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notesSlides/notesSlide16.xml" ContentType="application/vnd.openxmlformats-officedocument.presentationml.notesSlide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charts/chart20.xml" ContentType="application/vnd.openxmlformats-officedocument.drawingml.chart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Default Extension="xlsx" ContentType="application/vnd.openxmlformats-officedocument.spreadsheetml.sheet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charts/chart14.xml" ContentType="application/vnd.openxmlformats-officedocument.drawingml.char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charts/chart8.xml" ContentType="application/vnd.openxmlformats-officedocument.drawingml.chart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charts/chart21.xml" ContentType="application/vnd.openxmlformats-officedocument.drawingml.chart+xml"/>
  <Override PartName="/ppt/diagrams/quickStyle14.xml" ContentType="application/vnd.openxmlformats-officedocument.drawingml.diagramStyl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diagrams/drawing8.xml" ContentType="application/vnd.ms-office.drawingml.diagramDrawing+xml"/>
  <Override PartName="/ppt/charts/chart10.xml" ContentType="application/vnd.openxmlformats-officedocument.drawingml.chart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drawing9.xml" ContentType="application/vnd.ms-office.drawingml.diagramDrawing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notesSlides/notesSlide10.xml" ContentType="application/vnd.openxmlformats-officedocument.presentationml.notesSlid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charts/chart16.xml" ContentType="application/vnd.openxmlformats-officedocument.drawingml.char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xlsb" ContentType="application/vnd.ms-excel.sheet.binary.macroEnabled.12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charts/chart23.xml" ContentType="application/vnd.openxmlformats-officedocument.drawingml.chart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notesSlides/notesSlide11.xml" ContentType="application/vnd.openxmlformats-officedocument.presentationml.notesSlide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slides/slide3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340" r:id="rId3"/>
    <p:sldId id="341" r:id="rId4"/>
    <p:sldId id="374" r:id="rId5"/>
    <p:sldId id="273" r:id="rId6"/>
    <p:sldId id="272" r:id="rId7"/>
    <p:sldId id="310" r:id="rId8"/>
    <p:sldId id="287" r:id="rId9"/>
    <p:sldId id="311" r:id="rId10"/>
    <p:sldId id="372" r:id="rId11"/>
    <p:sldId id="279" r:id="rId12"/>
    <p:sldId id="276" r:id="rId13"/>
    <p:sldId id="277" r:id="rId14"/>
    <p:sldId id="283" r:id="rId15"/>
    <p:sldId id="292" r:id="rId16"/>
    <p:sldId id="293" r:id="rId17"/>
    <p:sldId id="297" r:id="rId18"/>
    <p:sldId id="278" r:id="rId19"/>
    <p:sldId id="275" r:id="rId20"/>
    <p:sldId id="282" r:id="rId21"/>
    <p:sldId id="285" r:id="rId22"/>
    <p:sldId id="359" r:id="rId23"/>
    <p:sldId id="294" r:id="rId24"/>
    <p:sldId id="295" r:id="rId25"/>
    <p:sldId id="346" r:id="rId26"/>
    <p:sldId id="347" r:id="rId27"/>
    <p:sldId id="348" r:id="rId28"/>
    <p:sldId id="349" r:id="rId29"/>
    <p:sldId id="350" r:id="rId30"/>
    <p:sldId id="367" r:id="rId31"/>
    <p:sldId id="352" r:id="rId32"/>
    <p:sldId id="368" r:id="rId33"/>
    <p:sldId id="370" r:id="rId34"/>
    <p:sldId id="371" r:id="rId35"/>
    <p:sldId id="355" r:id="rId36"/>
    <p:sldId id="356" r:id="rId37"/>
    <p:sldId id="357" r:id="rId38"/>
    <p:sldId id="358" r:id="rId39"/>
    <p:sldId id="288" r:id="rId40"/>
    <p:sldId id="315" r:id="rId41"/>
    <p:sldId id="316" r:id="rId42"/>
    <p:sldId id="318" r:id="rId43"/>
    <p:sldId id="328" r:id="rId44"/>
    <p:sldId id="337" r:id="rId45"/>
    <p:sldId id="289" r:id="rId46"/>
    <p:sldId id="290" r:id="rId47"/>
    <p:sldId id="296" r:id="rId48"/>
    <p:sldId id="284" r:id="rId49"/>
    <p:sldId id="376" r:id="rId50"/>
    <p:sldId id="377" r:id="rId51"/>
    <p:sldId id="360" r:id="rId52"/>
    <p:sldId id="366" r:id="rId53"/>
    <p:sldId id="362" r:id="rId54"/>
    <p:sldId id="364" r:id="rId55"/>
    <p:sldId id="280" r:id="rId56"/>
    <p:sldId id="281" r:id="rId57"/>
    <p:sldId id="313" r:id="rId58"/>
    <p:sldId id="314" r:id="rId59"/>
    <p:sldId id="373" r:id="rId60"/>
    <p:sldId id="375" r:id="rId61"/>
    <p:sldId id="343" r:id="rId62"/>
    <p:sldId id="344" r:id="rId63"/>
    <p:sldId id="302" r:id="rId64"/>
    <p:sldId id="271" r:id="rId65"/>
  </p:sldIdLst>
  <p:sldSz cx="9144000" cy="6858000" type="screen4x3"/>
  <p:notesSz cx="6815138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105010"/>
    <a:srgbClr val="2116F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666" y="-222"/>
      </p:cViewPr>
      <p:guideLst>
        <p:guide orient="horz" pos="2478"/>
        <p:guide pos="215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6;&#1072;&#1073;&#1086;&#1095;&#1080;&#1081;%20&#1089;&#1090;&#1086;&#1083;\&#1054;&#1073;&#1084;&#1077;&#1085;&#1085;&#1080;&#1082;%20&#1048;&#1056;&#1059;\&#1042;&#1089;&#1105;%20&#1076;&#1083;&#1103;%20&#1087;&#1088;&#1077;&#1079;&#1077;&#1085;&#1090;&#1072;&#1094;&#1080;&#1080;%20&#1088;&#1077;&#1090;&#1082;&#1086;&#1088;&#1072;%20&#1082;%2019%20&#1089;&#1077;&#1085;&#1090;&#1103;&#1073;&#1088;&#1103;\&#1050;&#1085;&#1080;&#1075;&#1072;1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2;&#1059;&#1044;&#1044;\Documents\&#1048;&#1053;&#1044;&#1048;&#1050;&#1040;&#1058;&#1054;&#1056;&#1067;%20&#1053;&#1040;&#1059;&#1050;&#1048;\&#1041;&#1040;&#1047;&#1040;%20&#1044;&#1040;&#1053;&#1053;&#1067;&#1061;%20&#1087;&#1086;%20&#1080;&#1085;&#1076;&#1080;&#1082;&#1072;&#1090;&#1086;&#1088;&#1072;&#1084;-8.02.14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User\&#1056;&#1072;&#1073;&#1086;&#1095;&#1080;&#1081;%20&#1089;&#1090;&#1086;&#1083;\&#1054;&#1073;&#1084;&#1077;&#1085;&#1085;&#1080;&#1082;%20&#1048;&#1056;&#1059;\&#1042;&#1089;&#1105;%20&#1076;&#1083;&#1103;%20&#1087;&#1088;&#1077;&#1079;&#1077;&#1085;&#1090;&#1072;&#1094;&#1080;&#1080;%20&#1088;&#1077;&#1090;&#1082;&#1086;&#1088;&#1072;%20&#1082;%2019%20&#1089;&#1077;&#1085;&#1090;&#1103;&#1073;&#1088;&#1103;\&#1050;&#1085;&#1080;&#1075;&#1072;1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6;&#1072;&#1073;&#1086;&#1095;&#1080;&#1081;%20&#1089;&#1090;&#1086;&#1083;\&#1054;&#1073;&#1084;&#1077;&#1085;&#1085;&#1080;&#1082;%20&#1048;&#1056;&#1059;\&#1042;&#1089;&#1105;%20&#1076;&#1083;&#1103;%20&#1087;&#1088;&#1077;&#1079;&#1077;&#1085;&#1090;&#1072;&#1094;&#1080;&#1080;%20&#1088;&#1077;&#1090;&#1082;&#1086;&#1088;&#1072;%20&#1082;%2019%20&#1089;&#1077;&#1085;&#1090;&#1103;&#1073;&#1088;&#1103;\&#1050;&#1085;&#1080;&#1075;&#1072;1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6;&#1072;&#1073;&#1086;&#1095;&#1080;&#1081;%20&#1089;&#1090;&#1086;&#1083;\&#1054;&#1073;&#1084;&#1077;&#1085;&#1085;&#1080;&#1082;%20&#1048;&#1056;&#1059;\&#1042;&#1089;&#1105;%20&#1076;&#1083;&#1103;%20&#1087;&#1088;&#1077;&#1079;&#1077;&#1085;&#1090;&#1072;&#1094;&#1080;&#1080;%20&#1088;&#1077;&#1090;&#1082;&#1086;&#1088;&#1072;%20&#1082;%2019%20&#1089;&#1077;&#1085;&#1090;&#1103;&#1073;&#1088;&#1103;\&#1050;&#1085;&#1080;&#1075;&#1072;1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6;&#1072;&#1073;&#1086;&#1095;&#1080;&#1081;%20&#1089;&#1090;&#1086;&#1083;\&#1054;&#1073;&#1084;&#1077;&#1085;&#1085;&#1080;&#1082;%20&#1048;&#1056;&#1059;\&#1042;&#1089;&#1105;%20&#1076;&#1083;&#1103;%20&#1087;&#1088;&#1077;&#1079;&#1077;&#1085;&#1090;&#1072;&#1094;&#1080;&#1080;%20&#1088;&#1077;&#1090;&#1082;&#1086;&#1088;&#1072;%20&#1082;%2019%20&#1089;&#1077;&#1085;&#1090;&#1103;&#1073;&#1088;&#1103;\&#1050;&#1085;&#1080;&#1075;&#1072;1.xlsx" TargetMode="Externa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Documents%20and%20Settings\User\&#1056;&#1072;&#1073;&#1086;&#1095;&#1080;&#1081;%20&#1089;&#1090;&#1086;&#1083;\&#1054;&#1073;&#1084;&#1077;&#1085;&#1085;&#1080;&#1082;%20&#1048;&#1056;&#1059;\&#1042;&#1089;&#1105;%20&#1076;&#1083;&#1103;%20&#1087;&#1088;&#1077;&#1079;&#1077;&#1085;&#1090;&#1072;&#1094;&#1080;&#1080;%20&#1088;&#1077;&#1090;&#1082;&#1086;&#1088;&#1072;%20&#1082;%2019%20&#1089;&#1077;&#1085;&#1090;&#1103;&#1073;&#1088;&#1103;\&#1050;&#1085;&#1080;&#1075;&#1072;1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2;&#1086;&#1080;%20&#1076;&#1086;&#1082;&#1091;&#1084;&#1077;&#1085;&#1090;&#1099;\Downloads\&#1092;&#1080;&#1085;&#1072;&#1085;&#1089;&#1099;%20&#1087;&#1086;%202012-2013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2;&#1086;&#1080;%20&#1076;&#1086;&#1082;&#1091;&#1084;&#1077;&#1085;&#1090;&#1099;\Downloads\&#1092;&#1080;&#1085;&#1072;&#1085;&#1089;&#1099;%20&#1087;&#1086;%202012-2013%20(1)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6;&#1072;&#1073;&#1086;&#1095;&#1080;&#1081;%20&#1089;&#1090;&#1086;&#1083;\&#1054;&#1073;&#1084;&#1077;&#1085;&#1085;&#1080;&#1082;%20&#1048;&#1056;&#1059;\&#1042;&#1089;&#1105;%20&#1076;&#1083;&#1103;%20&#1087;&#1088;&#1077;&#1079;&#1077;&#1085;&#1090;&#1072;&#1094;&#1080;&#1080;%20&#1088;&#1077;&#1090;&#1082;&#1086;&#1088;&#1072;%20&#1082;%2019%20&#1089;&#1077;&#1085;&#1090;&#1103;&#1073;&#1088;&#1103;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Documents%20and%20Settings\User\&#1056;&#1072;&#1073;&#1086;&#1095;&#1080;&#1081;%20&#1089;&#1090;&#1086;&#1083;\&#1054;&#1073;&#1084;&#1077;&#1085;&#1085;&#1080;&#1082;%20&#1048;&#1056;&#1059;\&#1042;&#1089;&#1105;%20&#1076;&#1083;&#1103;%20&#1087;&#1088;&#1077;&#1079;&#1077;&#1085;&#1090;&#1072;&#1094;&#1080;&#1080;%20&#1088;&#1077;&#1090;&#1082;&#1086;&#1088;&#1072;%20&#1082;%2019%20&#1089;&#1077;&#1085;&#1090;&#1103;&#1073;&#1088;&#1103;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6;&#1072;&#1073;&#1086;&#1095;&#1080;&#1081;%20&#1089;&#1090;&#1086;&#1083;\&#1054;&#1073;&#1084;&#1077;&#1085;&#1085;&#1080;&#1082;%20&#1048;&#1056;&#1059;\&#1042;&#1089;&#1105;%20&#1076;&#1083;&#1103;%20&#1087;&#1088;&#1077;&#1079;&#1077;&#1085;&#1090;&#1072;&#1094;&#1080;&#1080;%20&#1088;&#1077;&#1090;&#1082;&#1086;&#1088;&#1072;%20&#1082;%2019%20&#1089;&#1077;&#1085;&#1090;&#1103;&#1073;&#1088;&#1103;\&#1050;&#1085;&#1080;&#1075;&#1072;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ser\&#1056;&#1072;&#1073;&#1086;&#1095;&#1080;&#1081;%20&#1089;&#1090;&#1086;&#1083;\&#1054;&#1073;&#1084;&#1077;&#1085;&#1085;&#1080;&#1082;%20&#1048;&#1056;&#1059;\&#1042;&#1089;&#1105;%20&#1076;&#1083;&#1103;%20&#1087;&#1088;&#1077;&#1079;&#1077;&#1085;&#1090;&#1072;&#1094;&#1080;&#1080;%20&#1088;&#1077;&#1090;&#1082;&#1086;&#1088;&#1072;%20&#1082;%2019%20&#1089;&#1077;&#1085;&#1090;&#1103;&#1073;&#1088;&#1103;\&#1050;&#1085;&#1080;&#1075;&#1072;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42;&#1059;&#1044;&#1044;\Documents\&#1048;&#1053;&#1044;&#1048;&#1050;&#1040;&#1058;&#1054;&#1056;&#1067;%20&#1053;&#1040;&#1059;&#1050;&#1048;\&#1041;&#1040;&#1047;&#1040;%20&#1044;&#1040;&#1053;&#1053;&#1067;&#1061;%20&#1087;&#1086;%20&#1080;&#1085;&#1076;&#1080;&#1082;&#1072;&#1090;&#1086;&#1088;&#1072;&#1084;-8.02.14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ULYA\Desktop\work1\Presentation_August_lectures\2013_14%20indicato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2.5000000000000102E-2"/>
                  <c:y val="-1.3888888888889006E-2"/>
                </c:manualLayout>
              </c:layout>
              <c:showVal val="1"/>
            </c:dLbl>
            <c:dLbl>
              <c:idx val="1"/>
              <c:layout>
                <c:manualLayout>
                  <c:x val="2.7777777777778116E-2"/>
                  <c:y val="-1.3888888888889034E-2"/>
                </c:manualLayout>
              </c:layout>
              <c:showVal val="1"/>
            </c:dLbl>
            <c:dLbl>
              <c:idx val="2"/>
              <c:layout>
                <c:manualLayout>
                  <c:x val="2.7777777777778116E-2"/>
                  <c:y val="-1.388888888888900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Лист3!$A$1:$A$3</c:f>
              <c:strCache>
                <c:ptCount val="3"/>
                <c:pt idx="0">
                  <c:v>отлично</c:v>
                </c:pt>
                <c:pt idx="1">
                  <c:v>хорошо</c:v>
                </c:pt>
                <c:pt idx="2">
                  <c:v>удовлетворительно</c:v>
                </c:pt>
              </c:strCache>
            </c:strRef>
          </c:cat>
          <c:val>
            <c:numRef>
              <c:f>Лист3!$B$1:$B$3</c:f>
              <c:numCache>
                <c:formatCode>0%</c:formatCode>
                <c:ptCount val="3"/>
                <c:pt idx="0">
                  <c:v>0.56999999999999995</c:v>
                </c:pt>
                <c:pt idx="1">
                  <c:v>0.38000000000000156</c:v>
                </c:pt>
                <c:pt idx="2">
                  <c:v>5.0000000000000114E-2</c:v>
                </c:pt>
              </c:numCache>
            </c:numRef>
          </c:val>
        </c:ser>
        <c:dLbls>
          <c:showVal val="1"/>
        </c:dLbls>
        <c:shape val="box"/>
        <c:axId val="49816704"/>
        <c:axId val="49818240"/>
        <c:axId val="0"/>
      </c:bar3DChart>
      <c:catAx>
        <c:axId val="49816704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9818240"/>
        <c:crosses val="autoZero"/>
        <c:auto val="1"/>
        <c:lblAlgn val="ctr"/>
        <c:lblOffset val="100"/>
      </c:catAx>
      <c:valAx>
        <c:axId val="49818240"/>
        <c:scaling>
          <c:orientation val="minMax"/>
        </c:scaling>
        <c:axPos val="l"/>
        <c:majorGridlines/>
        <c:numFmt formatCode="0%" sourceLinked="1"/>
        <c:tickLblPos val="nextTo"/>
        <c:crossAx val="49816704"/>
        <c:crosses val="autoZero"/>
        <c:crossBetween val="between"/>
      </c:valAx>
    </c:plotArea>
    <c:plotVisOnly val="1"/>
    <c:dispBlanksAs val="gap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Palatino Linotype" panose="02040502050505030304" pitchFamily="18" charset="0"/>
          <a:ea typeface="+mn-ea"/>
          <a:cs typeface="+mn-cs"/>
        </a:defRPr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bar"/>
        <c:grouping val="clustered"/>
        <c:ser>
          <c:idx val="0"/>
          <c:order val="0"/>
          <c:spPr>
            <a:solidFill>
              <a:srgbClr val="2116F6"/>
            </a:solidFill>
            <a:ln>
              <a:solidFill>
                <a:srgbClr val="2116F6"/>
              </a:solidFill>
            </a:ln>
          </c:spPr>
          <c:dPt>
            <c:idx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Lbls>
            <c:dLbl>
              <c:idx val="6"/>
              <c:layout>
                <c:manualLayout>
                  <c:x val="-1.4222207622580687E-2"/>
                  <c:y val="-5.2581791597875314E-2"/>
                </c:manualLayout>
              </c:layout>
              <c:showVal val="1"/>
            </c:dLbl>
            <c:numFmt formatCode="#,##0.0000" sourceLinked="0"/>
            <c:showVal val="1"/>
          </c:dLbls>
          <c:cat>
            <c:strRef>
              <c:f>Лист1!$BD$2:$BD$8</c:f>
              <c:strCache>
                <c:ptCount val="7"/>
                <c:pt idx="0">
                  <c:v>АГИУВ (7)</c:v>
                </c:pt>
                <c:pt idx="1">
                  <c:v>ЗКГМУ (6)</c:v>
                </c:pt>
                <c:pt idx="2">
                  <c:v>ЮКГФА (5)</c:v>
                </c:pt>
                <c:pt idx="3">
                  <c:v>ГМУСемей (4)</c:v>
                </c:pt>
                <c:pt idx="4">
                  <c:v>КГМУ (3)</c:v>
                </c:pt>
                <c:pt idx="5">
                  <c:v>МУА (2)</c:v>
                </c:pt>
                <c:pt idx="6">
                  <c:v>КазНМУ (1)</c:v>
                </c:pt>
              </c:strCache>
            </c:strRef>
          </c:cat>
          <c:val>
            <c:numRef>
              <c:f>Лист1!$BE$2:$BE$8</c:f>
              <c:numCache>
                <c:formatCode>General</c:formatCode>
                <c:ptCount val="7"/>
                <c:pt idx="0">
                  <c:v>2.5880000000000052E-3</c:v>
                </c:pt>
                <c:pt idx="1">
                  <c:v>2.5925999999999998E-2</c:v>
                </c:pt>
                <c:pt idx="2">
                  <c:v>3.1168999999999988E-2</c:v>
                </c:pt>
                <c:pt idx="3">
                  <c:v>3.6173000000000052E-2</c:v>
                </c:pt>
                <c:pt idx="4">
                  <c:v>4.2378000000000013E-2</c:v>
                </c:pt>
                <c:pt idx="5">
                  <c:v>0.133077</c:v>
                </c:pt>
                <c:pt idx="6">
                  <c:v>0.18392600000000142</c:v>
                </c:pt>
              </c:numCache>
            </c:numRef>
          </c:val>
        </c:ser>
        <c:axId val="61559552"/>
        <c:axId val="61561088"/>
      </c:barChart>
      <c:catAx>
        <c:axId val="61559552"/>
        <c:scaling>
          <c:orientation val="minMax"/>
        </c:scaling>
        <c:axPos val="l"/>
        <c:majorTickMark val="none"/>
        <c:tickLblPos val="nextTo"/>
        <c:crossAx val="61561088"/>
        <c:crosses val="autoZero"/>
        <c:auto val="1"/>
        <c:lblAlgn val="ctr"/>
        <c:lblOffset val="100"/>
      </c:catAx>
      <c:valAx>
        <c:axId val="6156108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615595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>
          <a:latin typeface="Palatino Linotype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33CCFF"/>
            </a:solidFill>
            <a:ln>
              <a:noFill/>
            </a:ln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2012-2013</c:v>
                </c:pt>
                <c:pt idx="1">
                  <c:v>2013-2014
 (за 9 месяцев)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1854</c:v>
                </c:pt>
                <c:pt idx="1">
                  <c:v>2080</c:v>
                </c:pt>
              </c:numCache>
            </c:numRef>
          </c:val>
        </c:ser>
        <c:dLbls>
          <c:showVal val="1"/>
        </c:dLbls>
        <c:gapWidth val="174"/>
        <c:overlap val="-27"/>
        <c:axId val="94733824"/>
        <c:axId val="94735360"/>
      </c:barChart>
      <c:catAx>
        <c:axId val="9473382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94735360"/>
        <c:crosses val="autoZero"/>
        <c:auto val="1"/>
        <c:lblAlgn val="ctr"/>
        <c:lblOffset val="100"/>
      </c:catAx>
      <c:valAx>
        <c:axId val="9473536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94733824"/>
        <c:crosses val="autoZero"/>
        <c:crossBetween val="between"/>
      </c:valAx>
      <c:spPr>
        <a:ln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400">
          <a:latin typeface="Palatino Linotype" pitchFamily="18" charset="0"/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dLbls>
            <c:txPr>
              <a:bodyPr/>
              <a:lstStyle/>
              <a:p>
                <a:pPr>
                  <a:defRPr sz="1400" b="1">
                    <a:latin typeface="Palatino Linotyp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2012-2013</c:v>
                </c:pt>
                <c:pt idx="1">
                  <c:v>2013-2014
 (за 9 месяцев)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282</c:v>
                </c:pt>
                <c:pt idx="1">
                  <c:v>401</c:v>
                </c:pt>
              </c:numCache>
            </c:numRef>
          </c:val>
        </c:ser>
        <c:dLbls>
          <c:showVal val="1"/>
        </c:dLbls>
        <c:gapWidth val="220"/>
        <c:axId val="94787840"/>
        <c:axId val="94789632"/>
      </c:barChart>
      <c:catAx>
        <c:axId val="9478784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>
                <a:latin typeface="Palatino Linotype" pitchFamily="18" charset="0"/>
              </a:defRPr>
            </a:pPr>
            <a:endParaRPr lang="ru-RU"/>
          </a:p>
        </c:txPr>
        <c:crossAx val="94789632"/>
        <c:crosses val="autoZero"/>
        <c:auto val="1"/>
        <c:lblAlgn val="ctr"/>
        <c:lblOffset val="100"/>
      </c:catAx>
      <c:valAx>
        <c:axId val="9478963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94787840"/>
        <c:crosses val="autoZero"/>
        <c:crossBetween val="between"/>
      </c:valAx>
    </c:plotArea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47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>
                    <a:latin typeface="Palatino Linotyp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
(за 9 месяцев)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</c:v>
                </c:pt>
                <c:pt idx="1">
                  <c:v>19</c:v>
                </c:pt>
                <c:pt idx="2">
                  <c:v>36</c:v>
                </c:pt>
                <c:pt idx="3">
                  <c:v>42</c:v>
                </c:pt>
                <c:pt idx="4">
                  <c:v>44</c:v>
                </c:pt>
              </c:numCache>
            </c:numRef>
          </c:val>
        </c:ser>
        <c:dLbls>
          <c:showVal val="1"/>
        </c:dLbls>
        <c:gapWidth val="280"/>
        <c:axId val="94823168"/>
        <c:axId val="94817280"/>
      </c:barChart>
      <c:valAx>
        <c:axId val="94817280"/>
        <c:scaling>
          <c:orientation val="minMax"/>
        </c:scaling>
        <c:delete val="1"/>
        <c:axPos val="l"/>
        <c:numFmt formatCode="General" sourceLinked="1"/>
        <c:tickLblPos val="none"/>
        <c:crossAx val="94823168"/>
        <c:crosses val="autoZero"/>
        <c:crossBetween val="between"/>
      </c:valAx>
      <c:catAx>
        <c:axId val="9482316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100" b="1" i="0">
                <a:latin typeface="Palatino Linotype" pitchFamily="18" charset="0"/>
              </a:defRPr>
            </a:pPr>
            <a:endParaRPr lang="ru-RU"/>
          </a:p>
        </c:txPr>
        <c:crossAx val="94817280"/>
        <c:crosses val="autoZero"/>
        <c:auto val="1"/>
        <c:lblAlgn val="ctr"/>
        <c:lblOffset val="100"/>
      </c:catAx>
    </c:plotArea>
    <c:plotVisOnly val="1"/>
    <c:dispBlanksAs val="zero"/>
    <c:showDLblsOverMax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Инновационные патенты РК</c:v>
                </c:pt>
              </c:strCache>
            </c:strRef>
          </c:tx>
          <c:spPr>
            <a:solidFill>
              <a:srgbClr val="2116F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Лист1!$B$1</c:f>
              <c:strCache>
                <c:ptCount val="1"/>
                <c:pt idx="0">
                  <c:v>2014 (за 9 месяцев)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Патенты РК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Лист1!$B$1</c:f>
              <c:strCache>
                <c:ptCount val="1"/>
                <c:pt idx="0">
                  <c:v>2014 (за 9 месяцев)</c:v>
                </c:pt>
              </c:strCache>
            </c:strRef>
          </c:cat>
          <c:val>
            <c:numRef>
              <c:f>Лист1!$B$3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Патент на полезную модель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Лист1!$B$1</c:f>
              <c:strCache>
                <c:ptCount val="1"/>
                <c:pt idx="0">
                  <c:v>2014 (за 9 месяцев)</c:v>
                </c:pt>
              </c:strCache>
            </c:strRef>
          </c:cat>
          <c:val>
            <c:numRef>
              <c:f>Лист1!$B$4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Авторское свидетельство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Лист1!$B$1</c:f>
              <c:strCache>
                <c:ptCount val="1"/>
                <c:pt idx="0">
                  <c:v>2014 (за 9 месяцев)</c:v>
                </c:pt>
              </c:strCache>
            </c:strRef>
          </c:cat>
          <c:val>
            <c:numRef>
              <c:f>Лист1!$B$5</c:f>
              <c:numCache>
                <c:formatCode>General</c:formatCode>
                <c:ptCount val="1"/>
                <c:pt idx="0">
                  <c:v>43</c:v>
                </c:pt>
              </c:numCache>
            </c:numRef>
          </c:val>
        </c:ser>
        <c:ser>
          <c:idx val="4"/>
          <c:order val="4"/>
          <c:tx>
            <c:strRef>
              <c:f>Лист1!$A$6</c:f>
              <c:strCache>
                <c:ptCount val="1"/>
                <c:pt idx="0">
                  <c:v>Евразийский патент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Лист1!$B$1</c:f>
              <c:strCache>
                <c:ptCount val="1"/>
                <c:pt idx="0">
                  <c:v>2014 (за 9 месяцев)</c:v>
                </c:pt>
              </c:strCache>
            </c:strRef>
          </c:cat>
          <c:val>
            <c:numRef>
              <c:f>Лист1!$B$6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5"/>
          <c:order val="5"/>
          <c:tx>
            <c:strRef>
              <c:f>Лист1!$A$7</c:f>
              <c:strCache>
                <c:ptCount val="1"/>
                <c:pt idx="0">
                  <c:v>Коммерциализация</c:v>
                </c:pt>
              </c:strCache>
            </c:strRef>
          </c:tx>
          <c:spPr>
            <a:solidFill>
              <a:srgbClr val="FF0000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Лист1!$B$1</c:f>
              <c:strCache>
                <c:ptCount val="1"/>
                <c:pt idx="0">
                  <c:v>2014 (за 9 месяцев)</c:v>
                </c:pt>
              </c:strCache>
            </c:strRef>
          </c:cat>
          <c:val>
            <c:numRef>
              <c:f>Лист1!$B$7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Val val="1"/>
        </c:dLbls>
        <c:overlap val="-25"/>
        <c:axId val="95054080"/>
        <c:axId val="95068160"/>
      </c:barChart>
      <c:catAx>
        <c:axId val="95054080"/>
        <c:scaling>
          <c:orientation val="minMax"/>
        </c:scaling>
        <c:axPos val="b"/>
        <c:majorTickMark val="none"/>
        <c:tickLblPos val="nextTo"/>
        <c:crossAx val="95068160"/>
        <c:crosses val="autoZero"/>
        <c:auto val="1"/>
        <c:lblAlgn val="ctr"/>
        <c:lblOffset val="100"/>
      </c:catAx>
      <c:valAx>
        <c:axId val="95068160"/>
        <c:scaling>
          <c:orientation val="minMax"/>
        </c:scaling>
        <c:delete val="1"/>
        <c:axPos val="l"/>
        <c:numFmt formatCode="General" sourceLinked="1"/>
        <c:tickLblPos val="none"/>
        <c:crossAx val="95054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205135680710864"/>
          <c:y val="0.12572597559979223"/>
          <c:w val="0.39447975625838155"/>
          <c:h val="0.68433507953420769"/>
        </c:manualLayout>
      </c:layout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</c:chart>
  <c:txPr>
    <a:bodyPr/>
    <a:lstStyle/>
    <a:p>
      <a:pPr>
        <a:defRPr sz="1000">
          <a:latin typeface="Palatino Linotype" pitchFamily="18" charset="0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МЗ РК</c:v>
                </c:pt>
              </c:strCache>
            </c:strRef>
          </c:tx>
          <c:spPr>
            <a:solidFill>
              <a:srgbClr val="2116F6"/>
            </a:solidFill>
            <a:ln>
              <a:solidFill>
                <a:srgbClr val="2116F6"/>
              </a:solidFill>
            </a:ln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Лист1!$B$1:$F$1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Лист1!$B$2:$F$2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МОН РК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Лист1!$B$1:$F$1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Лист1!$B$3:$F$3</c:f>
              <c:numCache>
                <c:formatCode>General</c:formatCode>
                <c:ptCount val="5"/>
                <c:pt idx="1">
                  <c:v>7</c:v>
                </c:pt>
                <c:pt idx="2">
                  <c:v>10</c:v>
                </c:pt>
                <c:pt idx="3">
                  <c:v>11</c:v>
                </c:pt>
                <c:pt idx="4">
                  <c:v>11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ВВГ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92D050"/>
              </a:solidFill>
            </a:ln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Лист1!$B$1:$F$1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Лист1!$B$4:$F$4</c:f>
              <c:numCache>
                <c:formatCode>General</c:formatCode>
                <c:ptCount val="5"/>
                <c:pt idx="0">
                  <c:v>3</c:v>
                </c:pt>
                <c:pt idx="1">
                  <c:v>10</c:v>
                </c:pt>
                <c:pt idx="2">
                  <c:v>18</c:v>
                </c:pt>
                <c:pt idx="3">
                  <c:v>26</c:v>
                </c:pt>
                <c:pt idx="4">
                  <c:v>34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Другие источники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Лист1!$B$1:$F$1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Лист1!$B$5:$F$5</c:f>
              <c:numCache>
                <c:formatCode>General</c:formatCode>
                <c:ptCount val="5"/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8</c:v>
                </c:pt>
              </c:numCache>
            </c:numRef>
          </c:val>
        </c:ser>
        <c:dLbls>
          <c:showVal val="1"/>
        </c:dLbls>
        <c:axId val="96021888"/>
        <c:axId val="96040064"/>
      </c:barChart>
      <c:catAx>
        <c:axId val="960218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96040064"/>
        <c:crosses val="autoZero"/>
        <c:auto val="1"/>
        <c:lblAlgn val="ctr"/>
        <c:lblOffset val="100"/>
      </c:catAx>
      <c:valAx>
        <c:axId val="9604006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96021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608997063527144"/>
          <c:y val="3.282547730386861E-2"/>
          <c:w val="0.18344839869983895"/>
          <c:h val="0.4383267179067652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autoTitleDeleted val="1"/>
    <c:view3D>
      <c:rotY val="0"/>
      <c:perspective val="30"/>
    </c:view3D>
    <c:sideWall>
      <c:spPr>
        <a:noFill/>
        <a:ln>
          <a:noFill/>
        </a:ln>
      </c:spPr>
    </c:sideWall>
    <c:backWall>
      <c:spPr>
        <a:noFill/>
        <a:ln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2116F6"/>
            </a:solidFill>
            <a:ln>
              <a:solidFill>
                <a:srgbClr val="2116F6"/>
              </a:solidFill>
            </a:ln>
          </c:spPr>
          <c:dLbls>
            <c:dLbl>
              <c:idx val="0"/>
              <c:layout>
                <c:manualLayout>
                  <c:x val="4.8484509135703182E-3"/>
                  <c:y val="-6.3731210121773421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5.7022661687902501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3.3542742169354406E-2"/>
                </c:manualLayout>
              </c:layout>
              <c:showVal val="1"/>
            </c:dLbl>
            <c:dLbl>
              <c:idx val="3"/>
              <c:layout>
                <c:manualLayout>
                  <c:x val="-8.0807515226171966E-3"/>
                  <c:y val="-3.6897016386289894E-2"/>
                </c:manualLayout>
              </c:layout>
              <c:showVal val="1"/>
            </c:dLbl>
            <c:dLbl>
              <c:idx val="4"/>
              <c:layout>
                <c:manualLayout>
                  <c:x val="4.8484509135703182E-3"/>
                  <c:y val="-2.6834193735483569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26.8</c:v>
                </c:pt>
                <c:pt idx="1">
                  <c:v>262.3</c:v>
                </c:pt>
                <c:pt idx="2">
                  <c:v>419.9</c:v>
                </c:pt>
                <c:pt idx="3">
                  <c:v>503.2</c:v>
                </c:pt>
                <c:pt idx="4">
                  <c:v>764.7</c:v>
                </c:pt>
              </c:numCache>
            </c:numRef>
          </c:val>
        </c:ser>
        <c:dLbls>
          <c:showVal val="1"/>
        </c:dLbls>
        <c:shape val="cylinder"/>
        <c:axId val="96072832"/>
        <c:axId val="96074368"/>
        <c:axId val="0"/>
      </c:bar3DChart>
      <c:catAx>
        <c:axId val="960728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96074368"/>
        <c:crosses val="autoZero"/>
        <c:auto val="1"/>
        <c:lblAlgn val="ctr"/>
        <c:lblOffset val="100"/>
      </c:catAx>
      <c:valAx>
        <c:axId val="96074368"/>
        <c:scaling>
          <c:orientation val="minMax"/>
          <c:max val="80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 dirty="0" smtClean="0">
                    <a:latin typeface="Palatino Linotype" pitchFamily="18" charset="0"/>
                  </a:rPr>
                  <a:t>млн.тенге</a:t>
                </a:r>
                <a:endParaRPr lang="ru-RU" dirty="0">
                  <a:latin typeface="Palatino Linotype" pitchFamily="18" charset="0"/>
                </a:endParaRP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 b="1">
                <a:latin typeface="Palatino Linotype" pitchFamily="18" charset="0"/>
              </a:defRPr>
            </a:pPr>
            <a:endParaRPr lang="ru-RU"/>
          </a:p>
        </c:txPr>
        <c:crossAx val="96072832"/>
        <c:crosses val="autoZero"/>
        <c:crossBetween val="between"/>
        <c:majorUnit val="1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тыс.тенге</c:v>
                </c:pt>
              </c:strCache>
            </c:strRef>
          </c:tx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191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254,7</a:t>
                    </a:r>
                    <a:endParaRPr lang="en-US"/>
                  </a:p>
                </c:rich>
              </c:tx>
              <c:showVal val="1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400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000,0</a:t>
                    </a:r>
                    <a:endParaRPr lang="en-US"/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2013 год</c:v>
                </c:pt>
                <c:pt idx="1">
                  <c:v>2014 год (прогноз)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191254.7</c:v>
                </c:pt>
                <c:pt idx="1">
                  <c:v>400000</c:v>
                </c:pt>
              </c:numCache>
            </c:numRef>
          </c:val>
        </c:ser>
        <c:dLbls>
          <c:showVal val="1"/>
        </c:dLbls>
        <c:gapWidth val="75"/>
        <c:axId val="101276672"/>
        <c:axId val="101282560"/>
      </c:barChart>
      <c:catAx>
        <c:axId val="101276672"/>
        <c:scaling>
          <c:orientation val="minMax"/>
        </c:scaling>
        <c:axPos val="b"/>
        <c:majorTickMark val="none"/>
        <c:tickLblPos val="nextTo"/>
        <c:crossAx val="101282560"/>
        <c:crosses val="autoZero"/>
        <c:auto val="1"/>
        <c:lblAlgn val="ctr"/>
        <c:lblOffset val="100"/>
      </c:catAx>
      <c:valAx>
        <c:axId val="101282560"/>
        <c:scaling>
          <c:orientation val="minMax"/>
        </c:scaling>
        <c:delete val="1"/>
        <c:axPos val="l"/>
        <c:numFmt formatCode="0.0" sourceLinked="1"/>
        <c:majorTickMark val="none"/>
        <c:tickLblPos val="none"/>
        <c:crossAx val="1012766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 b="1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3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Lbls>
            <c:dLbl>
              <c:idx val="0"/>
              <c:layout>
                <c:manualLayout>
                  <c:x val="-0.19289915981213168"/>
                  <c:y val="0.11447555737116402"/>
                </c:manualLayout>
              </c:layout>
              <c:tx>
                <c:rich>
                  <a:bodyPr/>
                  <a:lstStyle/>
                  <a:p>
                    <a:pPr>
                      <a:defRPr sz="1200"/>
                    </a:pPr>
                    <a:r>
                      <a:rPr lang="ru-RU" sz="1200" b="1" dirty="0"/>
                      <a:t>самообращение
</a:t>
                    </a:r>
                    <a:r>
                      <a:rPr lang="ru-RU" sz="1200" b="1" dirty="0" smtClean="0"/>
                      <a:t>34,4%</a:t>
                    </a:r>
                    <a:endParaRPr lang="ru-RU" sz="1200" b="1" dirty="0"/>
                  </a:p>
                </c:rich>
              </c:tx>
              <c:spPr/>
              <c:dLblPos val="bestFit"/>
              <c:showCatName val="1"/>
              <c:showPercent val="1"/>
              <c:separator>, </c:separator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гос.заказ, 32,9%</a:t>
                    </a:r>
                  </a:p>
                </c:rich>
              </c:tx>
              <c:dLblPos val="bestFit"/>
              <c:showCatName val="1"/>
              <c:showPercent val="1"/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ДМС, 18,3%</a:t>
                    </a:r>
                  </a:p>
                </c:rich>
              </c:tx>
              <c:dLblPos val="bestFit"/>
              <c:showCatName val="1"/>
              <c:showPercent val="1"/>
            </c:dLbl>
            <c:dLbl>
              <c:idx val="3"/>
              <c:tx>
                <c:rich>
                  <a:bodyPr/>
                  <a:lstStyle/>
                  <a:p>
                    <a:r>
                      <a:rPr lang="ru-RU" b="1" dirty="0"/>
                      <a:t>наука
</a:t>
                    </a:r>
                    <a:r>
                      <a:rPr lang="ru-RU" b="1" dirty="0" smtClean="0"/>
                      <a:t>13,8%</a:t>
                    </a:r>
                    <a:endParaRPr lang="ru-RU" b="1" dirty="0"/>
                  </a:p>
                </c:rich>
              </c:tx>
              <c:dLblPos val="bestFit"/>
              <c:showCatName val="1"/>
              <c:showPercent val="1"/>
              <c:separator>, </c:separator>
            </c:dLbl>
            <c:dLbl>
              <c:idx val="4"/>
              <c:tx>
                <c:rich>
                  <a:bodyPr/>
                  <a:lstStyle/>
                  <a:p>
                    <a:r>
                      <a:rPr lang="ru-RU" b="1" dirty="0"/>
                      <a:t>здоровье ППС
</a:t>
                    </a:r>
                    <a:r>
                      <a:rPr lang="ru-RU" b="1" dirty="0" smtClean="0"/>
                      <a:t>0,6%</a:t>
                    </a:r>
                    <a:endParaRPr lang="ru-RU" b="1" dirty="0"/>
                  </a:p>
                </c:rich>
              </c:tx>
              <c:dLblPos val="bestFit"/>
              <c:showCatName val="1"/>
              <c:showPercent val="1"/>
              <c:separator>, </c:separator>
            </c:dLbl>
            <c:dLblPos val="bestFit"/>
            <c:showCatName val="1"/>
            <c:showPercent val="1"/>
            <c:separator>, </c:separator>
            <c:showLeaderLines val="1"/>
          </c:dLbls>
          <c:cat>
            <c:strRef>
              <c:f>Лист1!$A$2:$A$6</c:f>
              <c:strCache>
                <c:ptCount val="5"/>
                <c:pt idx="0">
                  <c:v>самообращение</c:v>
                </c:pt>
                <c:pt idx="1">
                  <c:v>гос.заказ</c:v>
                </c:pt>
                <c:pt idx="2">
                  <c:v>ДМС</c:v>
                </c:pt>
                <c:pt idx="3">
                  <c:v>наука</c:v>
                </c:pt>
                <c:pt idx="4">
                  <c:v>здоровье ППС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0.34400000000000008</c:v>
                </c:pt>
                <c:pt idx="1">
                  <c:v>0.32900000000000151</c:v>
                </c:pt>
                <c:pt idx="2">
                  <c:v>0.18300000000000041</c:v>
                </c:pt>
                <c:pt idx="3">
                  <c:v>0.13800000000000001</c:v>
                </c:pt>
                <c:pt idx="4">
                  <c:v>6.0000000000000114E-3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050" b="1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5799710800038994"/>
          <c:y val="0"/>
          <c:w val="0.52596954894527059"/>
          <c:h val="0.9563752509686922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3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Lbls>
            <c:dLblPos val="bestFit"/>
            <c:showVal val="1"/>
            <c:showCatName val="1"/>
            <c:showLeaderLines val="1"/>
          </c:dLbls>
          <c:cat>
            <c:strRef>
              <c:f>Лист1!$A$2:$A$7</c:f>
              <c:strCache>
                <c:ptCount val="6"/>
                <c:pt idx="0">
                  <c:v>самообращение</c:v>
                </c:pt>
                <c:pt idx="1">
                  <c:v>гос.заказ</c:v>
                </c:pt>
                <c:pt idx="2">
                  <c:v>ПМСП</c:v>
                </c:pt>
                <c:pt idx="3">
                  <c:v>ДМС</c:v>
                </c:pt>
                <c:pt idx="4">
                  <c:v>наука</c:v>
                </c:pt>
                <c:pt idx="5">
                  <c:v>здоровье ППС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0.35700000000000032</c:v>
                </c:pt>
                <c:pt idx="1">
                  <c:v>0.41900000000000032</c:v>
                </c:pt>
                <c:pt idx="2">
                  <c:v>0.13100000000000001</c:v>
                </c:pt>
                <c:pt idx="3">
                  <c:v>8.1000000000000003E-2</c:v>
                </c:pt>
                <c:pt idx="4">
                  <c:v>8.2000000000000007E-3</c:v>
                </c:pt>
                <c:pt idx="5">
                  <c:v>4.0000000000000114E-3</c:v>
                </c:pt>
              </c:numCache>
            </c:numRef>
          </c:val>
        </c:ser>
        <c:firstSliceAng val="0"/>
      </c:pieChart>
    </c:plotArea>
    <c:plotVisOnly val="1"/>
    <c:dispBlanksAs val="zero"/>
  </c:chart>
  <c:txPr>
    <a:bodyPr/>
    <a:lstStyle/>
    <a:p>
      <a:pPr>
        <a:defRPr sz="1050" b="1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45814981693553203"/>
          <c:y val="0.27799688923453125"/>
          <c:w val="0.5198039338221675"/>
          <c:h val="0.72200311076547063"/>
        </c:manualLayout>
      </c:layout>
      <c:barChart>
        <c:barDir val="bar"/>
        <c:grouping val="stacked"/>
        <c:ser>
          <c:idx val="0"/>
          <c:order val="0"/>
          <c:tx>
            <c:strRef>
              <c:f>Лист2!$B$1</c:f>
              <c:strCache>
                <c:ptCount val="1"/>
                <c:pt idx="0">
                  <c:v>Общее кол-во выпускников бакалавриата - 1673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Лист2!$A$2:$A$7</c:f>
              <c:strCache>
                <c:ptCount val="6"/>
                <c:pt idx="0">
                  <c:v>«Менеджмент» ускор</c:v>
                </c:pt>
                <c:pt idx="1">
                  <c:v>«Сестринское дело»</c:v>
                </c:pt>
                <c:pt idx="2">
                  <c:v>«Фармация»</c:v>
                </c:pt>
                <c:pt idx="3">
                  <c:v>«Стоматология»</c:v>
                </c:pt>
                <c:pt idx="4">
                  <c:v>«Общественное здравоохранение»</c:v>
                </c:pt>
                <c:pt idx="5">
                  <c:v>«Общая медицина»</c:v>
                </c:pt>
              </c:strCache>
            </c:strRef>
          </c:cat>
          <c:val>
            <c:numRef>
              <c:f>Лист2!$B$2:$B$7</c:f>
              <c:numCache>
                <c:formatCode>General</c:formatCode>
                <c:ptCount val="6"/>
                <c:pt idx="0">
                  <c:v>16</c:v>
                </c:pt>
                <c:pt idx="1">
                  <c:v>35</c:v>
                </c:pt>
                <c:pt idx="2">
                  <c:v>76</c:v>
                </c:pt>
                <c:pt idx="3">
                  <c:v>144</c:v>
                </c:pt>
                <c:pt idx="4">
                  <c:v>228</c:v>
                </c:pt>
                <c:pt idx="5">
                  <c:v>1174</c:v>
                </c:pt>
              </c:numCache>
            </c:numRef>
          </c:val>
        </c:ser>
        <c:ser>
          <c:idx val="1"/>
          <c:order val="1"/>
          <c:tx>
            <c:strRef>
              <c:f>Лист2!$C$1</c:f>
              <c:strCache>
                <c:ptCount val="1"/>
                <c:pt idx="0">
                  <c:v>Кол-во выпускников бакалавриата с «красными» дипломами - 276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3.333333333333334E-2"/>
                  <c:y val="4.6296296296296589E-3"/>
                </c:manualLayout>
              </c:layout>
              <c:showVal val="1"/>
            </c:dLbl>
            <c:dLbl>
              <c:idx val="1"/>
              <c:layout>
                <c:manualLayout>
                  <c:x val="2.5000000000000001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2.5000000000000001E-2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3.0555555555555582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1.9444444444444445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Лист2!$A$2:$A$7</c:f>
              <c:strCache>
                <c:ptCount val="6"/>
                <c:pt idx="0">
                  <c:v>«Менеджмент» ускор</c:v>
                </c:pt>
                <c:pt idx="1">
                  <c:v>«Сестринское дело»</c:v>
                </c:pt>
                <c:pt idx="2">
                  <c:v>«Фармация»</c:v>
                </c:pt>
                <c:pt idx="3">
                  <c:v>«Стоматология»</c:v>
                </c:pt>
                <c:pt idx="4">
                  <c:v>«Общественное здравоохранение»</c:v>
                </c:pt>
                <c:pt idx="5">
                  <c:v>«Общая медицина»</c:v>
                </c:pt>
              </c:strCache>
            </c:strRef>
          </c:cat>
          <c:val>
            <c:numRef>
              <c:f>Лист2!$C$2:$C$7</c:f>
              <c:numCache>
                <c:formatCode>General</c:formatCode>
                <c:ptCount val="6"/>
                <c:pt idx="0">
                  <c:v>0</c:v>
                </c:pt>
                <c:pt idx="1">
                  <c:v>3</c:v>
                </c:pt>
                <c:pt idx="2">
                  <c:v>22</c:v>
                </c:pt>
                <c:pt idx="3">
                  <c:v>21</c:v>
                </c:pt>
                <c:pt idx="4">
                  <c:v>26</c:v>
                </c:pt>
                <c:pt idx="5">
                  <c:v>204</c:v>
                </c:pt>
              </c:numCache>
            </c:numRef>
          </c:val>
        </c:ser>
        <c:dLbls>
          <c:showVal val="1"/>
        </c:dLbls>
        <c:gapWidth val="37"/>
        <c:overlap val="100"/>
        <c:axId val="49855488"/>
        <c:axId val="56509184"/>
      </c:barChart>
      <c:catAx>
        <c:axId val="49855488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900" b="1"/>
            </a:pPr>
            <a:endParaRPr lang="ru-RU"/>
          </a:p>
        </c:txPr>
        <c:crossAx val="56509184"/>
        <c:crosses val="autoZero"/>
        <c:auto val="1"/>
        <c:lblAlgn val="ctr"/>
        <c:lblOffset val="100"/>
      </c:catAx>
      <c:valAx>
        <c:axId val="56509184"/>
        <c:scaling>
          <c:orientation val="minMax"/>
        </c:scaling>
        <c:delete val="1"/>
        <c:axPos val="b"/>
        <c:numFmt formatCode="General" sourceLinked="1"/>
        <c:tickLblPos val="none"/>
        <c:crossAx val="4985548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0975169425619426"/>
          <c:y val="1.8788035897246056E-3"/>
          <c:w val="0.77069798514760413"/>
          <c:h val="0.24686998856897743"/>
        </c:manualLayout>
      </c:layout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Palatino Linotype" panose="02040502050505030304" pitchFamily="18" charset="0"/>
          <a:ea typeface="+mn-ea"/>
          <a:cs typeface="+mn-cs"/>
        </a:defRPr>
      </a:pPr>
      <a:endParaRPr lang="ru-RU"/>
    </a:p>
  </c:txPr>
  <c:externalData r:id="rId1"/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0880068562858219"/>
          <c:y val="4.2141294838145653E-2"/>
          <c:w val="0.50125972348694459"/>
          <c:h val="0.77611512102653835"/>
        </c:manualLayout>
      </c:layout>
      <c:bar3DChart>
        <c:barDir val="col"/>
        <c:grouping val="standard"/>
        <c:ser>
          <c:idx val="0"/>
          <c:order val="0"/>
          <c:tx>
            <c:strRef>
              <c:f>Лист9!$A$2</c:f>
              <c:strCache>
                <c:ptCount val="1"/>
                <c:pt idx="0">
                  <c:v>Кол-во клинических кафедр 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Лист9!$B$1:$C$1</c:f>
              <c:strCache>
                <c:ptCount val="2"/>
                <c:pt idx="0">
                  <c:v>2012-2013 уч.год</c:v>
                </c:pt>
                <c:pt idx="1">
                  <c:v>2013-2014 уч.год</c:v>
                </c:pt>
              </c:strCache>
            </c:strRef>
          </c:cat>
          <c:val>
            <c:numRef>
              <c:f>Лист9!$B$2:$C$2</c:f>
              <c:numCache>
                <c:formatCode>General</c:formatCode>
                <c:ptCount val="2"/>
                <c:pt idx="0">
                  <c:v>60</c:v>
                </c:pt>
                <c:pt idx="1">
                  <c:v>62</c:v>
                </c:pt>
              </c:numCache>
            </c:numRef>
          </c:val>
        </c:ser>
        <c:ser>
          <c:idx val="1"/>
          <c:order val="1"/>
          <c:tx>
            <c:strRef>
              <c:f>Лист9!$A$3</c:f>
              <c:strCache>
                <c:ptCount val="1"/>
                <c:pt idx="0">
                  <c:v>Кол-во ППС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1.2662978516010667E-2"/>
                  <c:y val="-1.3888888888888987E-2"/>
                </c:manualLayout>
              </c:layout>
              <c:showVal val="1"/>
            </c:dLbl>
            <c:dLbl>
              <c:idx val="1"/>
              <c:layout>
                <c:manualLayout>
                  <c:x val="2.5325957032021191E-2"/>
                  <c:y val="-1.3888888888888975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Лист9!$B$1:$C$1</c:f>
              <c:strCache>
                <c:ptCount val="2"/>
                <c:pt idx="0">
                  <c:v>2012-2013 уч.год</c:v>
                </c:pt>
                <c:pt idx="1">
                  <c:v>2013-2014 уч.год</c:v>
                </c:pt>
              </c:strCache>
            </c:strRef>
          </c:cat>
          <c:val>
            <c:numRef>
              <c:f>Лист9!$B$3:$C$3</c:f>
              <c:numCache>
                <c:formatCode>General</c:formatCode>
                <c:ptCount val="2"/>
                <c:pt idx="0">
                  <c:v>680</c:v>
                </c:pt>
                <c:pt idx="1">
                  <c:v>714</c:v>
                </c:pt>
              </c:numCache>
            </c:numRef>
          </c:val>
        </c:ser>
        <c:dLbls>
          <c:showVal val="1"/>
        </c:dLbls>
        <c:shape val="box"/>
        <c:axId val="61628416"/>
        <c:axId val="61629952"/>
        <c:axId val="61596096"/>
      </c:bar3DChart>
      <c:catAx>
        <c:axId val="61628416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61629952"/>
        <c:crosses val="autoZero"/>
        <c:auto val="1"/>
        <c:lblAlgn val="ctr"/>
        <c:lblOffset val="100"/>
      </c:catAx>
      <c:valAx>
        <c:axId val="61629952"/>
        <c:scaling>
          <c:orientation val="minMax"/>
        </c:scaling>
        <c:axPos val="l"/>
        <c:majorGridlines/>
        <c:numFmt formatCode="General" sourceLinked="1"/>
        <c:tickLblPos val="nextTo"/>
        <c:crossAx val="61628416"/>
        <c:crosses val="autoZero"/>
        <c:crossBetween val="between"/>
      </c:valAx>
      <c:serAx>
        <c:axId val="61596096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61629952"/>
        <c:crosses val="autoZero"/>
      </c:serAx>
    </c:plotArea>
    <c:plotVisOnly val="1"/>
    <c:dispBlanksAs val="gap"/>
  </c:chart>
  <c:txPr>
    <a:bodyPr/>
    <a:lstStyle/>
    <a:p>
      <a:pPr>
        <a:defRPr b="1">
          <a:latin typeface="Palatino Linotype" panose="02040502050505030304" pitchFamily="18" charset="0"/>
        </a:defRPr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ofPieChart>
        <c:ofPieType val="bar"/>
        <c:varyColors val="1"/>
        <c:ser>
          <c:idx val="0"/>
          <c:order val="0"/>
          <c:dLbls>
            <c:dLbl>
              <c:idx val="0"/>
              <c:layout>
                <c:manualLayout>
                  <c:x val="-0.22899145902027743"/>
                  <c:y val="-5.7535125905844323E-2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-9.0674411438561336E-2"/>
                  <c:y val="0.16656293988843224"/>
                </c:manualLayout>
              </c:layout>
              <c:showVal val="1"/>
              <c:showCatNam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1.2655099706242253E-2"/>
                  <c:y val="-2.4829258120014602E-2"/>
                </c:manualLayout>
              </c:layout>
              <c:showVal val="1"/>
              <c:showCatName val="1"/>
            </c:dLbl>
            <c:dLbl>
              <c:idx val="5"/>
              <c:layout>
                <c:manualLayout>
                  <c:x val="1.3228938725402281E-2"/>
                  <c:y val="-9.1040613106720181E-2"/>
                </c:manualLayout>
              </c:layout>
              <c:showVal val="1"/>
              <c:showCatName val="1"/>
            </c:dLbl>
            <c:dLbl>
              <c:idx val="6"/>
              <c:tx>
                <c:rich>
                  <a:bodyPr/>
                  <a:lstStyle/>
                  <a:p>
                    <a:r>
                      <a:rPr lang="ru-RU" smtClean="0"/>
                      <a:t> Организация лекций  и клинич.разборов визитинг-профессоров ; </a:t>
                    </a:r>
                    <a:r>
                      <a:rPr lang="ru-RU" dirty="0"/>
                      <a:t>142</a:t>
                    </a:r>
                  </a:p>
                </c:rich>
              </c:tx>
              <c:showVal val="1"/>
              <c:showCatName val="1"/>
            </c:dLbl>
            <c:dLbl>
              <c:idx val="7"/>
              <c:tx>
                <c:rich>
                  <a:bodyPr/>
                  <a:lstStyle/>
                  <a:p>
                    <a:r>
                      <a:rPr lang="ru-RU" smtClean="0"/>
                      <a:t>Другой помощи; </a:t>
                    </a:r>
                    <a:r>
                      <a:rPr lang="ru-RU"/>
                      <a:t>931</a:t>
                    </a:r>
                  </a:p>
                </c:rich>
              </c:tx>
              <c:showVal val="1"/>
              <c:showCatName val="1"/>
            </c:dLbl>
            <c:showVal val="1"/>
            <c:showCatName val="1"/>
            <c:showLeaderLines val="1"/>
          </c:dLbls>
          <c:cat>
            <c:strRef>
              <c:f>Лист10!$A$1:$A$7</c:f>
              <c:strCache>
                <c:ptCount val="7"/>
                <c:pt idx="0">
                  <c:v>Курация (лечение) </c:v>
                </c:pt>
                <c:pt idx="1">
                  <c:v>Операции </c:v>
                </c:pt>
                <c:pt idx="2">
                  <c:v>Консультации</c:v>
                </c:pt>
                <c:pt idx="4">
                  <c:v>Тематических конференции</c:v>
                </c:pt>
                <c:pt idx="5">
                  <c:v>Семинаров</c:v>
                </c:pt>
                <c:pt idx="6">
                  <c:v>Визитинг</c:v>
                </c:pt>
              </c:strCache>
            </c:strRef>
          </c:cat>
          <c:val>
            <c:numRef>
              <c:f>Лист10!$B$1:$B$7</c:f>
              <c:numCache>
                <c:formatCode>General</c:formatCode>
                <c:ptCount val="7"/>
                <c:pt idx="0">
                  <c:v>56079</c:v>
                </c:pt>
                <c:pt idx="1">
                  <c:v>4583</c:v>
                </c:pt>
                <c:pt idx="2">
                  <c:v>73798</c:v>
                </c:pt>
                <c:pt idx="4">
                  <c:v>393</c:v>
                </c:pt>
                <c:pt idx="5">
                  <c:v>396</c:v>
                </c:pt>
                <c:pt idx="6">
                  <c:v>142</c:v>
                </c:pt>
              </c:numCache>
            </c:numRef>
          </c:val>
        </c:ser>
        <c:gapWidth val="150"/>
        <c:secondPieSize val="75"/>
        <c:serLines/>
      </c:ofPieChart>
    </c:plotArea>
    <c:plotVisOnly val="1"/>
    <c:dispBlanksAs val="zero"/>
  </c:chart>
  <c:txPr>
    <a:bodyPr/>
    <a:lstStyle/>
    <a:p>
      <a:pPr>
        <a:defRPr sz="1200" b="1">
          <a:latin typeface="Palatino Linotype" panose="02040502050505030304" pitchFamily="18" charset="0"/>
        </a:defRPr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0070C0"/>
              </a:solidFill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на казахском языке; </a:t>
                    </a:r>
                    <a:endParaRPr lang="ru-RU" smtClean="0"/>
                  </a:p>
                  <a:p>
                    <a:r>
                      <a:rPr lang="ru-RU" smtClean="0"/>
                      <a:t>442 330</a:t>
                    </a:r>
                    <a:endParaRPr lang="ru-RU"/>
                  </a:p>
                </c:rich>
              </c:tx>
              <c:showVal val="1"/>
              <c:showCatName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на русском; </a:t>
                    </a:r>
                    <a:endParaRPr lang="ru-RU" smtClean="0"/>
                  </a:p>
                  <a:p>
                    <a:r>
                      <a:rPr lang="ru-RU" smtClean="0"/>
                      <a:t>849 372</a:t>
                    </a:r>
                    <a:endParaRPr lang="ru-RU"/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-0.15442730537218369"/>
                  <c:y val="1.2275233283129796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 иностранном языке; </a:t>
                    </a:r>
                    <a:endParaRPr lang="ru-RU" dirty="0" smtClean="0"/>
                  </a:p>
                  <a:p>
                    <a:r>
                      <a:rPr lang="ru-RU" dirty="0" smtClean="0"/>
                      <a:t>132 661</a:t>
                    </a:r>
                    <a:endParaRPr lang="ru-RU" dirty="0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Лист11!$A$1:$A$3</c:f>
              <c:strCache>
                <c:ptCount val="3"/>
                <c:pt idx="0">
                  <c:v>на казахском языке</c:v>
                </c:pt>
                <c:pt idx="1">
                  <c:v>на русском</c:v>
                </c:pt>
                <c:pt idx="2">
                  <c:v>на иностранном языке</c:v>
                </c:pt>
              </c:strCache>
            </c:strRef>
          </c:cat>
          <c:val>
            <c:numRef>
              <c:f>Лист11!$B$1:$B$3</c:f>
              <c:numCache>
                <c:formatCode>General</c:formatCode>
                <c:ptCount val="3"/>
                <c:pt idx="0" formatCode="#,##0">
                  <c:v>322324</c:v>
                </c:pt>
                <c:pt idx="1">
                  <c:v>729366</c:v>
                </c:pt>
                <c:pt idx="2">
                  <c:v>12655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b="1">
          <a:latin typeface="Palatino Linotype" panose="02040502050505030304" pitchFamily="18" charset="0"/>
        </a:defRPr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248587915989024"/>
                  <c:y val="-0.11677692580999539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учебная литература</a:t>
                    </a:r>
                    <a:r>
                      <a:rPr lang="ru-RU"/>
                      <a:t>; </a:t>
                    </a:r>
                    <a:r>
                      <a:rPr lang="ru-RU" smtClean="0"/>
                      <a:t>749 312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6.7998455704470093E-2"/>
                  <c:y val="0.10019480208486867"/>
                </c:manualLayout>
              </c:layout>
              <c:showVal val="1"/>
              <c:showCatName val="1"/>
            </c:dLbl>
            <c:dLbl>
              <c:idx val="2"/>
              <c:layout>
                <c:manualLayout>
                  <c:x val="0.22234786070253409"/>
                  <c:y val="6.1076861045620745E-3"/>
                </c:manualLayout>
              </c:layout>
              <c:tx>
                <c:rich>
                  <a:bodyPr/>
                  <a:lstStyle/>
                  <a:p>
                    <a:pPr>
                      <a:defRPr sz="1100"/>
                    </a:pPr>
                    <a:r>
                      <a:rPr lang="ru-RU" sz="1100" dirty="0" err="1" smtClean="0"/>
                      <a:t>Электрон-ные</a:t>
                    </a:r>
                    <a:r>
                      <a:rPr lang="ru-RU" sz="1100" dirty="0" smtClean="0"/>
                      <a:t> издания; </a:t>
                    </a:r>
                    <a:r>
                      <a:rPr lang="ru-RU" sz="1100" dirty="0"/>
                      <a:t>7846</a:t>
                    </a:r>
                  </a:p>
                </c:rich>
              </c:tx>
              <c:spPr/>
              <c:showVal val="1"/>
              <c:showCatName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Лист12!$A$1:$A$3</c:f>
              <c:strCache>
                <c:ptCount val="3"/>
                <c:pt idx="0">
                  <c:v>учебная литература</c:v>
                </c:pt>
                <c:pt idx="1">
                  <c:v>научная литература</c:v>
                </c:pt>
                <c:pt idx="2">
                  <c:v>электронные изданий</c:v>
                </c:pt>
              </c:strCache>
            </c:strRef>
          </c:cat>
          <c:val>
            <c:numRef>
              <c:f>Лист12!$B$1:$B$3</c:f>
              <c:numCache>
                <c:formatCode>General</c:formatCode>
                <c:ptCount val="3"/>
                <c:pt idx="0">
                  <c:v>731270</c:v>
                </c:pt>
                <c:pt idx="1">
                  <c:v>212158</c:v>
                </c:pt>
                <c:pt idx="2">
                  <c:v>7846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b="1">
          <a:latin typeface="Palatino Linotype" panose="02040502050505030304" pitchFamily="18" charset="0"/>
        </a:defRPr>
      </a:pPr>
      <a:endParaRPr lang="ru-RU"/>
    </a:p>
  </c:txPr>
  <c:externalData r:id="rId1"/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dLbl>
              <c:idx val="1"/>
              <c:layout>
                <c:manualLayout>
                  <c:x val="2.5315970183207291E-3"/>
                  <c:y val="1.2704209809912981E-2"/>
                </c:manualLayout>
              </c:layout>
              <c:dLblPos val="bestFit"/>
              <c:showVal val="1"/>
            </c:dLbl>
            <c:dLbl>
              <c:idx val="2"/>
              <c:layout>
                <c:manualLayout>
                  <c:x val="7.6514514260320313E-2"/>
                  <c:y val="1.0719123166504044E-2"/>
                </c:manualLayout>
              </c:layout>
              <c:dLblPos val="bestFit"/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ctr"/>
            <c:showVal val="1"/>
            <c:showLeaderLines val="1"/>
          </c:dLbls>
          <c:cat>
            <c:strRef>
              <c:f>Лист1!$B$1:$D$1</c:f>
              <c:strCache>
                <c:ptCount val="3"/>
                <c:pt idx="0">
                  <c:v>МЗ РК</c:v>
                </c:pt>
                <c:pt idx="1">
                  <c:v>МОН РК</c:v>
                </c:pt>
                <c:pt idx="2">
                  <c:v>вне бюджетный</c:v>
                </c:pt>
              </c:strCache>
            </c:strRef>
          </c:cat>
          <c:val>
            <c:numRef>
              <c:f>Лист1!$B$2:$D$2</c:f>
              <c:numCache>
                <c:formatCode>_-* #,##0.00_р_._-;\-* #,##0.00_р_._-;_-* "-"??_р_._-;_-@_-</c:formatCode>
                <c:ptCount val="3"/>
                <c:pt idx="0">
                  <c:v>7751286.2000000002</c:v>
                </c:pt>
                <c:pt idx="1">
                  <c:v>567256.5</c:v>
                </c:pt>
                <c:pt idx="2">
                  <c:v>1398768.8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txPr>
        <a:bodyPr/>
        <a:lstStyle/>
        <a:p>
          <a:pPr>
            <a:defRPr sz="1800" b="1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2000">
          <a:solidFill>
            <a:schemeClr val="bg1"/>
          </a:solidFill>
          <a:latin typeface="Palatino Linotype" panose="02040502050505030304" pitchFamily="18" charset="0"/>
        </a:defRPr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dPt>
            <c:idx val="0"/>
            <c:spPr>
              <a:solidFill>
                <a:srgbClr val="00B0F0"/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4"/>
            <c:spPr>
              <a:solidFill>
                <a:srgbClr val="7030A0"/>
              </a:solidFill>
            </c:spPr>
          </c:dPt>
          <c:dPt>
            <c:idx val="5"/>
            <c:spPr>
              <a:solidFill>
                <a:srgbClr val="9CF7FC"/>
              </a:solidFill>
            </c:spPr>
          </c:dPt>
          <c:dPt>
            <c:idx val="6"/>
            <c:spPr>
              <a:solidFill>
                <a:srgbClr val="00B050"/>
              </a:solidFill>
            </c:spPr>
          </c:dPt>
          <c:dPt>
            <c:idx val="7"/>
            <c:spPr>
              <a:solidFill>
                <a:srgbClr val="FFFF00"/>
              </a:solidFill>
            </c:spPr>
          </c:dPt>
          <c:dPt>
            <c:idx val="8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-3.6080006553717452E-2"/>
                  <c:y val="-0.10331490945450506"/>
                </c:manualLayout>
              </c:layout>
              <c:showPercent val="1"/>
            </c:dLbl>
            <c:dLbl>
              <c:idx val="1"/>
              <c:layout>
                <c:manualLayout>
                  <c:x val="-2.1582210753216802E-2"/>
                  <c:y val="-2.3147811162744392E-2"/>
                </c:manualLayout>
              </c:layout>
              <c:showPercent val="1"/>
            </c:dLbl>
            <c:dLbl>
              <c:idx val="2"/>
              <c:layout>
                <c:manualLayout>
                  <c:x val="2.8657665545366601E-2"/>
                  <c:y val="-3.2401093365105056E-2"/>
                </c:manualLayout>
              </c:layout>
              <c:showPercent val="1"/>
            </c:dLbl>
            <c:dLbl>
              <c:idx val="3"/>
              <c:layout>
                <c:manualLayout>
                  <c:x val="1.6398821866887965E-2"/>
                  <c:y val="6.4576158204643934E-3"/>
                </c:manualLayout>
              </c:layout>
              <c:showPercent val="1"/>
            </c:dLbl>
            <c:dLbl>
              <c:idx val="6"/>
              <c:layout>
                <c:manualLayout>
                  <c:x val="1.5776410713279981E-2"/>
                  <c:y val="-1.5566756950377162E-2"/>
                </c:manualLayout>
              </c:layout>
              <c:showPercent val="1"/>
            </c:dLbl>
            <c:dLbl>
              <c:idx val="8"/>
              <c:layout>
                <c:manualLayout>
                  <c:x val="2.699837181082285E-2"/>
                  <c:y val="1.2613541024177393E-2"/>
                </c:manualLayout>
              </c:layout>
              <c:showPercent val="1"/>
            </c:dLbl>
            <c:showPercent val="1"/>
            <c:showLeaderLines val="1"/>
          </c:dLbls>
          <c:cat>
            <c:strRef>
              <c:f>Лист1!$B$1:$B$9</c:f>
              <c:strCache>
                <c:ptCount val="9"/>
                <c:pt idx="0">
                  <c:v>заработная плата</c:v>
                </c:pt>
                <c:pt idx="1">
                  <c:v>налоги</c:v>
                </c:pt>
                <c:pt idx="2">
                  <c:v>стипенди и проезд</c:v>
                </c:pt>
                <c:pt idx="3">
                  <c:v>капитальный ремонт</c:v>
                </c:pt>
                <c:pt idx="4">
                  <c:v>материалы</c:v>
                </c:pt>
                <c:pt idx="5">
                  <c:v>медикам.и мед.товар</c:v>
                </c:pt>
                <c:pt idx="6">
                  <c:v>ОС</c:v>
                </c:pt>
                <c:pt idx="7">
                  <c:v>ком.услуги</c:v>
                </c:pt>
                <c:pt idx="8">
                  <c:v>прочие </c:v>
                </c:pt>
              </c:strCache>
            </c:strRef>
          </c:cat>
          <c:val>
            <c:numRef>
              <c:f>Лист1!$C$1:$C$9</c:f>
              <c:numCache>
                <c:formatCode>General</c:formatCode>
                <c:ptCount val="9"/>
                <c:pt idx="0">
                  <c:v>4097778.1</c:v>
                </c:pt>
                <c:pt idx="1">
                  <c:v>445580.3</c:v>
                </c:pt>
                <c:pt idx="2">
                  <c:v>1854830.3</c:v>
                </c:pt>
                <c:pt idx="3">
                  <c:v>465895.7</c:v>
                </c:pt>
                <c:pt idx="4">
                  <c:v>280517.7</c:v>
                </c:pt>
                <c:pt idx="5">
                  <c:v>62595.9</c:v>
                </c:pt>
                <c:pt idx="6">
                  <c:v>879647.9</c:v>
                </c:pt>
                <c:pt idx="7">
                  <c:v>162531.1</c:v>
                </c:pt>
                <c:pt idx="8">
                  <c:v>1269221.5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</c:legend>
    <c:plotVisOnly val="1"/>
    <c:dispBlanksAs val="zero"/>
  </c:chart>
  <c:txPr>
    <a:bodyPr/>
    <a:lstStyle/>
    <a:p>
      <a:pPr>
        <a:defRPr sz="1600" b="1">
          <a:latin typeface="Palatino Linotype" panose="02040502050505030304" pitchFamily="18" charset="0"/>
        </a:defRPr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3.8074320335330758E-2"/>
                </c:manualLayout>
              </c:layout>
              <c:showVal val="1"/>
            </c:dLbl>
            <c:dLbl>
              <c:idx val="1"/>
              <c:layout>
                <c:manualLayout>
                  <c:x val="-2.6997125444520209E-2"/>
                  <c:y val="2.9696898757280942E-2"/>
                </c:manualLayout>
              </c:layout>
              <c:showVal val="1"/>
            </c:dLbl>
            <c:dLbl>
              <c:idx val="2"/>
              <c:layout>
                <c:manualLayout>
                  <c:x val="-3.4898274566089252E-2"/>
                  <c:y val="3.3207024616312475E-2"/>
                </c:manualLayout>
              </c:layout>
              <c:showVal val="1"/>
            </c:dLbl>
            <c:dLbl>
              <c:idx val="3"/>
              <c:layout>
                <c:manualLayout>
                  <c:x val="-4.7668627409766171E-3"/>
                  <c:y val="-5.2910787690256707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2010 г</c:v>
                </c:pt>
                <c:pt idx="1">
                  <c:v>2011 г</c:v>
                </c:pt>
                <c:pt idx="2">
                  <c:v>2012 г</c:v>
                </c:pt>
                <c:pt idx="3">
                  <c:v>2013 г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64555</c:v>
                </c:pt>
                <c:pt idx="1">
                  <c:v>105353</c:v>
                </c:pt>
                <c:pt idx="2">
                  <c:v>144586</c:v>
                </c:pt>
                <c:pt idx="3">
                  <c:v>161040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2010 г</c:v>
                </c:pt>
                <c:pt idx="1">
                  <c:v>2011 г</c:v>
                </c:pt>
                <c:pt idx="2">
                  <c:v>2012 г</c:v>
                </c:pt>
                <c:pt idx="3">
                  <c:v>2013 г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marker>
            <c:symbol val="none"/>
          </c:marker>
          <c:cat>
            <c:strRef>
              <c:f>Лист1!$A$2:$A$5</c:f>
              <c:strCache>
                <c:ptCount val="4"/>
                <c:pt idx="0">
                  <c:v>2010 г</c:v>
                </c:pt>
                <c:pt idx="1">
                  <c:v>2011 г</c:v>
                </c:pt>
                <c:pt idx="2">
                  <c:v>2012 г</c:v>
                </c:pt>
                <c:pt idx="3">
                  <c:v>2013 г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marker val="1"/>
        <c:axId val="121038336"/>
        <c:axId val="121039872"/>
      </c:lineChart>
      <c:catAx>
        <c:axId val="12103833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1039872"/>
        <c:crosses val="autoZero"/>
        <c:auto val="1"/>
        <c:lblAlgn val="ctr"/>
        <c:lblOffset val="100"/>
      </c:catAx>
      <c:valAx>
        <c:axId val="121039872"/>
        <c:scaling>
          <c:orientation val="minMax"/>
        </c:scaling>
        <c:delete val="1"/>
        <c:axPos val="l"/>
        <c:majorGridlines/>
        <c:numFmt formatCode="#,##0" sourceLinked="1"/>
        <c:tickLblPos val="none"/>
        <c:crossAx val="1210383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600" dirty="0" smtClean="0"/>
              <a:t>А</a:t>
            </a:r>
            <a:r>
              <a:rPr lang="kk-KZ" sz="1600" dirty="0" smtClean="0"/>
              <a:t>кадемический обмен </a:t>
            </a:r>
            <a:r>
              <a:rPr lang="kk-KZ" sz="1600" dirty="0"/>
              <a:t>с вузами-партнерами в 2012- 2014 гг.</a:t>
            </a:r>
            <a:endParaRPr lang="ru-RU" sz="1600" dirty="0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0"/>
            <c:spPr>
              <a:solidFill>
                <a:srgbClr val="FFC000"/>
              </a:solidFill>
            </c:spPr>
          </c:dPt>
          <c:dPt>
            <c:idx val="1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2.5000000000000001E-2"/>
                  <c:y val="-1.3888888888888994E-2"/>
                </c:manualLayout>
              </c:layout>
              <c:showVal val="1"/>
            </c:dLbl>
            <c:dLbl>
              <c:idx val="1"/>
              <c:layout>
                <c:manualLayout>
                  <c:x val="3.333333333333334E-2"/>
                  <c:y val="-1.851851851851858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Лист4!$A$1:$A$2</c:f>
              <c:strCache>
                <c:ptCount val="2"/>
                <c:pt idx="0">
                  <c:v>2012-2013 уч.год</c:v>
                </c:pt>
                <c:pt idx="1">
                  <c:v>2013-2014 уч.год</c:v>
                </c:pt>
              </c:strCache>
            </c:strRef>
          </c:cat>
          <c:val>
            <c:numRef>
              <c:f>Лист4!$B$1:$B$2</c:f>
              <c:numCache>
                <c:formatCode>General</c:formatCode>
                <c:ptCount val="2"/>
                <c:pt idx="0">
                  <c:v>124</c:v>
                </c:pt>
                <c:pt idx="1">
                  <c:v>291</c:v>
                </c:pt>
              </c:numCache>
            </c:numRef>
          </c:val>
        </c:ser>
        <c:dLbls>
          <c:showVal val="1"/>
        </c:dLbls>
        <c:shape val="box"/>
        <c:axId val="56548736"/>
        <c:axId val="56566912"/>
        <c:axId val="0"/>
      </c:bar3DChart>
      <c:catAx>
        <c:axId val="56548736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56566912"/>
        <c:crosses val="autoZero"/>
        <c:auto val="1"/>
        <c:lblAlgn val="ctr"/>
        <c:lblOffset val="100"/>
      </c:catAx>
      <c:valAx>
        <c:axId val="56566912"/>
        <c:scaling>
          <c:orientation val="minMax"/>
        </c:scaling>
        <c:axPos val="l"/>
        <c:majorGridlines/>
        <c:numFmt formatCode="General" sourceLinked="1"/>
        <c:tickLblPos val="nextTo"/>
        <c:crossAx val="56548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01714219253417"/>
          <c:y val="0.22943179269389374"/>
          <c:w val="0.23053818672925241"/>
          <c:h val="0.28879495569674646"/>
        </c:manualLayout>
      </c:layout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</c:chart>
  <c:spPr>
    <a:solidFill>
      <a:schemeClr val="lt1"/>
    </a:solidFill>
    <a:ln w="25400" cap="flat" cmpd="sng" algn="ctr">
      <a:solidFill>
        <a:schemeClr val="tx2">
          <a:lumMod val="60000"/>
          <a:lumOff val="40000"/>
        </a:schemeClr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Palatino Linotype" panose="02040502050505030304" pitchFamily="18" charset="0"/>
          <a:ea typeface="+mn-ea"/>
          <a:cs typeface="+mn-cs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800"/>
            </a:pPr>
            <a:r>
              <a:rPr lang="ru-RU" sz="1800" dirty="0" smtClean="0"/>
              <a:t>88 </a:t>
            </a:r>
            <a:r>
              <a:rPr lang="ru-RU" sz="1800" dirty="0" err="1" smtClean="0"/>
              <a:t>визитинг-профессоров</a:t>
            </a:r>
            <a:r>
              <a:rPr lang="ru-RU" sz="1800" dirty="0" smtClean="0"/>
              <a:t> </a:t>
            </a:r>
            <a:r>
              <a:rPr lang="ru-RU" sz="1800" dirty="0"/>
              <a:t>за </a:t>
            </a:r>
            <a:r>
              <a:rPr lang="ru-RU" sz="1800" dirty="0" smtClean="0"/>
              <a:t>2013-2014 учебный год</a:t>
            </a:r>
            <a:endParaRPr lang="ru-RU" sz="1800" dirty="0"/>
          </a:p>
        </c:rich>
      </c:tx>
      <c:layout/>
    </c:title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2.5445278807405304E-2"/>
                  <c:y val="6.7394379578996313E-2"/>
                </c:manualLayout>
              </c:layout>
              <c:showCatName val="1"/>
            </c:dLbl>
            <c:dLbl>
              <c:idx val="1"/>
              <c:layout>
                <c:manualLayout>
                  <c:x val="-1.1790987870034639E-2"/>
                  <c:y val="4.4876802567404865E-3"/>
                </c:manualLayout>
              </c:layout>
              <c:showCatName val="1"/>
            </c:dLbl>
            <c:dLbl>
              <c:idx val="4"/>
              <c:layout>
                <c:manualLayout>
                  <c:x val="-2.1318527739342067E-2"/>
                  <c:y val="-1.9641914574668018E-2"/>
                </c:manualLayout>
              </c:layout>
              <c:showCatName val="1"/>
            </c:dLbl>
            <c:dLbl>
              <c:idx val="8"/>
              <c:layout>
                <c:manualLayout>
                  <c:x val="5.5914241851915585E-3"/>
                  <c:y val="7.0941452188417117E-3"/>
                </c:manualLayout>
              </c:layout>
              <c:showCatName val="1"/>
            </c:dLbl>
            <c:dLbl>
              <c:idx val="13"/>
              <c:layout>
                <c:manualLayout>
                  <c:x val="8.0575390613164266E-2"/>
                  <c:y val="3.9139201486392417E-4"/>
                </c:manualLayout>
              </c:layout>
              <c:showCatName val="1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CatName val="1"/>
            <c:showLeaderLines val="1"/>
          </c:dLbls>
          <c:cat>
            <c:strRef>
              <c:f>Лист5!$A$1:$A$14</c:f>
              <c:strCache>
                <c:ptCount val="14"/>
                <c:pt idx="0">
                  <c:v>Россия</c:v>
                </c:pt>
                <c:pt idx="1">
                  <c:v>США</c:v>
                </c:pt>
                <c:pt idx="2">
                  <c:v>Канада</c:v>
                </c:pt>
                <c:pt idx="3">
                  <c:v>Польша</c:v>
                </c:pt>
                <c:pt idx="4">
                  <c:v>Чехия</c:v>
                </c:pt>
                <c:pt idx="5">
                  <c:v>Япония</c:v>
                </c:pt>
                <c:pt idx="6">
                  <c:v>Дания</c:v>
                </c:pt>
                <c:pt idx="7">
                  <c:v>Великобритания</c:v>
                </c:pt>
                <c:pt idx="8">
                  <c:v>Украина</c:v>
                </c:pt>
                <c:pt idx="9">
                  <c:v>Киргизия</c:v>
                </c:pt>
                <c:pt idx="10">
                  <c:v>Ирландия</c:v>
                </c:pt>
                <c:pt idx="11">
                  <c:v>Словакия</c:v>
                </c:pt>
                <c:pt idx="12">
                  <c:v>Тайвань</c:v>
                </c:pt>
                <c:pt idx="13">
                  <c:v>Хорватия</c:v>
                </c:pt>
              </c:strCache>
            </c:strRef>
          </c:cat>
          <c:val>
            <c:numRef>
              <c:f>Лист5!$B$1:$B$14</c:f>
              <c:numCache>
                <c:formatCode>General</c:formatCode>
                <c:ptCount val="14"/>
                <c:pt idx="0">
                  <c:v>7</c:v>
                </c:pt>
                <c:pt idx="1">
                  <c:v>9</c:v>
                </c:pt>
                <c:pt idx="2">
                  <c:v>1</c:v>
                </c:pt>
                <c:pt idx="3">
                  <c:v>2</c:v>
                </c:pt>
                <c:pt idx="4">
                  <c:v>6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6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spPr>
    <a:solidFill>
      <a:schemeClr val="lt1"/>
    </a:solidFill>
    <a:ln w="25400" cap="flat" cmpd="sng" algn="ctr">
      <a:solidFill>
        <a:schemeClr val="tx2">
          <a:lumMod val="60000"/>
          <a:lumOff val="40000"/>
        </a:schemeClr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Palatino Linotype" panose="02040502050505030304" pitchFamily="18" charset="0"/>
          <a:ea typeface="+mn-ea"/>
          <a:cs typeface="+mn-cs"/>
        </a:defRPr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clustered"/>
        <c:ser>
          <c:idx val="0"/>
          <c:order val="0"/>
          <c:dLbls>
            <c:dLbl>
              <c:idx val="2"/>
              <c:layout>
                <c:manualLayout>
                  <c:x val="1.3888888888888987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Лист6!$A$1:$A$3</c:f>
              <c:strCache>
                <c:ptCount val="3"/>
                <c:pt idx="0">
                  <c:v>Управление по развитию человеческих ресурсов</c:v>
                </c:pt>
                <c:pt idx="1">
                  <c:v>Департаментом по академической работе</c:v>
                </c:pt>
                <c:pt idx="2">
                  <c:v>Школа педагогического мастерства им. Х.С.Насыбуллиной</c:v>
                </c:pt>
              </c:strCache>
            </c:strRef>
          </c:cat>
          <c:val>
            <c:numRef>
              <c:f>Лист6!$B$1:$B$3</c:f>
              <c:numCache>
                <c:formatCode>General</c:formatCode>
                <c:ptCount val="3"/>
                <c:pt idx="0">
                  <c:v>2125</c:v>
                </c:pt>
                <c:pt idx="1">
                  <c:v>141</c:v>
                </c:pt>
                <c:pt idx="2">
                  <c:v>639</c:v>
                </c:pt>
              </c:numCache>
            </c:numRef>
          </c:val>
        </c:ser>
        <c:dLbls>
          <c:showVal val="1"/>
        </c:dLbls>
        <c:shape val="cylinder"/>
        <c:axId val="56752384"/>
        <c:axId val="61108224"/>
        <c:axId val="0"/>
      </c:bar3DChart>
      <c:catAx>
        <c:axId val="56752384"/>
        <c:scaling>
          <c:orientation val="minMax"/>
        </c:scaling>
        <c:axPos val="b"/>
        <c:tickLblPos val="nextTo"/>
        <c:txPr>
          <a:bodyPr rot="-5400000" vert="horz"/>
          <a:lstStyle/>
          <a:p>
            <a:pPr>
              <a:defRPr sz="1200" b="1"/>
            </a:pPr>
            <a:endParaRPr lang="ru-RU"/>
          </a:p>
        </c:txPr>
        <c:crossAx val="61108224"/>
        <c:crosses val="autoZero"/>
        <c:auto val="1"/>
        <c:lblAlgn val="ctr"/>
        <c:lblOffset val="100"/>
      </c:catAx>
      <c:valAx>
        <c:axId val="61108224"/>
        <c:scaling>
          <c:orientation val="minMax"/>
        </c:scaling>
        <c:axPos val="l"/>
        <c:majorGridlines/>
        <c:numFmt formatCode="General" sourceLinked="1"/>
        <c:tickLblPos val="nextTo"/>
        <c:crossAx val="56752384"/>
        <c:crosses val="autoZero"/>
        <c:crossBetween val="between"/>
      </c:valAx>
    </c:plotArea>
    <c:plotVisOnly val="1"/>
    <c:dispBlanksAs val="gap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Palatino Linotype" panose="02040502050505030304" pitchFamily="18" charset="0"/>
          <a:ea typeface="+mn-ea"/>
          <a:cs typeface="+mn-cs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Лист7!$B$1</c:f>
              <c:strCache>
                <c:ptCount val="1"/>
                <c:pt idx="0">
                  <c:v>тг.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3.9810050345283274E-2"/>
                  <c:y val="-0.10648148148148177"/>
                </c:manualLayout>
              </c:layout>
              <c:showVal val="1"/>
            </c:dLbl>
            <c:dLbl>
              <c:idx val="1"/>
              <c:layout>
                <c:manualLayout>
                  <c:x val="3.0555523070536026E-2"/>
                  <c:y val="-8.3333333333333343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Лист7!$A$2:$A$3</c:f>
              <c:strCache>
                <c:ptCount val="2"/>
                <c:pt idx="0">
                  <c:v>2012-2013 уч.год</c:v>
                </c:pt>
                <c:pt idx="1">
                  <c:v>2013-2014 уч.год</c:v>
                </c:pt>
              </c:strCache>
            </c:strRef>
          </c:cat>
          <c:val>
            <c:numRef>
              <c:f>Лист7!$B$2:$B$3</c:f>
              <c:numCache>
                <c:formatCode>General</c:formatCode>
                <c:ptCount val="2"/>
                <c:pt idx="0" formatCode="#,##0">
                  <c:v>39068721</c:v>
                </c:pt>
                <c:pt idx="1">
                  <c:v>52337470</c:v>
                </c:pt>
              </c:numCache>
            </c:numRef>
          </c:val>
        </c:ser>
        <c:dLbls>
          <c:showVal val="1"/>
        </c:dLbls>
        <c:shape val="box"/>
        <c:axId val="61132800"/>
        <c:axId val="61134336"/>
        <c:axId val="0"/>
      </c:bar3DChart>
      <c:catAx>
        <c:axId val="6113280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61134336"/>
        <c:crosses val="autoZero"/>
        <c:auto val="1"/>
        <c:lblAlgn val="ctr"/>
        <c:lblOffset val="100"/>
      </c:catAx>
      <c:valAx>
        <c:axId val="61134336"/>
        <c:scaling>
          <c:orientation val="minMax"/>
        </c:scaling>
        <c:delete val="1"/>
        <c:axPos val="l"/>
        <c:majorGridlines/>
        <c:numFmt formatCode="#,##0" sourceLinked="1"/>
        <c:tickLblPos val="none"/>
        <c:crossAx val="61132800"/>
        <c:crosses val="autoZero"/>
        <c:crossBetween val="between"/>
      </c:valAx>
    </c:plotArea>
    <c:plotVisOnly val="1"/>
    <c:dispBlanksAs val="gap"/>
  </c:chart>
  <c:txPr>
    <a:bodyPr/>
    <a:lstStyle/>
    <a:p>
      <a:pPr>
        <a:defRPr b="1">
          <a:latin typeface="Palatino Linotype" panose="02040502050505030304" pitchFamily="18" charset="0"/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bar"/>
        <c:grouping val="clustered"/>
        <c:ser>
          <c:idx val="0"/>
          <c:order val="0"/>
          <c:tx>
            <c:v>По итогам 2013 года</c:v>
          </c:tx>
          <c:spPr>
            <a:solidFill>
              <a:srgbClr val="2116F6"/>
            </a:solidFill>
            <a:ln>
              <a:solidFill>
                <a:srgbClr val="2116F6"/>
              </a:solidFill>
            </a:ln>
          </c:spPr>
          <c:dPt>
            <c:idx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Lbls>
            <c:txPr>
              <a:bodyPr/>
              <a:lstStyle/>
              <a:p>
                <a:pPr>
                  <a:defRPr sz="1200" b="1">
                    <a:latin typeface="Palatino Linotyp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Лист1!$D$1:$D$7</c:f>
              <c:strCache>
                <c:ptCount val="7"/>
                <c:pt idx="0">
                  <c:v>ЗКГМУ (7)</c:v>
                </c:pt>
                <c:pt idx="1">
                  <c:v>АГИУВ (6)</c:v>
                </c:pt>
                <c:pt idx="2">
                  <c:v>ГМУСемей (5)</c:v>
                </c:pt>
                <c:pt idx="3">
                  <c:v>КГМУ (4)</c:v>
                </c:pt>
                <c:pt idx="4">
                  <c:v>ЮКГФА (3)</c:v>
                </c:pt>
                <c:pt idx="5">
                  <c:v>КазНМУ (2)</c:v>
                </c:pt>
                <c:pt idx="6">
                  <c:v>МУА (1)</c:v>
                </c:pt>
              </c:strCache>
            </c:strRef>
          </c:cat>
          <c:val>
            <c:numRef>
              <c:f>Лист1!$E$1:$E$7</c:f>
              <c:numCache>
                <c:formatCode>General</c:formatCode>
                <c:ptCount val="7"/>
                <c:pt idx="0">
                  <c:v>9.6739000000000047E-2</c:v>
                </c:pt>
                <c:pt idx="1">
                  <c:v>0.12077900000000009</c:v>
                </c:pt>
                <c:pt idx="2">
                  <c:v>0.14988000000000001</c:v>
                </c:pt>
                <c:pt idx="3">
                  <c:v>0.21400800000000123</c:v>
                </c:pt>
                <c:pt idx="4">
                  <c:v>0.27198000000000228</c:v>
                </c:pt>
                <c:pt idx="5">
                  <c:v>0.37207600000000296</c:v>
                </c:pt>
                <c:pt idx="6">
                  <c:v>0.456953</c:v>
                </c:pt>
              </c:numCache>
            </c:numRef>
          </c:val>
        </c:ser>
        <c:axId val="61072512"/>
        <c:axId val="61074048"/>
      </c:barChart>
      <c:catAx>
        <c:axId val="61072512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200" b="1">
                <a:latin typeface="Palatino Linotype" pitchFamily="18" charset="0"/>
              </a:defRPr>
            </a:pPr>
            <a:endParaRPr lang="ru-RU"/>
          </a:p>
        </c:txPr>
        <c:crossAx val="61074048"/>
        <c:crosses val="autoZero"/>
        <c:auto val="1"/>
        <c:lblAlgn val="ctr"/>
        <c:lblOffset val="100"/>
      </c:catAx>
      <c:valAx>
        <c:axId val="6107404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61072512"/>
        <c:crosses val="autoZero"/>
        <c:crossBetween val="between"/>
      </c:valAx>
    </c:plotArea>
    <c:plotVisOnly val="1"/>
    <c:dispBlanksAs val="gap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483583365289304"/>
          <c:y val="0.10276958108196467"/>
          <c:w val="0.79030443749978219"/>
          <c:h val="0.80033429147253743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rgbClr val="0000FF"/>
              </a:solidFill>
            </a:ln>
          </c:spPr>
          <c:dPt>
            <c:idx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Lbls>
            <c:delete val="1"/>
          </c:dLbls>
          <c:cat>
            <c:strRef>
              <c:f>Лист1!$A$2:$A$16</c:f>
              <c:strCache>
                <c:ptCount val="15"/>
                <c:pt idx="0">
                  <c:v>Университет С.Демиреля</c:v>
                </c:pt>
                <c:pt idx="1">
                  <c:v>Карагандин ГМА</c:v>
                </c:pt>
                <c:pt idx="2">
                  <c:v>Актоб ГУ ИМ К. Жубанова</c:v>
                </c:pt>
                <c:pt idx="3">
                  <c:v>МКТУ им Х Яссави</c:v>
                </c:pt>
                <c:pt idx="4">
                  <c:v>ВКГТУ им Д. Серикбаева</c:v>
                </c:pt>
                <c:pt idx="5">
                  <c:v>ЮКГУ им М Ауезова</c:v>
                </c:pt>
                <c:pt idx="6">
                  <c:v>КазНПУ им Абая</c:v>
                </c:pt>
                <c:pt idx="7">
                  <c:v>Мед ун-т Астана</c:v>
                </c:pt>
                <c:pt idx="8">
                  <c:v>Назарбаев Ун-т</c:v>
                </c:pt>
                <c:pt idx="9">
                  <c:v>КазНМУ им С.Асфендиярова</c:v>
                </c:pt>
                <c:pt idx="10">
                  <c:v>КазНТУ им К Сатпаева</c:v>
                </c:pt>
                <c:pt idx="11">
                  <c:v>КарГУ им Е Букетова</c:v>
                </c:pt>
                <c:pt idx="12">
                  <c:v>КБТУ</c:v>
                </c:pt>
                <c:pt idx="13">
                  <c:v>ЕНУ им Л Гумилева</c:v>
                </c:pt>
                <c:pt idx="14">
                  <c:v>КазНУ им аль-Фараби</c:v>
                </c:pt>
              </c:strCache>
            </c:strRef>
          </c:cat>
          <c:val>
            <c:numRef>
              <c:f>Лист1!$B$2:$B$16</c:f>
              <c:numCache>
                <c:formatCode>0.00</c:formatCode>
                <c:ptCount val="15"/>
                <c:pt idx="0">
                  <c:v>3.0000000000000002E-2</c:v>
                </c:pt>
                <c:pt idx="1">
                  <c:v>4.0000000000000022E-2</c:v>
                </c:pt>
                <c:pt idx="2">
                  <c:v>0.05</c:v>
                </c:pt>
                <c:pt idx="3">
                  <c:v>0.05</c:v>
                </c:pt>
                <c:pt idx="4">
                  <c:v>6.0000000000000032E-2</c:v>
                </c:pt>
                <c:pt idx="5">
                  <c:v>7.0000000000000021E-2</c:v>
                </c:pt>
                <c:pt idx="6">
                  <c:v>8.0000000000000043E-2</c:v>
                </c:pt>
                <c:pt idx="7">
                  <c:v>8.0000000000000043E-2</c:v>
                </c:pt>
                <c:pt idx="8">
                  <c:v>9.0000000000000024E-2</c:v>
                </c:pt>
                <c:pt idx="9">
                  <c:v>9.0000000000000024E-2</c:v>
                </c:pt>
                <c:pt idx="10">
                  <c:v>9.0000000000000024E-2</c:v>
                </c:pt>
                <c:pt idx="11">
                  <c:v>0.1</c:v>
                </c:pt>
                <c:pt idx="12">
                  <c:v>0.1</c:v>
                </c:pt>
                <c:pt idx="13">
                  <c:v>0.25</c:v>
                </c:pt>
                <c:pt idx="14">
                  <c:v>0.35000000000000031</c:v>
                </c:pt>
              </c:numCache>
            </c:numRef>
          </c:val>
        </c:ser>
        <c:dLbls>
          <c:showVal val="1"/>
        </c:dLbls>
        <c:axId val="61290368"/>
        <c:axId val="61291904"/>
      </c:barChart>
      <c:catAx>
        <c:axId val="61290368"/>
        <c:scaling>
          <c:orientation val="minMax"/>
        </c:scaling>
        <c:axPos val="l"/>
        <c:tickLblPos val="nextTo"/>
        <c:txPr>
          <a:bodyPr/>
          <a:lstStyle/>
          <a:p>
            <a:pPr>
              <a:defRPr sz="1000" b="1">
                <a:latin typeface="Palatino Linotype" pitchFamily="18" charset="0"/>
              </a:defRPr>
            </a:pPr>
            <a:endParaRPr lang="ru-RU"/>
          </a:p>
        </c:txPr>
        <c:crossAx val="61291904"/>
        <c:crosses val="autoZero"/>
        <c:auto val="1"/>
        <c:lblAlgn val="ctr"/>
        <c:lblOffset val="100"/>
      </c:catAx>
      <c:valAx>
        <c:axId val="61291904"/>
        <c:scaling>
          <c:orientation val="minMax"/>
          <c:max val="0.35000000000000031"/>
        </c:scaling>
        <c:delete val="1"/>
        <c:axPos val="b"/>
        <c:numFmt formatCode="0.00" sourceLinked="1"/>
        <c:tickLblPos val="none"/>
        <c:crossAx val="612903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plotArea>
      <c:layout/>
      <c:barChart>
        <c:barDir val="bar"/>
        <c:grouping val="clustered"/>
        <c:ser>
          <c:idx val="0"/>
          <c:order val="0"/>
          <c:spPr>
            <a:solidFill>
              <a:srgbClr val="2116F6"/>
            </a:solidFill>
            <a:ln>
              <a:solidFill>
                <a:srgbClr val="2116F6"/>
              </a:solidFill>
            </a:ln>
          </c:spPr>
          <c:dLbls>
            <c:txPr>
              <a:bodyPr/>
              <a:lstStyle/>
              <a:p>
                <a:pPr>
                  <a:defRPr lang="en-US" sz="1400">
                    <a:latin typeface="Palatino Linotype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'[2013_14 indicators.xlsx]Лист1'!$E$2:$E$15</c:f>
              <c:strCache>
                <c:ptCount val="14"/>
                <c:pt idx="0">
                  <c:v>Махатова Б.</c:v>
                </c:pt>
                <c:pt idx="1">
                  <c:v>Пичхадзе Г.М.</c:v>
                </c:pt>
                <c:pt idx="2">
                  <c:v>Шортанбаев А.А.  </c:v>
                </c:pt>
                <c:pt idx="3">
                  <c:v>Алтынбеков К.Д.  </c:v>
                </c:pt>
                <c:pt idx="4">
                  <c:v>Игнатьев Ю.</c:v>
                </c:pt>
                <c:pt idx="5">
                  <c:v> Сабданалиев А.</c:v>
                </c:pt>
                <c:pt idx="6">
                  <c:v>Нугманова  Ж.C.</c:v>
                </c:pt>
                <c:pt idx="7">
                  <c:v>Шопабаева А.</c:v>
                </c:pt>
                <c:pt idx="8">
                  <c:v>Датхаев У.М.</c:v>
                </c:pt>
                <c:pt idx="9">
                  <c:v>Калжанов Ж.</c:v>
                </c:pt>
                <c:pt idx="10">
                  <c:v>Жакипбеков К.</c:v>
                </c:pt>
                <c:pt idx="11">
                  <c:v>Турдалиева Б.C.</c:v>
                </c:pt>
                <c:pt idx="12">
                  <c:v>Аканов А.А.</c:v>
                </c:pt>
                <c:pt idx="13">
                  <c:v>Игисинов  С.И.</c:v>
                </c:pt>
              </c:strCache>
            </c:strRef>
          </c:cat>
          <c:val>
            <c:numRef>
              <c:f>'[2013_14 indicators.xlsx]Лист1'!$F$2:$F$15</c:f>
              <c:numCache>
                <c:formatCode>0</c:formatCode>
                <c:ptCount val="14"/>
                <c:pt idx="0">
                  <c:v>10</c:v>
                </c:pt>
                <c:pt idx="1">
                  <c:v>10</c:v>
                </c:pt>
                <c:pt idx="2">
                  <c:v>11</c:v>
                </c:pt>
                <c:pt idx="3">
                  <c:v>13</c:v>
                </c:pt>
                <c:pt idx="4">
                  <c:v>13</c:v>
                </c:pt>
                <c:pt idx="5">
                  <c:v>13</c:v>
                </c:pt>
                <c:pt idx="6">
                  <c:v>14</c:v>
                </c:pt>
                <c:pt idx="7">
                  <c:v>17</c:v>
                </c:pt>
                <c:pt idx="8">
                  <c:v>17</c:v>
                </c:pt>
                <c:pt idx="9">
                  <c:v>21</c:v>
                </c:pt>
                <c:pt idx="10">
                  <c:v>30</c:v>
                </c:pt>
                <c:pt idx="11">
                  <c:v>45</c:v>
                </c:pt>
                <c:pt idx="12">
                  <c:v>51</c:v>
                </c:pt>
                <c:pt idx="13">
                  <c:v>106</c:v>
                </c:pt>
              </c:numCache>
            </c:numRef>
          </c:val>
        </c:ser>
        <c:axId val="61431168"/>
        <c:axId val="61437056"/>
      </c:barChart>
      <c:catAx>
        <c:axId val="61431168"/>
        <c:scaling>
          <c:orientation val="minMax"/>
        </c:scaling>
        <c:axPos val="l"/>
        <c:tickLblPos val="nextTo"/>
        <c:spPr>
          <a:ln>
            <a:noFill/>
          </a:ln>
        </c:spPr>
        <c:txPr>
          <a:bodyPr/>
          <a:lstStyle/>
          <a:p>
            <a:pPr>
              <a:defRPr lang="en-US" sz="1400">
                <a:latin typeface="Palatino Linotype" pitchFamily="18" charset="0"/>
                <a:cs typeface="Arial" panose="020B0604020202020204" pitchFamily="34" charset="0"/>
              </a:defRPr>
            </a:pPr>
            <a:endParaRPr lang="ru-RU"/>
          </a:p>
        </c:txPr>
        <c:crossAx val="61437056"/>
        <c:crosses val="autoZero"/>
        <c:auto val="1"/>
        <c:lblAlgn val="ctr"/>
        <c:lblOffset val="100"/>
      </c:catAx>
      <c:valAx>
        <c:axId val="61437056"/>
        <c:scaling>
          <c:orientation val="minMax"/>
        </c:scaling>
        <c:delete val="1"/>
        <c:axPos val="b"/>
        <c:numFmt formatCode="0" sourceLinked="1"/>
        <c:tickLblPos val="none"/>
        <c:crossAx val="6143116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55AA63-2729-408F-9D65-7CFC45E884D2}" type="doc">
      <dgm:prSet loTypeId="urn:microsoft.com/office/officeart/2005/8/layout/cycle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3B2A168-F89B-4BAD-A426-56716B901B0A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Palatino Linotype" panose="02040502050505030304" pitchFamily="18" charset="0"/>
            </a:rPr>
            <a:t>Государственная аттестация университета МОН РК и МЗ РК (декабрь 2013 г.)</a:t>
          </a:r>
          <a:endParaRPr lang="ru-RU" sz="1200" dirty="0"/>
        </a:p>
      </dgm:t>
    </dgm:pt>
    <dgm:pt modelId="{77086FE8-1ED7-4D7F-A8D1-0D8AEF09035B}" type="parTrans" cxnId="{90691BF8-BECB-4754-9891-3C37679009D5}">
      <dgm:prSet/>
      <dgm:spPr/>
      <dgm:t>
        <a:bodyPr/>
        <a:lstStyle/>
        <a:p>
          <a:endParaRPr lang="ru-RU"/>
        </a:p>
      </dgm:t>
    </dgm:pt>
    <dgm:pt modelId="{DE62635F-F6AD-4F1B-AE19-0C41B4F0C857}" type="sibTrans" cxnId="{90691BF8-BECB-4754-9891-3C37679009D5}">
      <dgm:prSet/>
      <dgm:spPr/>
      <dgm:t>
        <a:bodyPr/>
        <a:lstStyle/>
        <a:p>
          <a:endParaRPr lang="ru-RU"/>
        </a:p>
      </dgm:t>
    </dgm:pt>
    <dgm:pt modelId="{25A7173C-1513-4A54-86F5-ACBAD0BDB1B8}">
      <dgm:prSet phldrT="[Текст]" custT="1"/>
      <dgm:spPr>
        <a:solidFill>
          <a:srgbClr val="7030A0"/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200" b="1" dirty="0" smtClean="0">
              <a:latin typeface="Palatino Linotype" panose="02040502050505030304" pitchFamily="18" charset="0"/>
            </a:rPr>
            <a:t>Институциональная аккредитация  университета с участием экспертов Всемирной федерации медицинского образования (сертификат от 25 марта 2013г.)</a:t>
          </a:r>
          <a:endParaRPr lang="ru-RU" sz="1200" dirty="0"/>
        </a:p>
      </dgm:t>
    </dgm:pt>
    <dgm:pt modelId="{E6877E2F-D0CC-4C5E-8E90-95A6872732C7}" type="parTrans" cxnId="{A9BE9AF5-222B-4651-8B08-890BA1E6CB3F}">
      <dgm:prSet/>
      <dgm:spPr/>
      <dgm:t>
        <a:bodyPr/>
        <a:lstStyle/>
        <a:p>
          <a:endParaRPr lang="ru-RU"/>
        </a:p>
      </dgm:t>
    </dgm:pt>
    <dgm:pt modelId="{5C446770-B09F-4ADC-B306-C3A380CCF393}" type="sibTrans" cxnId="{A9BE9AF5-222B-4651-8B08-890BA1E6CB3F}">
      <dgm:prSet/>
      <dgm:spPr/>
      <dgm:t>
        <a:bodyPr/>
        <a:lstStyle/>
        <a:p>
          <a:endParaRPr lang="ru-RU"/>
        </a:p>
      </dgm:t>
    </dgm:pt>
    <dgm:pt modelId="{9F468067-B00F-44E9-9F30-A0A00ED27468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Palatino Linotype" panose="02040502050505030304" pitchFamily="18" charset="0"/>
            </a:rPr>
            <a:t>               ТОП-20     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Palatino Linotype" panose="02040502050505030304" pitchFamily="18" charset="0"/>
            </a:rPr>
            <a:t>               Национального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Palatino Linotype" panose="02040502050505030304" pitchFamily="18" charset="0"/>
            </a:rPr>
            <a:t>               рейтинга университетов 2014 г. </a:t>
          </a:r>
          <a:endParaRPr lang="ru-RU" sz="1200" dirty="0"/>
        </a:p>
      </dgm:t>
    </dgm:pt>
    <dgm:pt modelId="{F986088C-307D-441B-8799-599C350CA9F7}" type="parTrans" cxnId="{E694DA57-ED63-4D85-A84F-34DE2A70D7E0}">
      <dgm:prSet/>
      <dgm:spPr/>
      <dgm:t>
        <a:bodyPr/>
        <a:lstStyle/>
        <a:p>
          <a:endParaRPr lang="ru-RU"/>
        </a:p>
      </dgm:t>
    </dgm:pt>
    <dgm:pt modelId="{81D81177-879A-414B-8536-763D43FD7FF0}" type="sibTrans" cxnId="{E694DA57-ED63-4D85-A84F-34DE2A70D7E0}">
      <dgm:prSet/>
      <dgm:spPr/>
      <dgm:t>
        <a:bodyPr/>
        <a:lstStyle/>
        <a:p>
          <a:endParaRPr lang="ru-RU"/>
        </a:p>
      </dgm:t>
    </dgm:pt>
    <dgm:pt modelId="{847B2941-C5FB-44B8-881F-CC3262D7B36F}">
      <dgm:prSet phldrT="[Текст]" custT="1"/>
      <dgm:spPr>
        <a:solidFill>
          <a:srgbClr val="0070C0"/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Palatino Linotype" panose="02040502050505030304" pitchFamily="18" charset="0"/>
            </a:rPr>
            <a:t>              1 место  в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Palatino Linotype" panose="02040502050505030304" pitchFamily="18" charset="0"/>
            </a:rPr>
            <a:t>              Национальном рейтинге медицинских университетов  2014 г. </a:t>
          </a:r>
          <a:endParaRPr lang="ru-RU" sz="1200" dirty="0"/>
        </a:p>
      </dgm:t>
    </dgm:pt>
    <dgm:pt modelId="{5DB4967A-EDBA-46B4-9E24-9A63F031B0EB}" type="parTrans" cxnId="{A1FBC656-B2F7-4AFC-8F66-B987D05935AC}">
      <dgm:prSet/>
      <dgm:spPr/>
      <dgm:t>
        <a:bodyPr/>
        <a:lstStyle/>
        <a:p>
          <a:endParaRPr lang="ru-RU"/>
        </a:p>
      </dgm:t>
    </dgm:pt>
    <dgm:pt modelId="{F49E7793-5788-446D-98C8-7D7A8040F31C}" type="sibTrans" cxnId="{A1FBC656-B2F7-4AFC-8F66-B987D05935AC}">
      <dgm:prSet/>
      <dgm:spPr/>
      <dgm:t>
        <a:bodyPr/>
        <a:lstStyle/>
        <a:p>
          <a:endParaRPr lang="ru-RU"/>
        </a:p>
      </dgm:t>
    </dgm:pt>
    <dgm:pt modelId="{6C739A90-D9A8-4E81-A415-1B99DA28F8F2}">
      <dgm:prSet phldrT="[Текст]" custT="1"/>
      <dgm:spPr>
        <a:solidFill>
          <a:srgbClr val="002060"/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200" b="1" dirty="0" smtClean="0">
              <a:latin typeface="Palatino Linotype" panose="02040502050505030304" pitchFamily="18" charset="0"/>
            </a:rPr>
            <a:t>1-е место  в Национальном рейтинге образовательных про-грамм здравоохранения 2014 г.  по   5-ти образовательным программам </a:t>
          </a:r>
          <a:r>
            <a:rPr lang="ru-RU" sz="1200" b="1" dirty="0" err="1" smtClean="0">
              <a:latin typeface="Palatino Linotype" panose="02040502050505030304" pitchFamily="18" charset="0"/>
            </a:rPr>
            <a:t>додипломного</a:t>
          </a:r>
          <a:r>
            <a:rPr lang="ru-RU" sz="1200" b="1" dirty="0" smtClean="0">
              <a:latin typeface="Palatino Linotype" panose="02040502050505030304" pitchFamily="18" charset="0"/>
            </a:rPr>
            <a:t>   уровня подготовки (НААР, Центр </a:t>
          </a:r>
          <a:r>
            <a:rPr lang="ru-RU" sz="1200" b="1" dirty="0" err="1" smtClean="0">
              <a:latin typeface="Palatino Linotype" panose="02040502050505030304" pitchFamily="18" charset="0"/>
            </a:rPr>
            <a:t>БПиАМ</a:t>
          </a:r>
          <a:r>
            <a:rPr lang="ru-RU" sz="1200" b="1" dirty="0" smtClean="0">
              <a:latin typeface="Palatino Linotype" panose="02040502050505030304" pitchFamily="18" charset="0"/>
            </a:rPr>
            <a:t> МОН РК)</a:t>
          </a:r>
          <a:endParaRPr lang="ru-RU" sz="1200" dirty="0"/>
        </a:p>
      </dgm:t>
    </dgm:pt>
    <dgm:pt modelId="{6728FD60-14C7-41F5-891C-FEF1A9AAF95A}" type="parTrans" cxnId="{96F9E627-C308-4ECA-973D-0D3EF6E565E6}">
      <dgm:prSet/>
      <dgm:spPr/>
      <dgm:t>
        <a:bodyPr/>
        <a:lstStyle/>
        <a:p>
          <a:endParaRPr lang="ru-RU"/>
        </a:p>
      </dgm:t>
    </dgm:pt>
    <dgm:pt modelId="{2F83A05A-A6BC-4E6C-8661-FF734D9A9DE1}" type="sibTrans" cxnId="{96F9E627-C308-4ECA-973D-0D3EF6E565E6}">
      <dgm:prSet/>
      <dgm:spPr/>
      <dgm:t>
        <a:bodyPr/>
        <a:lstStyle/>
        <a:p>
          <a:endParaRPr lang="ru-RU"/>
        </a:p>
      </dgm:t>
    </dgm:pt>
    <dgm:pt modelId="{7DF23FB0-77B6-4F5A-8A3D-AF53D773F93E}">
      <dgm:prSet phldrT="[Текст]" custT="1"/>
      <dgm:spPr>
        <a:solidFill>
          <a:srgbClr val="0070C0"/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sz="1200" b="1" dirty="0" err="1" smtClean="0">
              <a:latin typeface="Palatino Linotype" panose="02040502050505030304" pitchFamily="18" charset="0"/>
            </a:rPr>
            <a:t>Ресертификация</a:t>
          </a:r>
          <a:r>
            <a:rPr lang="ru-RU" sz="1200" b="1" dirty="0" smtClean="0">
              <a:latin typeface="Palatino Linotype" panose="02040502050505030304" pitchFamily="18" charset="0"/>
            </a:rPr>
            <a:t> СМК КазНМУ на соответствие требованиям международного стандарта ИСО 9001:2008 (SGS (Швейцария) № HU11/5879 с 20.06.2014г. по 19.06.2017г.)</a:t>
          </a:r>
          <a:endParaRPr lang="ru-RU" sz="1200" dirty="0"/>
        </a:p>
      </dgm:t>
    </dgm:pt>
    <dgm:pt modelId="{E29FC705-5DEA-4BC5-9303-7253153E331A}" type="parTrans" cxnId="{33952FC4-2A39-4797-8E48-5DABA5F6D4D8}">
      <dgm:prSet/>
      <dgm:spPr/>
      <dgm:t>
        <a:bodyPr/>
        <a:lstStyle/>
        <a:p>
          <a:endParaRPr lang="ru-RU"/>
        </a:p>
      </dgm:t>
    </dgm:pt>
    <dgm:pt modelId="{4E0A9FBE-B6A3-424A-9EAD-8CB66E28CF5A}" type="sibTrans" cxnId="{33952FC4-2A39-4797-8E48-5DABA5F6D4D8}">
      <dgm:prSet/>
      <dgm:spPr/>
      <dgm:t>
        <a:bodyPr/>
        <a:lstStyle/>
        <a:p>
          <a:endParaRPr lang="ru-RU"/>
        </a:p>
      </dgm:t>
    </dgm:pt>
    <dgm:pt modelId="{0C78D32F-2F91-4436-B9F7-6E88B796CDBB}">
      <dgm:prSet phldrT="[Текст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Palatino Linotype" panose="02040502050505030304" pitchFamily="18" charset="0"/>
            </a:rPr>
            <a:t>В  рейтинге </a:t>
          </a:r>
          <a:r>
            <a:rPr lang="en-US" sz="1200" b="1" dirty="0" err="1" smtClean="0">
              <a:latin typeface="Palatino Linotype" panose="02040502050505030304" pitchFamily="18" charset="0"/>
            </a:rPr>
            <a:t>Webometrics</a:t>
          </a:r>
          <a:r>
            <a:rPr lang="ru-RU" sz="1200" b="1" dirty="0" smtClean="0">
              <a:latin typeface="Palatino Linotype" panose="02040502050505030304" pitchFamily="18" charset="0"/>
            </a:rPr>
            <a:t> (июль 2014 г.)  2917 место среди университетов  мира и 5 место среди </a:t>
          </a:r>
          <a:r>
            <a:rPr lang="ru-RU" sz="1200" b="1" dirty="0" err="1" smtClean="0">
              <a:latin typeface="Palatino Linotype" panose="02040502050505030304" pitchFamily="18" charset="0"/>
            </a:rPr>
            <a:t>мед.вузов</a:t>
          </a:r>
          <a:r>
            <a:rPr lang="ru-RU" sz="1200" b="1" dirty="0" smtClean="0">
              <a:latin typeface="Palatino Linotype" panose="02040502050505030304" pitchFamily="18" charset="0"/>
            </a:rPr>
            <a:t> РК</a:t>
          </a:r>
          <a:endParaRPr lang="ru-RU" sz="1200" dirty="0"/>
        </a:p>
      </dgm:t>
    </dgm:pt>
    <dgm:pt modelId="{07B9D512-7BEE-4538-B34F-3363FAB64CBF}" type="parTrans" cxnId="{9E584030-B9D9-4E79-86CF-8160582CF6D9}">
      <dgm:prSet/>
      <dgm:spPr/>
      <dgm:t>
        <a:bodyPr/>
        <a:lstStyle/>
        <a:p>
          <a:endParaRPr lang="ru-RU"/>
        </a:p>
      </dgm:t>
    </dgm:pt>
    <dgm:pt modelId="{578EB772-2FCF-4767-8602-B00AFC08CD8D}" type="sibTrans" cxnId="{9E584030-B9D9-4E79-86CF-8160582CF6D9}">
      <dgm:prSet/>
      <dgm:spPr/>
      <dgm:t>
        <a:bodyPr/>
        <a:lstStyle/>
        <a:p>
          <a:endParaRPr lang="ru-RU"/>
        </a:p>
      </dgm:t>
    </dgm:pt>
    <dgm:pt modelId="{272E2183-0CE8-42EA-A5DF-BB840A149EA4}" type="pres">
      <dgm:prSet presAssocID="{9D55AA63-2729-408F-9D65-7CFC45E884D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E9CF1F-C0B4-4AD3-8BA7-736DD1044EF9}" type="pres">
      <dgm:prSet presAssocID="{63B2A168-F89B-4BAD-A426-56716B901B0A}" presName="node" presStyleLbl="node1" presStyleIdx="0" presStyleCnt="7" custScaleX="157664" custScaleY="157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C2E5D5-DB8C-473C-AEFE-7B909ED48E82}" type="pres">
      <dgm:prSet presAssocID="{63B2A168-F89B-4BAD-A426-56716B901B0A}" presName="spNode" presStyleCnt="0"/>
      <dgm:spPr/>
    </dgm:pt>
    <dgm:pt modelId="{EE9F4AD1-CD4A-4DBE-BDD8-5E06A3E041B0}" type="pres">
      <dgm:prSet presAssocID="{DE62635F-F6AD-4F1B-AE19-0C41B4F0C857}" presName="sibTrans" presStyleLbl="sibTrans1D1" presStyleIdx="0" presStyleCnt="7"/>
      <dgm:spPr/>
      <dgm:t>
        <a:bodyPr/>
        <a:lstStyle/>
        <a:p>
          <a:endParaRPr lang="ru-RU"/>
        </a:p>
      </dgm:t>
    </dgm:pt>
    <dgm:pt modelId="{8F99DA88-C324-47AE-9EA0-0D51CCC30978}" type="pres">
      <dgm:prSet presAssocID="{25A7173C-1513-4A54-86F5-ACBAD0BDB1B8}" presName="node" presStyleLbl="node1" presStyleIdx="1" presStyleCnt="7" custScaleX="188624" custScaleY="157664" custRadScaleRad="117299" custRadScaleInc="48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4FC8BD-34E7-4454-85A0-CB412A7BB359}" type="pres">
      <dgm:prSet presAssocID="{25A7173C-1513-4A54-86F5-ACBAD0BDB1B8}" presName="spNode" presStyleCnt="0"/>
      <dgm:spPr/>
    </dgm:pt>
    <dgm:pt modelId="{827801CE-5BCA-48A9-8665-E100BDED78C7}" type="pres">
      <dgm:prSet presAssocID="{5C446770-B09F-4ADC-B306-C3A380CCF393}" presName="sibTrans" presStyleLbl="sibTrans1D1" presStyleIdx="1" presStyleCnt="7"/>
      <dgm:spPr/>
      <dgm:t>
        <a:bodyPr/>
        <a:lstStyle/>
        <a:p>
          <a:endParaRPr lang="ru-RU"/>
        </a:p>
      </dgm:t>
    </dgm:pt>
    <dgm:pt modelId="{CC09E221-3DCE-4D74-898C-E4D12E9144DB}" type="pres">
      <dgm:prSet presAssocID="{9F468067-B00F-44E9-9F30-A0A00ED27468}" presName="node" presStyleLbl="node1" presStyleIdx="2" presStyleCnt="7" custScaleX="157664" custScaleY="157664" custRadScaleRad="114696" custRadScaleInc="-9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EB4CD4-35B3-4924-A0B5-826ECA49A44D}" type="pres">
      <dgm:prSet presAssocID="{9F468067-B00F-44E9-9F30-A0A00ED27468}" presName="spNode" presStyleCnt="0"/>
      <dgm:spPr/>
    </dgm:pt>
    <dgm:pt modelId="{2B305158-DB0B-4856-A5C5-33D81C87589E}" type="pres">
      <dgm:prSet presAssocID="{81D81177-879A-414B-8536-763D43FD7FF0}" presName="sibTrans" presStyleLbl="sibTrans1D1" presStyleIdx="2" presStyleCnt="7"/>
      <dgm:spPr/>
      <dgm:t>
        <a:bodyPr/>
        <a:lstStyle/>
        <a:p>
          <a:endParaRPr lang="ru-RU"/>
        </a:p>
      </dgm:t>
    </dgm:pt>
    <dgm:pt modelId="{D304063B-97D5-4AE3-84CA-AB79A0D48A86}" type="pres">
      <dgm:prSet presAssocID="{847B2941-C5FB-44B8-881F-CC3262D7B36F}" presName="node" presStyleLbl="node1" presStyleIdx="3" presStyleCnt="7" custScaleX="170825" custScaleY="157664" custRadScaleRad="109201" custRadScaleInc="-50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0AC874-CE18-42DF-AA4E-E09B22369DC8}" type="pres">
      <dgm:prSet presAssocID="{847B2941-C5FB-44B8-881F-CC3262D7B36F}" presName="spNode" presStyleCnt="0"/>
      <dgm:spPr/>
    </dgm:pt>
    <dgm:pt modelId="{B0F8F269-26D1-482C-923F-78D77EEC6EEE}" type="pres">
      <dgm:prSet presAssocID="{F49E7793-5788-446D-98C8-7D7A8040F31C}" presName="sibTrans" presStyleLbl="sibTrans1D1" presStyleIdx="3" presStyleCnt="7"/>
      <dgm:spPr/>
      <dgm:t>
        <a:bodyPr/>
        <a:lstStyle/>
        <a:p>
          <a:endParaRPr lang="ru-RU"/>
        </a:p>
      </dgm:t>
    </dgm:pt>
    <dgm:pt modelId="{B11108AB-3BB0-4AA4-9313-E1B7979D3CB3}" type="pres">
      <dgm:prSet presAssocID="{6C739A90-D9A8-4E81-A415-1B99DA28F8F2}" presName="node" presStyleLbl="node1" presStyleIdx="4" presStyleCnt="7" custScaleX="198942" custScaleY="157664" custRadScaleRad="112076" custRadScaleInc="62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CF1443-9759-44D2-BCE2-57FB51CFBA94}" type="pres">
      <dgm:prSet presAssocID="{6C739A90-D9A8-4E81-A415-1B99DA28F8F2}" presName="spNode" presStyleCnt="0"/>
      <dgm:spPr/>
    </dgm:pt>
    <dgm:pt modelId="{2CE4F859-348C-4BEB-BB14-6FDD56FEC86D}" type="pres">
      <dgm:prSet presAssocID="{2F83A05A-A6BC-4E6C-8661-FF734D9A9DE1}" presName="sibTrans" presStyleLbl="sibTrans1D1" presStyleIdx="4" presStyleCnt="7"/>
      <dgm:spPr/>
      <dgm:t>
        <a:bodyPr/>
        <a:lstStyle/>
        <a:p>
          <a:endParaRPr lang="ru-RU"/>
        </a:p>
      </dgm:t>
    </dgm:pt>
    <dgm:pt modelId="{74284F5B-D313-432C-A394-7F765A03BF09}" type="pres">
      <dgm:prSet presAssocID="{0C78D32F-2F91-4436-B9F7-6E88B796CDBB}" presName="node" presStyleLbl="node1" presStyleIdx="5" presStyleCnt="7" custScaleX="157664" custScaleY="157664" custRadScaleRad="110626" custRadScaleInc="7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0F80A-59BB-45F3-B535-4AB446AF5029}" type="pres">
      <dgm:prSet presAssocID="{0C78D32F-2F91-4436-B9F7-6E88B796CDBB}" presName="spNode" presStyleCnt="0"/>
      <dgm:spPr/>
    </dgm:pt>
    <dgm:pt modelId="{EDCBCE9B-D760-4B3E-BD2A-884A80A8AF28}" type="pres">
      <dgm:prSet presAssocID="{578EB772-2FCF-4767-8602-B00AFC08CD8D}" presName="sibTrans" presStyleLbl="sibTrans1D1" presStyleIdx="5" presStyleCnt="7"/>
      <dgm:spPr/>
      <dgm:t>
        <a:bodyPr/>
        <a:lstStyle/>
        <a:p>
          <a:endParaRPr lang="ru-RU"/>
        </a:p>
      </dgm:t>
    </dgm:pt>
    <dgm:pt modelId="{8EF1915B-9C2E-437C-AB37-7B112A5DE1CB}" type="pres">
      <dgm:prSet presAssocID="{7DF23FB0-77B6-4F5A-8A3D-AF53D773F93E}" presName="node" presStyleLbl="node1" presStyleIdx="6" presStyleCnt="7" custScaleX="198944" custScaleY="157664" custRadScaleRad="113930" custRadScaleInc="-4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60DE86-7212-4A3B-A434-26A5BA5AF1EE}" type="pres">
      <dgm:prSet presAssocID="{7DF23FB0-77B6-4F5A-8A3D-AF53D773F93E}" presName="spNode" presStyleCnt="0"/>
      <dgm:spPr/>
    </dgm:pt>
    <dgm:pt modelId="{B5BB969B-35CC-431E-8581-0B289C42B9F2}" type="pres">
      <dgm:prSet presAssocID="{4E0A9FBE-B6A3-424A-9EAD-8CB66E28CF5A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E694DA57-ED63-4D85-A84F-34DE2A70D7E0}" srcId="{9D55AA63-2729-408F-9D65-7CFC45E884D2}" destId="{9F468067-B00F-44E9-9F30-A0A00ED27468}" srcOrd="2" destOrd="0" parTransId="{F986088C-307D-441B-8799-599C350CA9F7}" sibTransId="{81D81177-879A-414B-8536-763D43FD7FF0}"/>
    <dgm:cxn modelId="{3CA1C859-6134-4C17-A6B7-22A669A5B60E}" type="presOf" srcId="{6C739A90-D9A8-4E81-A415-1B99DA28F8F2}" destId="{B11108AB-3BB0-4AA4-9313-E1B7979D3CB3}" srcOrd="0" destOrd="0" presId="urn:microsoft.com/office/officeart/2005/8/layout/cycle5"/>
    <dgm:cxn modelId="{9E584030-B9D9-4E79-86CF-8160582CF6D9}" srcId="{9D55AA63-2729-408F-9D65-7CFC45E884D2}" destId="{0C78D32F-2F91-4436-B9F7-6E88B796CDBB}" srcOrd="5" destOrd="0" parTransId="{07B9D512-7BEE-4538-B34F-3363FAB64CBF}" sibTransId="{578EB772-2FCF-4767-8602-B00AFC08CD8D}"/>
    <dgm:cxn modelId="{EE1F9399-3112-430B-9758-FC922459110D}" type="presOf" srcId="{7DF23FB0-77B6-4F5A-8A3D-AF53D773F93E}" destId="{8EF1915B-9C2E-437C-AB37-7B112A5DE1CB}" srcOrd="0" destOrd="0" presId="urn:microsoft.com/office/officeart/2005/8/layout/cycle5"/>
    <dgm:cxn modelId="{CE919FB0-3B0B-46E9-B0AF-AC1008C7D9A6}" type="presOf" srcId="{63B2A168-F89B-4BAD-A426-56716B901B0A}" destId="{70E9CF1F-C0B4-4AD3-8BA7-736DD1044EF9}" srcOrd="0" destOrd="0" presId="urn:microsoft.com/office/officeart/2005/8/layout/cycle5"/>
    <dgm:cxn modelId="{AB730D71-2B75-49DD-8168-A42F58C16CCA}" type="presOf" srcId="{81D81177-879A-414B-8536-763D43FD7FF0}" destId="{2B305158-DB0B-4856-A5C5-33D81C87589E}" srcOrd="0" destOrd="0" presId="urn:microsoft.com/office/officeart/2005/8/layout/cycle5"/>
    <dgm:cxn modelId="{0D9ECAB9-FD4E-424B-92F6-114743974838}" type="presOf" srcId="{DE62635F-F6AD-4F1B-AE19-0C41B4F0C857}" destId="{EE9F4AD1-CD4A-4DBE-BDD8-5E06A3E041B0}" srcOrd="0" destOrd="0" presId="urn:microsoft.com/office/officeart/2005/8/layout/cycle5"/>
    <dgm:cxn modelId="{3BABDC91-8D90-4691-8594-DEE3F2BAF131}" type="presOf" srcId="{F49E7793-5788-446D-98C8-7D7A8040F31C}" destId="{B0F8F269-26D1-482C-923F-78D77EEC6EEE}" srcOrd="0" destOrd="0" presId="urn:microsoft.com/office/officeart/2005/8/layout/cycle5"/>
    <dgm:cxn modelId="{08819B99-715C-4F3D-8AA1-CDCFB99753E0}" type="presOf" srcId="{9F468067-B00F-44E9-9F30-A0A00ED27468}" destId="{CC09E221-3DCE-4D74-898C-E4D12E9144DB}" srcOrd="0" destOrd="0" presId="urn:microsoft.com/office/officeart/2005/8/layout/cycle5"/>
    <dgm:cxn modelId="{BB05A8D3-E2FC-4725-8396-B116674C46D0}" type="presOf" srcId="{578EB772-2FCF-4767-8602-B00AFC08CD8D}" destId="{EDCBCE9B-D760-4B3E-BD2A-884A80A8AF28}" srcOrd="0" destOrd="0" presId="urn:microsoft.com/office/officeart/2005/8/layout/cycle5"/>
    <dgm:cxn modelId="{87EE1F96-F747-455E-B46A-F856D24A4B60}" type="presOf" srcId="{9D55AA63-2729-408F-9D65-7CFC45E884D2}" destId="{272E2183-0CE8-42EA-A5DF-BB840A149EA4}" srcOrd="0" destOrd="0" presId="urn:microsoft.com/office/officeart/2005/8/layout/cycle5"/>
    <dgm:cxn modelId="{A1FBC656-B2F7-4AFC-8F66-B987D05935AC}" srcId="{9D55AA63-2729-408F-9D65-7CFC45E884D2}" destId="{847B2941-C5FB-44B8-881F-CC3262D7B36F}" srcOrd="3" destOrd="0" parTransId="{5DB4967A-EDBA-46B4-9E24-9A63F031B0EB}" sibTransId="{F49E7793-5788-446D-98C8-7D7A8040F31C}"/>
    <dgm:cxn modelId="{9C706DC7-38F6-498A-A62F-2A95B160FE4D}" type="presOf" srcId="{5C446770-B09F-4ADC-B306-C3A380CCF393}" destId="{827801CE-5BCA-48A9-8665-E100BDED78C7}" srcOrd="0" destOrd="0" presId="urn:microsoft.com/office/officeart/2005/8/layout/cycle5"/>
    <dgm:cxn modelId="{33952FC4-2A39-4797-8E48-5DABA5F6D4D8}" srcId="{9D55AA63-2729-408F-9D65-7CFC45E884D2}" destId="{7DF23FB0-77B6-4F5A-8A3D-AF53D773F93E}" srcOrd="6" destOrd="0" parTransId="{E29FC705-5DEA-4BC5-9303-7253153E331A}" sibTransId="{4E0A9FBE-B6A3-424A-9EAD-8CB66E28CF5A}"/>
    <dgm:cxn modelId="{2D6C3D9D-E3C1-4C1D-8494-7090B89A3650}" type="presOf" srcId="{25A7173C-1513-4A54-86F5-ACBAD0BDB1B8}" destId="{8F99DA88-C324-47AE-9EA0-0D51CCC30978}" srcOrd="0" destOrd="0" presId="urn:microsoft.com/office/officeart/2005/8/layout/cycle5"/>
    <dgm:cxn modelId="{A7C4757E-A950-4430-A376-8FD3BAA1B705}" type="presOf" srcId="{0C78D32F-2F91-4436-B9F7-6E88B796CDBB}" destId="{74284F5B-D313-432C-A394-7F765A03BF09}" srcOrd="0" destOrd="0" presId="urn:microsoft.com/office/officeart/2005/8/layout/cycle5"/>
    <dgm:cxn modelId="{33D868EC-5DEA-40DC-84E9-EFE03D435B6A}" type="presOf" srcId="{2F83A05A-A6BC-4E6C-8661-FF734D9A9DE1}" destId="{2CE4F859-348C-4BEB-BB14-6FDD56FEC86D}" srcOrd="0" destOrd="0" presId="urn:microsoft.com/office/officeart/2005/8/layout/cycle5"/>
    <dgm:cxn modelId="{96F9E627-C308-4ECA-973D-0D3EF6E565E6}" srcId="{9D55AA63-2729-408F-9D65-7CFC45E884D2}" destId="{6C739A90-D9A8-4E81-A415-1B99DA28F8F2}" srcOrd="4" destOrd="0" parTransId="{6728FD60-14C7-41F5-891C-FEF1A9AAF95A}" sibTransId="{2F83A05A-A6BC-4E6C-8661-FF734D9A9DE1}"/>
    <dgm:cxn modelId="{A9BE9AF5-222B-4651-8B08-890BA1E6CB3F}" srcId="{9D55AA63-2729-408F-9D65-7CFC45E884D2}" destId="{25A7173C-1513-4A54-86F5-ACBAD0BDB1B8}" srcOrd="1" destOrd="0" parTransId="{E6877E2F-D0CC-4C5E-8E90-95A6872732C7}" sibTransId="{5C446770-B09F-4ADC-B306-C3A380CCF393}"/>
    <dgm:cxn modelId="{90691BF8-BECB-4754-9891-3C37679009D5}" srcId="{9D55AA63-2729-408F-9D65-7CFC45E884D2}" destId="{63B2A168-F89B-4BAD-A426-56716B901B0A}" srcOrd="0" destOrd="0" parTransId="{77086FE8-1ED7-4D7F-A8D1-0D8AEF09035B}" sibTransId="{DE62635F-F6AD-4F1B-AE19-0C41B4F0C857}"/>
    <dgm:cxn modelId="{F95F52F8-D8D1-49D6-A60B-9506485B03F5}" type="presOf" srcId="{4E0A9FBE-B6A3-424A-9EAD-8CB66E28CF5A}" destId="{B5BB969B-35CC-431E-8581-0B289C42B9F2}" srcOrd="0" destOrd="0" presId="urn:microsoft.com/office/officeart/2005/8/layout/cycle5"/>
    <dgm:cxn modelId="{E7F49189-96FD-4486-B038-B0EC153DC6E6}" type="presOf" srcId="{847B2941-C5FB-44B8-881F-CC3262D7B36F}" destId="{D304063B-97D5-4AE3-84CA-AB79A0D48A86}" srcOrd="0" destOrd="0" presId="urn:microsoft.com/office/officeart/2005/8/layout/cycle5"/>
    <dgm:cxn modelId="{59C34A76-B1F6-4F2C-B8DE-BE75DE9DF58C}" type="presParOf" srcId="{272E2183-0CE8-42EA-A5DF-BB840A149EA4}" destId="{70E9CF1F-C0B4-4AD3-8BA7-736DD1044EF9}" srcOrd="0" destOrd="0" presId="urn:microsoft.com/office/officeart/2005/8/layout/cycle5"/>
    <dgm:cxn modelId="{57EA3C3D-3FA8-4501-B0C8-76BF7FCC1A3D}" type="presParOf" srcId="{272E2183-0CE8-42EA-A5DF-BB840A149EA4}" destId="{52C2E5D5-DB8C-473C-AEFE-7B909ED48E82}" srcOrd="1" destOrd="0" presId="urn:microsoft.com/office/officeart/2005/8/layout/cycle5"/>
    <dgm:cxn modelId="{830E65FB-2C1C-4519-830B-05ED3DB084B0}" type="presParOf" srcId="{272E2183-0CE8-42EA-A5DF-BB840A149EA4}" destId="{EE9F4AD1-CD4A-4DBE-BDD8-5E06A3E041B0}" srcOrd="2" destOrd="0" presId="urn:microsoft.com/office/officeart/2005/8/layout/cycle5"/>
    <dgm:cxn modelId="{4B833006-F359-4976-BB7C-D9ABCFEA197F}" type="presParOf" srcId="{272E2183-0CE8-42EA-A5DF-BB840A149EA4}" destId="{8F99DA88-C324-47AE-9EA0-0D51CCC30978}" srcOrd="3" destOrd="0" presId="urn:microsoft.com/office/officeart/2005/8/layout/cycle5"/>
    <dgm:cxn modelId="{C1A56F4B-DB1F-446F-860D-EACF9CC277CB}" type="presParOf" srcId="{272E2183-0CE8-42EA-A5DF-BB840A149EA4}" destId="{954FC8BD-34E7-4454-85A0-CB412A7BB359}" srcOrd="4" destOrd="0" presId="urn:microsoft.com/office/officeart/2005/8/layout/cycle5"/>
    <dgm:cxn modelId="{F856BEA0-03AD-473E-8EA5-329B213A91DF}" type="presParOf" srcId="{272E2183-0CE8-42EA-A5DF-BB840A149EA4}" destId="{827801CE-5BCA-48A9-8665-E100BDED78C7}" srcOrd="5" destOrd="0" presId="urn:microsoft.com/office/officeart/2005/8/layout/cycle5"/>
    <dgm:cxn modelId="{DF69EB3C-537A-4CB1-BF1F-620B4CA3FBD1}" type="presParOf" srcId="{272E2183-0CE8-42EA-A5DF-BB840A149EA4}" destId="{CC09E221-3DCE-4D74-898C-E4D12E9144DB}" srcOrd="6" destOrd="0" presId="urn:microsoft.com/office/officeart/2005/8/layout/cycle5"/>
    <dgm:cxn modelId="{9AD9961C-CAB0-4C38-B013-FD26C042007E}" type="presParOf" srcId="{272E2183-0CE8-42EA-A5DF-BB840A149EA4}" destId="{A1EB4CD4-35B3-4924-A0B5-826ECA49A44D}" srcOrd="7" destOrd="0" presId="urn:microsoft.com/office/officeart/2005/8/layout/cycle5"/>
    <dgm:cxn modelId="{726B4B98-1C54-4312-81FC-DB7B15727060}" type="presParOf" srcId="{272E2183-0CE8-42EA-A5DF-BB840A149EA4}" destId="{2B305158-DB0B-4856-A5C5-33D81C87589E}" srcOrd="8" destOrd="0" presId="urn:microsoft.com/office/officeart/2005/8/layout/cycle5"/>
    <dgm:cxn modelId="{6A70F007-F0E2-4875-A453-16F1FE037BD0}" type="presParOf" srcId="{272E2183-0CE8-42EA-A5DF-BB840A149EA4}" destId="{D304063B-97D5-4AE3-84CA-AB79A0D48A86}" srcOrd="9" destOrd="0" presId="urn:microsoft.com/office/officeart/2005/8/layout/cycle5"/>
    <dgm:cxn modelId="{AA4A5E3F-4F41-49E0-A0C9-390D11DBB052}" type="presParOf" srcId="{272E2183-0CE8-42EA-A5DF-BB840A149EA4}" destId="{9C0AC874-CE18-42DF-AA4E-E09B22369DC8}" srcOrd="10" destOrd="0" presId="urn:microsoft.com/office/officeart/2005/8/layout/cycle5"/>
    <dgm:cxn modelId="{A24DB730-D16B-414C-A889-ACF207BE130B}" type="presParOf" srcId="{272E2183-0CE8-42EA-A5DF-BB840A149EA4}" destId="{B0F8F269-26D1-482C-923F-78D77EEC6EEE}" srcOrd="11" destOrd="0" presId="urn:microsoft.com/office/officeart/2005/8/layout/cycle5"/>
    <dgm:cxn modelId="{FDC418DA-8DBF-4125-A31F-CBB676BC8ED1}" type="presParOf" srcId="{272E2183-0CE8-42EA-A5DF-BB840A149EA4}" destId="{B11108AB-3BB0-4AA4-9313-E1B7979D3CB3}" srcOrd="12" destOrd="0" presId="urn:microsoft.com/office/officeart/2005/8/layout/cycle5"/>
    <dgm:cxn modelId="{BE8D8F7E-9EAB-4AD7-BFD6-5AAA1E29B25A}" type="presParOf" srcId="{272E2183-0CE8-42EA-A5DF-BB840A149EA4}" destId="{4ACF1443-9759-44D2-BCE2-57FB51CFBA94}" srcOrd="13" destOrd="0" presId="urn:microsoft.com/office/officeart/2005/8/layout/cycle5"/>
    <dgm:cxn modelId="{735DD3D0-9DFC-4DA4-8C40-93C2BFBC7DB3}" type="presParOf" srcId="{272E2183-0CE8-42EA-A5DF-BB840A149EA4}" destId="{2CE4F859-348C-4BEB-BB14-6FDD56FEC86D}" srcOrd="14" destOrd="0" presId="urn:microsoft.com/office/officeart/2005/8/layout/cycle5"/>
    <dgm:cxn modelId="{B4191BC2-EB02-4BFA-9ADB-AA241FB6B256}" type="presParOf" srcId="{272E2183-0CE8-42EA-A5DF-BB840A149EA4}" destId="{74284F5B-D313-432C-A394-7F765A03BF09}" srcOrd="15" destOrd="0" presId="urn:microsoft.com/office/officeart/2005/8/layout/cycle5"/>
    <dgm:cxn modelId="{698D4DEA-60F0-46D8-B3C5-8CC2EE780F2C}" type="presParOf" srcId="{272E2183-0CE8-42EA-A5DF-BB840A149EA4}" destId="{4C90F80A-59BB-45F3-B535-4AB446AF5029}" srcOrd="16" destOrd="0" presId="urn:microsoft.com/office/officeart/2005/8/layout/cycle5"/>
    <dgm:cxn modelId="{B376C765-5C2E-47D2-90D6-59CA43D7E3CB}" type="presParOf" srcId="{272E2183-0CE8-42EA-A5DF-BB840A149EA4}" destId="{EDCBCE9B-D760-4B3E-BD2A-884A80A8AF28}" srcOrd="17" destOrd="0" presId="urn:microsoft.com/office/officeart/2005/8/layout/cycle5"/>
    <dgm:cxn modelId="{25BBE347-3B6D-4A41-8D6D-2501BC7B67D5}" type="presParOf" srcId="{272E2183-0CE8-42EA-A5DF-BB840A149EA4}" destId="{8EF1915B-9C2E-437C-AB37-7B112A5DE1CB}" srcOrd="18" destOrd="0" presId="urn:microsoft.com/office/officeart/2005/8/layout/cycle5"/>
    <dgm:cxn modelId="{35E46C46-F091-4390-A4DC-B929A02515D4}" type="presParOf" srcId="{272E2183-0CE8-42EA-A5DF-BB840A149EA4}" destId="{0160DE86-7212-4A3B-A434-26A5BA5AF1EE}" srcOrd="19" destOrd="0" presId="urn:microsoft.com/office/officeart/2005/8/layout/cycle5"/>
    <dgm:cxn modelId="{603EAB92-EEFD-4A0D-B42F-1BB6CCF41578}" type="presParOf" srcId="{272E2183-0CE8-42EA-A5DF-BB840A149EA4}" destId="{B5BB969B-35CC-431E-8581-0B289C42B9F2}" srcOrd="2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EED551D-5F58-409F-B24E-14985817AC2B}" type="doc">
      <dgm:prSet loTypeId="urn:microsoft.com/office/officeart/2005/8/layout/vList2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0C4F16C7-106D-4B1C-8E01-CADFC8B09611}">
      <dgm:prSet phldrT="[Текст]" custT="1"/>
      <dgm:spPr/>
      <dgm:t>
        <a:bodyPr/>
        <a:lstStyle/>
        <a:p>
          <a:r>
            <a:rPr lang="ru-RU" sz="1200" b="1" dirty="0" smtClean="0">
              <a:latin typeface="Palatino Linotype" pitchFamily="18" charset="0"/>
              <a:cs typeface="Times New Roman" pitchFamily="18" charset="0"/>
            </a:rPr>
            <a:t>МОНИТОРИНГ ЦИРКУЛЯЦИИ СЕРОТИПОВ STR.РNEUMONIA СРЕДИ ДЕТЕЙ ДО 5 ЛЕТ НА ОТДЕЛЬНЫХ ТЕРРИТОРИЯХ РК И ОЦЕНКА ЭФФЕКТИВНОСТИ ВАКЦИНАЦИИ ПРОТИВ ПНЕВМОКОККОВОЙ ИНФЕКЦИИ</a:t>
          </a:r>
          <a:endParaRPr lang="ru-RU" sz="1200" dirty="0">
            <a:latin typeface="Palatino Linotype" pitchFamily="18" charset="0"/>
          </a:endParaRPr>
        </a:p>
      </dgm:t>
    </dgm:pt>
    <dgm:pt modelId="{4BA96320-7B93-4C09-8D40-8E223059E4E1}" type="parTrans" cxnId="{F4820F7F-B548-448A-BB7C-ED1136B395C3}">
      <dgm:prSet/>
      <dgm:spPr/>
      <dgm:t>
        <a:bodyPr/>
        <a:lstStyle/>
        <a:p>
          <a:endParaRPr lang="ru-RU"/>
        </a:p>
      </dgm:t>
    </dgm:pt>
    <dgm:pt modelId="{6F89CC42-313E-4772-8738-7F5976967B9B}" type="sibTrans" cxnId="{F4820F7F-B548-448A-BB7C-ED1136B395C3}">
      <dgm:prSet/>
      <dgm:spPr/>
      <dgm:t>
        <a:bodyPr/>
        <a:lstStyle/>
        <a:p>
          <a:endParaRPr lang="ru-RU"/>
        </a:p>
      </dgm:t>
    </dgm:pt>
    <dgm:pt modelId="{4544BA6B-9E2D-411B-AC86-3CC4B5F1DC15}">
      <dgm:prSet phldrT="[Текст]" custT="1"/>
      <dgm:spPr/>
      <dgm:t>
        <a:bodyPr/>
        <a:lstStyle/>
        <a:p>
          <a:pPr algn="just"/>
          <a:r>
            <a:rPr lang="ru-RU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Общая сумма договора – </a:t>
          </a:r>
          <a:r>
            <a:rPr lang="ru-RU" sz="1300" b="1" dirty="0" smtClean="0">
              <a:latin typeface="Palatino Linotype" pitchFamily="18" charset="0"/>
              <a:cs typeface="Times New Roman" pitchFamily="18" charset="0"/>
            </a:rPr>
            <a:t>45000000 тенге</a:t>
          </a:r>
          <a:r>
            <a:rPr lang="ru-RU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</a:t>
          </a:r>
          <a:r>
            <a:rPr lang="en-US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lang="kk-KZ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300" dirty="0" smtClean="0">
              <a:latin typeface="Palatino Linotype" pitchFamily="18" charset="0"/>
              <a:cs typeface="Times New Roman" pitchFamily="18" charset="0"/>
            </a:rPr>
            <a:t>ОО «</a:t>
          </a:r>
          <a:r>
            <a:rPr lang="ru-RU" sz="1300" dirty="0" err="1" smtClean="0">
              <a:latin typeface="Palatino Linotype" pitchFamily="18" charset="0"/>
              <a:cs typeface="Times New Roman" pitchFamily="18" charset="0"/>
            </a:rPr>
            <a:t>Вакцинология</a:t>
          </a:r>
          <a:r>
            <a:rPr lang="ru-RU" sz="1300" dirty="0" smtClean="0">
              <a:latin typeface="Palatino Linotype" pitchFamily="18" charset="0"/>
              <a:cs typeface="Times New Roman" pitchFamily="18" charset="0"/>
            </a:rPr>
            <a:t>»</a:t>
          </a:r>
          <a:r>
            <a:rPr lang="ru-RU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ru-RU" sz="1300" dirty="0">
            <a:latin typeface="Palatino Linotype" pitchFamily="18" charset="0"/>
          </a:endParaRPr>
        </a:p>
      </dgm:t>
    </dgm:pt>
    <dgm:pt modelId="{BE4D4EFD-ACB4-4193-8E33-95EDFEAD4E39}" type="parTrans" cxnId="{FD100238-C13A-442D-818C-69B887C04F7A}">
      <dgm:prSet/>
      <dgm:spPr/>
      <dgm:t>
        <a:bodyPr/>
        <a:lstStyle/>
        <a:p>
          <a:endParaRPr lang="ru-RU"/>
        </a:p>
      </dgm:t>
    </dgm:pt>
    <dgm:pt modelId="{1426DEB9-3C5D-4593-826D-6772888FA0B9}" type="sibTrans" cxnId="{FD100238-C13A-442D-818C-69B887C04F7A}">
      <dgm:prSet/>
      <dgm:spPr/>
      <dgm:t>
        <a:bodyPr/>
        <a:lstStyle/>
        <a:p>
          <a:endParaRPr lang="ru-RU"/>
        </a:p>
      </dgm:t>
    </dgm:pt>
    <dgm:pt modelId="{C9401B9D-510A-4933-A297-8687750EF619}">
      <dgm:prSet phldrT="[Текст]" custT="1"/>
      <dgm:spPr/>
      <dgm:t>
        <a:bodyPr/>
        <a:lstStyle/>
        <a:p>
          <a:pPr algn="l"/>
          <a:r>
            <a:rPr lang="ru-RU" sz="1200" b="1" dirty="0" smtClean="0">
              <a:latin typeface="Palatino Linotype" pitchFamily="18" charset="0"/>
              <a:cs typeface="Times New Roman" pitchFamily="18" charset="0"/>
            </a:rPr>
            <a:t>РАЗРАБОТКА НАНОКАПСУЛИРОВАННОЙ ФОРМЫ ЭФФЕКТИВНЫХ ПРОТИВОГРИБКОВЫХ СРЕДСТВ С КОНТРОЛИРУЕМЫМ ВЫСВОБОЖДЕНИЕМ И ПРОЛОНГИРОВАННЫМ ДЕЙСТВИЕМ</a:t>
          </a:r>
          <a:endParaRPr lang="ru-RU" sz="1200" dirty="0">
            <a:latin typeface="Palatino Linotype" pitchFamily="18" charset="0"/>
          </a:endParaRPr>
        </a:p>
      </dgm:t>
    </dgm:pt>
    <dgm:pt modelId="{4044C911-2876-482E-B1EF-74D0BD4359E6}" type="parTrans" cxnId="{31A28334-55B6-4F2B-90B8-FB3A05F91C6F}">
      <dgm:prSet/>
      <dgm:spPr/>
      <dgm:t>
        <a:bodyPr/>
        <a:lstStyle/>
        <a:p>
          <a:endParaRPr lang="ru-RU"/>
        </a:p>
      </dgm:t>
    </dgm:pt>
    <dgm:pt modelId="{4660257C-C177-4149-91B9-0DE36CB2C7CB}" type="sibTrans" cxnId="{31A28334-55B6-4F2B-90B8-FB3A05F91C6F}">
      <dgm:prSet/>
      <dgm:spPr/>
      <dgm:t>
        <a:bodyPr/>
        <a:lstStyle/>
        <a:p>
          <a:endParaRPr lang="ru-RU"/>
        </a:p>
      </dgm:t>
    </dgm:pt>
    <dgm:pt modelId="{1A7A7485-9448-4611-9018-E8CF12DEC3AB}">
      <dgm:prSet phldrT="[Текст]" custT="1"/>
      <dgm:spPr/>
      <dgm:t>
        <a:bodyPr/>
        <a:lstStyle/>
        <a:p>
          <a:pPr algn="just"/>
          <a:r>
            <a:rPr lang="ru-RU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Общая сумма договора – </a:t>
          </a:r>
          <a:r>
            <a:rPr lang="ru-RU" sz="1300" b="1" dirty="0" smtClean="0">
              <a:latin typeface="Palatino Linotype" pitchFamily="18" charset="0"/>
              <a:cs typeface="Times New Roman" pitchFamily="18" charset="0"/>
            </a:rPr>
            <a:t>1898730 </a:t>
          </a:r>
          <a:r>
            <a:rPr lang="ru-RU" sz="1300" b="1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тенге</a:t>
          </a:r>
          <a:r>
            <a:rPr lang="ru-RU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 </a:t>
          </a:r>
          <a:r>
            <a:rPr lang="kk-KZ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300" dirty="0" smtClean="0">
              <a:latin typeface="Palatino Linotype" pitchFamily="18" charset="0"/>
              <a:cs typeface="Times New Roman" pitchFamily="18" charset="0"/>
            </a:rPr>
            <a:t>АО «Национальное агентство по технологическому развитию»</a:t>
          </a:r>
          <a:r>
            <a:rPr lang="ru-RU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</a:t>
          </a:r>
        </a:p>
      </dgm:t>
    </dgm:pt>
    <dgm:pt modelId="{A7F262A5-AADD-4DBB-ADD5-20BA9883B4DD}" type="parTrans" cxnId="{6358C6A8-03D5-4028-9AF2-CD71717F47B5}">
      <dgm:prSet/>
      <dgm:spPr/>
      <dgm:t>
        <a:bodyPr/>
        <a:lstStyle/>
        <a:p>
          <a:endParaRPr lang="ru-RU"/>
        </a:p>
      </dgm:t>
    </dgm:pt>
    <dgm:pt modelId="{0C6EB10D-55B6-460B-BA5C-37457AAA861A}" type="sibTrans" cxnId="{6358C6A8-03D5-4028-9AF2-CD71717F47B5}">
      <dgm:prSet/>
      <dgm:spPr/>
      <dgm:t>
        <a:bodyPr/>
        <a:lstStyle/>
        <a:p>
          <a:endParaRPr lang="ru-RU"/>
        </a:p>
      </dgm:t>
    </dgm:pt>
    <dgm:pt modelId="{EBD78006-21B8-4EFF-B02C-CD46E8B059EF}">
      <dgm:prSet phldrT="[Текст]" custT="1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1200" b="1" dirty="0" smtClean="0">
              <a:latin typeface="Palatino Linotype" pitchFamily="18" charset="0"/>
              <a:cs typeface="Times New Roman" pitchFamily="18" charset="0"/>
            </a:rPr>
            <a:t>СОСТОЯНИЕ СТОМАТОЛОГИЧЕСКОГО ЗДОРОВЬЯ ДЕТСКОГО НАСЕЛЕНИЯ МАНГИСТАУСКОЙ ОБЛАСТИ И ПУТИ ЕЕ УЛУЧШЕНИЯ</a:t>
          </a:r>
          <a:endParaRPr lang="ru-RU" sz="1200" dirty="0">
            <a:latin typeface="Palatino Linotype" pitchFamily="18" charset="0"/>
          </a:endParaRPr>
        </a:p>
      </dgm:t>
    </dgm:pt>
    <dgm:pt modelId="{0A789ADD-D0F4-456C-8967-123E722498AF}" type="parTrans" cxnId="{70129752-4133-456D-99BD-DA802B26A473}">
      <dgm:prSet/>
      <dgm:spPr/>
      <dgm:t>
        <a:bodyPr/>
        <a:lstStyle/>
        <a:p>
          <a:endParaRPr lang="ru-RU"/>
        </a:p>
      </dgm:t>
    </dgm:pt>
    <dgm:pt modelId="{1E4C3801-5DEC-4A0A-93E7-9634EEA24B4E}" type="sibTrans" cxnId="{70129752-4133-456D-99BD-DA802B26A473}">
      <dgm:prSet/>
      <dgm:spPr/>
      <dgm:t>
        <a:bodyPr/>
        <a:lstStyle/>
        <a:p>
          <a:endParaRPr lang="ru-RU"/>
        </a:p>
      </dgm:t>
    </dgm:pt>
    <dgm:pt modelId="{2638E088-005E-4F43-8A98-392EF904FFD1}">
      <dgm:prSet phldrT="[Текст]" custT="1"/>
      <dgm:spPr/>
      <dgm:t>
        <a:bodyPr/>
        <a:lstStyle/>
        <a:p>
          <a:pPr algn="just"/>
          <a:r>
            <a:rPr lang="ru-RU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Общая сумма договора – </a:t>
          </a:r>
          <a:r>
            <a:rPr lang="ru-RU" sz="1300" b="1" dirty="0" smtClean="0">
              <a:latin typeface="Palatino Linotype" pitchFamily="18" charset="0"/>
              <a:cs typeface="Times New Roman" pitchFamily="18" charset="0"/>
            </a:rPr>
            <a:t>1600000 </a:t>
          </a:r>
          <a:r>
            <a:rPr lang="ru-RU" sz="1300" b="1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тенге.</a:t>
          </a:r>
          <a:r>
            <a:rPr lang="ru-RU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Источник финансирования: </a:t>
          </a:r>
          <a:r>
            <a:rPr lang="ru-RU" sz="1300" dirty="0" smtClean="0">
              <a:latin typeface="Palatino Linotype" pitchFamily="18" charset="0"/>
              <a:cs typeface="Times New Roman" pitchFamily="18" charset="0"/>
            </a:rPr>
            <a:t>ГКП на ПХВ «Областной стоматологический центр»</a:t>
          </a:r>
          <a:endParaRPr lang="ru-RU" sz="13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gm:t>
    </dgm:pt>
    <dgm:pt modelId="{8264DE61-40B9-4D78-B2E5-0B2040BB57FE}" type="parTrans" cxnId="{FAF1DB09-8801-41DA-AC5A-6B03593C638E}">
      <dgm:prSet/>
      <dgm:spPr/>
      <dgm:t>
        <a:bodyPr/>
        <a:lstStyle/>
        <a:p>
          <a:endParaRPr lang="ru-RU"/>
        </a:p>
      </dgm:t>
    </dgm:pt>
    <dgm:pt modelId="{51B6E3A3-6142-4DA2-B1FE-C3DB00DA810E}" type="sibTrans" cxnId="{FAF1DB09-8801-41DA-AC5A-6B03593C638E}">
      <dgm:prSet/>
      <dgm:spPr/>
      <dgm:t>
        <a:bodyPr/>
        <a:lstStyle/>
        <a:p>
          <a:endParaRPr lang="ru-RU"/>
        </a:p>
      </dgm:t>
    </dgm:pt>
    <dgm:pt modelId="{96006537-763F-405A-96F0-D2BB4AD8DA7A}">
      <dgm:prSet phldrT="[Текст]" custT="1"/>
      <dgm:spPr/>
      <dgm:t>
        <a:bodyPr/>
        <a:lstStyle/>
        <a:p>
          <a:pPr algn="just"/>
          <a:r>
            <a:rPr lang="ru-RU" sz="1200" b="1" dirty="0" smtClean="0">
              <a:latin typeface="Palatino Linotype" pitchFamily="18" charset="0"/>
              <a:cs typeface="Times New Roman" pitchFamily="18" charset="0"/>
            </a:rPr>
            <a:t>РАЗРАБОТКА ЭКСПРЕСС-ЦИТОЛОГИЧЕСКОГО НЕИНВАЗИВНОГО МЕТОДА ДИАГНОСТИКИ И МОНИТОРИНГА САХАРНОГО ДИАБЕТА 2 ТИПА.</a:t>
          </a:r>
          <a:endParaRPr lang="ru-RU" sz="1200" dirty="0">
            <a:latin typeface="Palatino Linotype" pitchFamily="18" charset="0"/>
          </a:endParaRPr>
        </a:p>
      </dgm:t>
    </dgm:pt>
    <dgm:pt modelId="{83D05804-E4D7-48C5-937B-F05924993582}" type="parTrans" cxnId="{046A2BDE-6450-46A0-9143-27A7FFE573A3}">
      <dgm:prSet/>
      <dgm:spPr/>
      <dgm:t>
        <a:bodyPr/>
        <a:lstStyle/>
        <a:p>
          <a:endParaRPr lang="ru-RU"/>
        </a:p>
      </dgm:t>
    </dgm:pt>
    <dgm:pt modelId="{E294F158-0293-4089-B44E-C91541FBE21A}" type="sibTrans" cxnId="{046A2BDE-6450-46A0-9143-27A7FFE573A3}">
      <dgm:prSet/>
      <dgm:spPr/>
      <dgm:t>
        <a:bodyPr/>
        <a:lstStyle/>
        <a:p>
          <a:endParaRPr lang="ru-RU"/>
        </a:p>
      </dgm:t>
    </dgm:pt>
    <dgm:pt modelId="{2C3DEDFD-DB34-4CF8-95C4-239C1E4E6801}">
      <dgm:prSet phldrT="[Текст]" custT="1"/>
      <dgm:spPr/>
      <dgm:t>
        <a:bodyPr/>
        <a:lstStyle/>
        <a:p>
          <a:r>
            <a:rPr lang="ru-RU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Общая сумма договора – </a:t>
          </a:r>
          <a:r>
            <a:rPr lang="ru-RU" sz="1300" b="1" dirty="0" smtClean="0">
              <a:latin typeface="Palatino Linotype" pitchFamily="18" charset="0"/>
              <a:cs typeface="Times New Roman" pitchFamily="18" charset="0"/>
            </a:rPr>
            <a:t>10 000 000 тенге</a:t>
          </a:r>
          <a:r>
            <a:rPr lang="ru-RU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 </a:t>
          </a:r>
          <a:r>
            <a:rPr lang="kk-KZ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300" dirty="0" smtClean="0">
              <a:latin typeface="Palatino Linotype" pitchFamily="18" charset="0"/>
              <a:cs typeface="Times New Roman" pitchFamily="18" charset="0"/>
            </a:rPr>
            <a:t>ТОО "Ассоциация </a:t>
          </a:r>
          <a:r>
            <a:rPr lang="ru-RU" sz="1300" dirty="0" err="1" smtClean="0">
              <a:latin typeface="Palatino Linotype" pitchFamily="18" charset="0"/>
              <a:cs typeface="Times New Roman" pitchFamily="18" charset="0"/>
            </a:rPr>
            <a:t>Акшам</a:t>
          </a:r>
          <a:r>
            <a:rPr lang="ru-RU" sz="1300" dirty="0" smtClean="0">
              <a:latin typeface="Palatino Linotype" pitchFamily="18" charset="0"/>
              <a:cs typeface="Times New Roman" pitchFamily="18" charset="0"/>
            </a:rPr>
            <a:t>"</a:t>
          </a:r>
          <a:endParaRPr lang="ru-RU" sz="13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gm:t>
    </dgm:pt>
    <dgm:pt modelId="{F1E82A90-CBCE-4727-9DED-4E0FCEA832DC}" type="parTrans" cxnId="{48AE2811-B3D2-43BC-8D61-B0F4404711DB}">
      <dgm:prSet/>
      <dgm:spPr/>
      <dgm:t>
        <a:bodyPr/>
        <a:lstStyle/>
        <a:p>
          <a:endParaRPr lang="ru-RU"/>
        </a:p>
      </dgm:t>
    </dgm:pt>
    <dgm:pt modelId="{38422D1E-2F3A-4283-A55B-7725575DBC14}" type="sibTrans" cxnId="{48AE2811-B3D2-43BC-8D61-B0F4404711DB}">
      <dgm:prSet/>
      <dgm:spPr/>
      <dgm:t>
        <a:bodyPr/>
        <a:lstStyle/>
        <a:p>
          <a:endParaRPr lang="ru-RU"/>
        </a:p>
      </dgm:t>
    </dgm:pt>
    <dgm:pt modelId="{02A0A39F-4020-471C-98A9-B145B47C9670}">
      <dgm:prSet phldrT="[Текст]" custT="1"/>
      <dgm:spPr/>
      <dgm:t>
        <a:bodyPr/>
        <a:lstStyle/>
        <a:p>
          <a:r>
            <a:rPr lang="ru-RU" sz="1200" b="1" dirty="0" smtClean="0">
              <a:latin typeface="Palatino Linotype" pitchFamily="18" charset="0"/>
              <a:cs typeface="Times New Roman" pitchFamily="18" charset="0"/>
            </a:rPr>
            <a:t>ИЗУЧЕНИЕ КЛИНИКО-ГЕНОТИПИЧЕСКИХ ВАРИАНТОВ НАСЛЕДСТВЕННОГО И СПОРАДИЧЕСКОГО КОЛОРЕКТАЛЬНОГО РАКА У ЛИЦ МОЛОДОГО ВОЗРАСТА И ПАЦИЕНТОВ С ГЕНЕТИЧЕСКИ-ОТЯГОЩЕННЫМ АНАМНЕЗОМ</a:t>
          </a:r>
          <a:endParaRPr lang="ru-RU" sz="1200" dirty="0">
            <a:latin typeface="Palatino Linotype" pitchFamily="18" charset="0"/>
          </a:endParaRPr>
        </a:p>
      </dgm:t>
    </dgm:pt>
    <dgm:pt modelId="{811B4F1D-659A-4209-926C-F6E34A8094D9}" type="parTrans" cxnId="{601667BE-F47E-40B9-817D-FE8F610ACC02}">
      <dgm:prSet/>
      <dgm:spPr/>
      <dgm:t>
        <a:bodyPr/>
        <a:lstStyle/>
        <a:p>
          <a:endParaRPr lang="ru-RU"/>
        </a:p>
      </dgm:t>
    </dgm:pt>
    <dgm:pt modelId="{BC73B839-DA7C-40A8-ABCA-C94E22114EAB}" type="sibTrans" cxnId="{601667BE-F47E-40B9-817D-FE8F610ACC02}">
      <dgm:prSet/>
      <dgm:spPr/>
      <dgm:t>
        <a:bodyPr/>
        <a:lstStyle/>
        <a:p>
          <a:endParaRPr lang="ru-RU"/>
        </a:p>
      </dgm:t>
    </dgm:pt>
    <dgm:pt modelId="{E77F77BD-D8C3-4963-89B7-43654B74ADD2}">
      <dgm:prSet phldrT="[Текст]" custT="1"/>
      <dgm:spPr/>
      <dgm:t>
        <a:bodyPr/>
        <a:lstStyle/>
        <a:p>
          <a:r>
            <a:rPr lang="ru-RU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Общая сумма договора – </a:t>
          </a:r>
          <a:r>
            <a:rPr lang="ru-RU" sz="1300" b="1" dirty="0" smtClean="0">
              <a:latin typeface="Palatino Linotype" pitchFamily="18" charset="0"/>
              <a:cs typeface="Times New Roman" pitchFamily="18" charset="0"/>
            </a:rPr>
            <a:t>48 400 000 тенге</a:t>
          </a:r>
          <a:r>
            <a:rPr lang="ru-RU" sz="1300" b="1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 </a:t>
          </a:r>
          <a:r>
            <a:rPr lang="kk-KZ" sz="13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300" dirty="0" smtClean="0">
              <a:latin typeface="Palatino Linotype" pitchFamily="18" charset="0"/>
              <a:cs typeface="Times New Roman" pitchFamily="18" charset="0"/>
            </a:rPr>
            <a:t>Институт общей генетики и цитологии КН МОН РК</a:t>
          </a:r>
          <a:endParaRPr lang="ru-RU" sz="13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gm:t>
    </dgm:pt>
    <dgm:pt modelId="{907534B8-A52F-4692-AB45-3CB5ADFF8EDE}" type="parTrans" cxnId="{E8E5124A-F46F-498F-9C1B-EA4EB83320C0}">
      <dgm:prSet/>
      <dgm:spPr/>
      <dgm:t>
        <a:bodyPr/>
        <a:lstStyle/>
        <a:p>
          <a:endParaRPr lang="ru-RU"/>
        </a:p>
      </dgm:t>
    </dgm:pt>
    <dgm:pt modelId="{0BA4C21C-2775-40F9-B542-399365BB4E92}" type="sibTrans" cxnId="{E8E5124A-F46F-498F-9C1B-EA4EB83320C0}">
      <dgm:prSet/>
      <dgm:spPr/>
      <dgm:t>
        <a:bodyPr/>
        <a:lstStyle/>
        <a:p>
          <a:endParaRPr lang="ru-RU"/>
        </a:p>
      </dgm:t>
    </dgm:pt>
    <dgm:pt modelId="{451BEA86-0ABF-4680-9F0A-FF8CF14D3323}" type="pres">
      <dgm:prSet presAssocID="{1EED551D-5F58-409F-B24E-14985817AC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96B78E-7146-4C85-AE12-4D603803F3E9}" type="pres">
      <dgm:prSet presAssocID="{0C4F16C7-106D-4B1C-8E01-CADFC8B0961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803462-80C3-407F-9098-DC192DCCFDD8}" type="pres">
      <dgm:prSet presAssocID="{0C4F16C7-106D-4B1C-8E01-CADFC8B09611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7FE5B-ABC2-478C-82EF-2220EF6A1131}" type="pres">
      <dgm:prSet presAssocID="{C9401B9D-510A-4933-A297-8687750EF61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6248B-606B-4986-87B5-F60B720CD033}" type="pres">
      <dgm:prSet presAssocID="{C9401B9D-510A-4933-A297-8687750EF619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1FFA9-A274-4821-AD52-3CDD2A29CE71}" type="pres">
      <dgm:prSet presAssocID="{EBD78006-21B8-4EFF-B02C-CD46E8B059EF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47C4F-AFDC-4966-AB62-735D09A4B104}" type="pres">
      <dgm:prSet presAssocID="{EBD78006-21B8-4EFF-B02C-CD46E8B059EF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4F5CD-0D00-44D2-AEEA-0D696E3AD0D7}" type="pres">
      <dgm:prSet presAssocID="{96006537-763F-405A-96F0-D2BB4AD8DA7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81AC2-1AB3-4DC9-9AD4-8EE7E919BD0D}" type="pres">
      <dgm:prSet presAssocID="{96006537-763F-405A-96F0-D2BB4AD8DA7A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ABC04-DB66-4430-9384-EA1756579EFF}" type="pres">
      <dgm:prSet presAssocID="{02A0A39F-4020-471C-98A9-B145B47C9670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2C34B-48E0-45E5-8A43-652285504557}" type="pres">
      <dgm:prSet presAssocID="{02A0A39F-4020-471C-98A9-B145B47C9670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6A2BDE-6450-46A0-9143-27A7FFE573A3}" srcId="{1EED551D-5F58-409F-B24E-14985817AC2B}" destId="{96006537-763F-405A-96F0-D2BB4AD8DA7A}" srcOrd="3" destOrd="0" parTransId="{83D05804-E4D7-48C5-937B-F05924993582}" sibTransId="{E294F158-0293-4089-B44E-C91541FBE21A}"/>
    <dgm:cxn modelId="{FAF1DB09-8801-41DA-AC5A-6B03593C638E}" srcId="{EBD78006-21B8-4EFF-B02C-CD46E8B059EF}" destId="{2638E088-005E-4F43-8A98-392EF904FFD1}" srcOrd="0" destOrd="0" parTransId="{8264DE61-40B9-4D78-B2E5-0B2040BB57FE}" sibTransId="{51B6E3A3-6142-4DA2-B1FE-C3DB00DA810E}"/>
    <dgm:cxn modelId="{83740570-7D82-4F7E-9DDC-B70CEA549D8C}" type="presOf" srcId="{02A0A39F-4020-471C-98A9-B145B47C9670}" destId="{4EBABC04-DB66-4430-9384-EA1756579EFF}" srcOrd="0" destOrd="0" presId="urn:microsoft.com/office/officeart/2005/8/layout/vList2"/>
    <dgm:cxn modelId="{F4820F7F-B548-448A-BB7C-ED1136B395C3}" srcId="{1EED551D-5F58-409F-B24E-14985817AC2B}" destId="{0C4F16C7-106D-4B1C-8E01-CADFC8B09611}" srcOrd="0" destOrd="0" parTransId="{4BA96320-7B93-4C09-8D40-8E223059E4E1}" sibTransId="{6F89CC42-313E-4772-8738-7F5976967B9B}"/>
    <dgm:cxn modelId="{7F61A617-E681-4FC2-AB8C-5B6B0627AECE}" type="presOf" srcId="{4544BA6B-9E2D-411B-AC86-3CC4B5F1DC15}" destId="{14803462-80C3-407F-9098-DC192DCCFDD8}" srcOrd="0" destOrd="0" presId="urn:microsoft.com/office/officeart/2005/8/layout/vList2"/>
    <dgm:cxn modelId="{E8E5124A-F46F-498F-9C1B-EA4EB83320C0}" srcId="{02A0A39F-4020-471C-98A9-B145B47C9670}" destId="{E77F77BD-D8C3-4963-89B7-43654B74ADD2}" srcOrd="0" destOrd="0" parTransId="{907534B8-A52F-4692-AB45-3CB5ADFF8EDE}" sibTransId="{0BA4C21C-2775-40F9-B542-399365BB4E92}"/>
    <dgm:cxn modelId="{FA181DFB-A37C-4921-83FE-A727A27928FF}" type="presOf" srcId="{EBD78006-21B8-4EFF-B02C-CD46E8B059EF}" destId="{8F01FFA9-A274-4821-AD52-3CDD2A29CE71}" srcOrd="0" destOrd="0" presId="urn:microsoft.com/office/officeart/2005/8/layout/vList2"/>
    <dgm:cxn modelId="{3410FC41-66C1-45F3-9985-0345A8B5B1E6}" type="presOf" srcId="{1A7A7485-9448-4611-9018-E8CF12DEC3AB}" destId="{0A36248B-606B-4986-87B5-F60B720CD033}" srcOrd="0" destOrd="0" presId="urn:microsoft.com/office/officeart/2005/8/layout/vList2"/>
    <dgm:cxn modelId="{4B467B38-F9A8-46B5-9355-90B521C9C6BE}" type="presOf" srcId="{E77F77BD-D8C3-4963-89B7-43654B74ADD2}" destId="{FFB2C34B-48E0-45E5-8A43-652285504557}" srcOrd="0" destOrd="0" presId="urn:microsoft.com/office/officeart/2005/8/layout/vList2"/>
    <dgm:cxn modelId="{27F1F140-2AC3-46BB-B043-0B5E33FD9432}" type="presOf" srcId="{2638E088-005E-4F43-8A98-392EF904FFD1}" destId="{95B47C4F-AFDC-4966-AB62-735D09A4B104}" srcOrd="0" destOrd="0" presId="urn:microsoft.com/office/officeart/2005/8/layout/vList2"/>
    <dgm:cxn modelId="{70129752-4133-456D-99BD-DA802B26A473}" srcId="{1EED551D-5F58-409F-B24E-14985817AC2B}" destId="{EBD78006-21B8-4EFF-B02C-CD46E8B059EF}" srcOrd="2" destOrd="0" parTransId="{0A789ADD-D0F4-456C-8967-123E722498AF}" sibTransId="{1E4C3801-5DEC-4A0A-93E7-9634EEA24B4E}"/>
    <dgm:cxn modelId="{31A28334-55B6-4F2B-90B8-FB3A05F91C6F}" srcId="{1EED551D-5F58-409F-B24E-14985817AC2B}" destId="{C9401B9D-510A-4933-A297-8687750EF619}" srcOrd="1" destOrd="0" parTransId="{4044C911-2876-482E-B1EF-74D0BD4359E6}" sibTransId="{4660257C-C177-4149-91B9-0DE36CB2C7CB}"/>
    <dgm:cxn modelId="{B9CD4A5E-B67C-4955-B74B-3CA8E3A68869}" type="presOf" srcId="{96006537-763F-405A-96F0-D2BB4AD8DA7A}" destId="{0D74F5CD-0D00-44D2-AEEA-0D696E3AD0D7}" srcOrd="0" destOrd="0" presId="urn:microsoft.com/office/officeart/2005/8/layout/vList2"/>
    <dgm:cxn modelId="{FD100238-C13A-442D-818C-69B887C04F7A}" srcId="{0C4F16C7-106D-4B1C-8E01-CADFC8B09611}" destId="{4544BA6B-9E2D-411B-AC86-3CC4B5F1DC15}" srcOrd="0" destOrd="0" parTransId="{BE4D4EFD-ACB4-4193-8E33-95EDFEAD4E39}" sibTransId="{1426DEB9-3C5D-4593-826D-6772888FA0B9}"/>
    <dgm:cxn modelId="{6358C6A8-03D5-4028-9AF2-CD71717F47B5}" srcId="{C9401B9D-510A-4933-A297-8687750EF619}" destId="{1A7A7485-9448-4611-9018-E8CF12DEC3AB}" srcOrd="0" destOrd="0" parTransId="{A7F262A5-AADD-4DBB-ADD5-20BA9883B4DD}" sibTransId="{0C6EB10D-55B6-460B-BA5C-37457AAA861A}"/>
    <dgm:cxn modelId="{48AE2811-B3D2-43BC-8D61-B0F4404711DB}" srcId="{96006537-763F-405A-96F0-D2BB4AD8DA7A}" destId="{2C3DEDFD-DB34-4CF8-95C4-239C1E4E6801}" srcOrd="0" destOrd="0" parTransId="{F1E82A90-CBCE-4727-9DED-4E0FCEA832DC}" sibTransId="{38422D1E-2F3A-4283-A55B-7725575DBC14}"/>
    <dgm:cxn modelId="{063EE4E8-1174-4B20-9067-44544F38FACD}" type="presOf" srcId="{0C4F16C7-106D-4B1C-8E01-CADFC8B09611}" destId="{CF96B78E-7146-4C85-AE12-4D603803F3E9}" srcOrd="0" destOrd="0" presId="urn:microsoft.com/office/officeart/2005/8/layout/vList2"/>
    <dgm:cxn modelId="{E83C0051-BDA2-4A1B-AAA2-6FD3CC13B22C}" type="presOf" srcId="{2C3DEDFD-DB34-4CF8-95C4-239C1E4E6801}" destId="{32481AC2-1AB3-4DC9-9AD4-8EE7E919BD0D}" srcOrd="0" destOrd="0" presId="urn:microsoft.com/office/officeart/2005/8/layout/vList2"/>
    <dgm:cxn modelId="{601667BE-F47E-40B9-817D-FE8F610ACC02}" srcId="{1EED551D-5F58-409F-B24E-14985817AC2B}" destId="{02A0A39F-4020-471C-98A9-B145B47C9670}" srcOrd="4" destOrd="0" parTransId="{811B4F1D-659A-4209-926C-F6E34A8094D9}" sibTransId="{BC73B839-DA7C-40A8-ABCA-C94E22114EAB}"/>
    <dgm:cxn modelId="{B64930FA-4360-44C0-9648-AAFDDAE2DAAD}" type="presOf" srcId="{1EED551D-5F58-409F-B24E-14985817AC2B}" destId="{451BEA86-0ABF-4680-9F0A-FF8CF14D3323}" srcOrd="0" destOrd="0" presId="urn:microsoft.com/office/officeart/2005/8/layout/vList2"/>
    <dgm:cxn modelId="{A27DDB3C-ED63-48DA-8543-C690590D84E1}" type="presOf" srcId="{C9401B9D-510A-4933-A297-8687750EF619}" destId="{7507FE5B-ABC2-478C-82EF-2220EF6A1131}" srcOrd="0" destOrd="0" presId="urn:microsoft.com/office/officeart/2005/8/layout/vList2"/>
    <dgm:cxn modelId="{E13CED46-EB63-4918-A10A-786EFE97DAC7}" type="presParOf" srcId="{451BEA86-0ABF-4680-9F0A-FF8CF14D3323}" destId="{CF96B78E-7146-4C85-AE12-4D603803F3E9}" srcOrd="0" destOrd="0" presId="urn:microsoft.com/office/officeart/2005/8/layout/vList2"/>
    <dgm:cxn modelId="{F42C44E9-35FD-4BA0-9FB0-81C0D7170ED4}" type="presParOf" srcId="{451BEA86-0ABF-4680-9F0A-FF8CF14D3323}" destId="{14803462-80C3-407F-9098-DC192DCCFDD8}" srcOrd="1" destOrd="0" presId="urn:microsoft.com/office/officeart/2005/8/layout/vList2"/>
    <dgm:cxn modelId="{E17D0626-7875-4C9F-ADFF-03EE07ABC9C7}" type="presParOf" srcId="{451BEA86-0ABF-4680-9F0A-FF8CF14D3323}" destId="{7507FE5B-ABC2-478C-82EF-2220EF6A1131}" srcOrd="2" destOrd="0" presId="urn:microsoft.com/office/officeart/2005/8/layout/vList2"/>
    <dgm:cxn modelId="{FD1D5634-46B9-488B-A100-17EEA38423C1}" type="presParOf" srcId="{451BEA86-0ABF-4680-9F0A-FF8CF14D3323}" destId="{0A36248B-606B-4986-87B5-F60B720CD033}" srcOrd="3" destOrd="0" presId="urn:microsoft.com/office/officeart/2005/8/layout/vList2"/>
    <dgm:cxn modelId="{FF330B4B-B10B-4CC4-8551-82196C1AE8D2}" type="presParOf" srcId="{451BEA86-0ABF-4680-9F0A-FF8CF14D3323}" destId="{8F01FFA9-A274-4821-AD52-3CDD2A29CE71}" srcOrd="4" destOrd="0" presId="urn:microsoft.com/office/officeart/2005/8/layout/vList2"/>
    <dgm:cxn modelId="{A7508F83-0873-45A4-A93A-E2BFED708A7D}" type="presParOf" srcId="{451BEA86-0ABF-4680-9F0A-FF8CF14D3323}" destId="{95B47C4F-AFDC-4966-AB62-735D09A4B104}" srcOrd="5" destOrd="0" presId="urn:microsoft.com/office/officeart/2005/8/layout/vList2"/>
    <dgm:cxn modelId="{49A6AEA2-7C19-426A-B27E-357A18890A9C}" type="presParOf" srcId="{451BEA86-0ABF-4680-9F0A-FF8CF14D3323}" destId="{0D74F5CD-0D00-44D2-AEEA-0D696E3AD0D7}" srcOrd="6" destOrd="0" presId="urn:microsoft.com/office/officeart/2005/8/layout/vList2"/>
    <dgm:cxn modelId="{006B9E5C-EC7D-4D42-8665-19F505F38F52}" type="presParOf" srcId="{451BEA86-0ABF-4680-9F0A-FF8CF14D3323}" destId="{32481AC2-1AB3-4DC9-9AD4-8EE7E919BD0D}" srcOrd="7" destOrd="0" presId="urn:microsoft.com/office/officeart/2005/8/layout/vList2"/>
    <dgm:cxn modelId="{84E053F5-E6F3-4038-B2D8-B8010BD11359}" type="presParOf" srcId="{451BEA86-0ABF-4680-9F0A-FF8CF14D3323}" destId="{4EBABC04-DB66-4430-9384-EA1756579EFF}" srcOrd="8" destOrd="0" presId="urn:microsoft.com/office/officeart/2005/8/layout/vList2"/>
    <dgm:cxn modelId="{B94A128D-6FDF-4165-B8EE-ACDC83D2D423}" type="presParOf" srcId="{451BEA86-0ABF-4680-9F0A-FF8CF14D3323}" destId="{FFB2C34B-48E0-45E5-8A43-652285504557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04D30B6-4A3A-4F45-8EA9-53E1AAC55A3A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8EEF7AE4-CC29-431F-A722-D0B2C6BD959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АО «Казахская академия питания»</a:t>
          </a:r>
          <a:endParaRPr lang="ru-RU" sz="1400" b="1" dirty="0">
            <a:latin typeface="Palatino Linotype" pitchFamily="18" charset="0"/>
            <a:cs typeface="Times New Roman" pitchFamily="18" charset="0"/>
          </a:endParaRPr>
        </a:p>
      </dgm:t>
    </dgm:pt>
    <dgm:pt modelId="{B06197C5-98E2-4408-98E2-B491EDCE0425}" type="parTrans" cxnId="{CE5631B0-89C7-4432-8A54-01E3C634069F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8268F26D-BA7E-4BD1-8E4D-7B671CFB9284}" type="sibTrans" cxnId="{CE5631B0-89C7-4432-8A54-01E3C634069F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70AF2EF5-13BD-4BA5-81CF-B75DA88B2AC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ТОО «</a:t>
          </a:r>
          <a:r>
            <a:rPr lang="en-US" sz="1400" b="1" dirty="0" smtClean="0">
              <a:latin typeface="Palatino Linotype" pitchFamily="18" charset="0"/>
              <a:cs typeface="Times New Roman" pitchFamily="18" charset="0"/>
            </a:rPr>
            <a:t>Alma </a:t>
          </a:r>
          <a:r>
            <a:rPr lang="en-US" sz="1400" b="1" dirty="0" err="1" smtClean="0">
              <a:latin typeface="Palatino Linotype" pitchFamily="18" charset="0"/>
              <a:cs typeface="Times New Roman" pitchFamily="18" charset="0"/>
            </a:rPr>
            <a:t>Pharmatech</a:t>
          </a: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»</a:t>
          </a:r>
          <a:endParaRPr lang="ru-RU" sz="1400" b="1" dirty="0">
            <a:latin typeface="Palatino Linotype" pitchFamily="18" charset="0"/>
            <a:cs typeface="Times New Roman" pitchFamily="18" charset="0"/>
          </a:endParaRPr>
        </a:p>
      </dgm:t>
    </dgm:pt>
    <dgm:pt modelId="{72C7607F-D560-40F3-8C7A-B617295A1C40}" type="parTrans" cxnId="{ADD8BA8D-801F-48F1-A858-0BD35AC0158D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EB494751-3FF0-4BB1-9E94-3BD2A65D755F}" type="sibTrans" cxnId="{ADD8BA8D-801F-48F1-A858-0BD35AC0158D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78922D38-457F-42F8-9FAB-A3C6A5954A0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ТОО «</a:t>
          </a:r>
          <a:r>
            <a:rPr lang="ru-RU" sz="1400" b="1" dirty="0" err="1" smtClean="0">
              <a:latin typeface="Palatino Linotype" pitchFamily="18" charset="0"/>
              <a:cs typeface="Times New Roman" pitchFamily="18" charset="0"/>
            </a:rPr>
            <a:t>Жанафарм</a:t>
          </a: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»</a:t>
          </a:r>
          <a:endParaRPr lang="ru-RU" sz="1400" b="1" dirty="0">
            <a:latin typeface="Palatino Linotype" pitchFamily="18" charset="0"/>
            <a:cs typeface="Times New Roman" pitchFamily="18" charset="0"/>
          </a:endParaRPr>
        </a:p>
      </dgm:t>
    </dgm:pt>
    <dgm:pt modelId="{337980D4-64C1-4E2C-A462-11FD24B7890E}" type="parTrans" cxnId="{B34B2DA1-DB4B-43C7-80A9-DC49B9A662B0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923B57A4-06D1-4C0C-87E6-DBD0D11075AD}" type="sibTrans" cxnId="{B34B2DA1-DB4B-43C7-80A9-DC49B9A662B0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3E40F4EE-A6C7-49CE-BCDE-0DFCDBD4CDB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ТОО «</a:t>
          </a:r>
          <a:r>
            <a:rPr lang="ru-RU" sz="1400" b="1" dirty="0" err="1" smtClean="0">
              <a:latin typeface="Palatino Linotype" pitchFamily="18" charset="0"/>
              <a:cs typeface="Times New Roman" pitchFamily="18" charset="0"/>
            </a:rPr>
            <a:t>Кызылмай</a:t>
          </a: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»</a:t>
          </a:r>
          <a:endParaRPr lang="ru-RU" sz="1400" b="1" dirty="0">
            <a:latin typeface="Palatino Linotype" pitchFamily="18" charset="0"/>
            <a:cs typeface="Times New Roman" pitchFamily="18" charset="0"/>
          </a:endParaRPr>
        </a:p>
      </dgm:t>
    </dgm:pt>
    <dgm:pt modelId="{A143DC09-1400-4418-9B8B-C57E7F18A610}" type="parTrans" cxnId="{9D1D185F-A7A5-4CC7-B21F-C4E41F2B868B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DA404AAF-E124-47EB-94BD-FC17FCD7A891}" type="sibTrans" cxnId="{9D1D185F-A7A5-4CC7-B21F-C4E41F2B868B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5E72B6D9-33A9-41A7-85DE-75CC8DEE6EE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ТОО «</a:t>
          </a:r>
          <a:r>
            <a:rPr lang="ru-RU" sz="1400" b="1" dirty="0" err="1" smtClean="0">
              <a:latin typeface="Palatino Linotype" pitchFamily="18" charset="0"/>
              <a:cs typeface="Times New Roman" pitchFamily="18" charset="0"/>
            </a:rPr>
            <a:t>Фитолеум</a:t>
          </a: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»</a:t>
          </a:r>
          <a:endParaRPr lang="ru-RU" sz="1400" b="1" dirty="0">
            <a:latin typeface="Palatino Linotype" pitchFamily="18" charset="0"/>
            <a:cs typeface="Times New Roman" pitchFamily="18" charset="0"/>
          </a:endParaRPr>
        </a:p>
      </dgm:t>
    </dgm:pt>
    <dgm:pt modelId="{AE22ED47-69F9-491F-8257-601B62618C84}" type="parTrans" cxnId="{E8E75F06-A6BA-417B-B732-632F5467861D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ABDAC221-18F5-4357-8133-39B23DF51D94}" type="sibTrans" cxnId="{E8E75F06-A6BA-417B-B732-632F5467861D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9135553-A75A-417C-9FFF-660848CC4366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ОФ «</a:t>
          </a:r>
          <a:r>
            <a:rPr lang="ru-RU" sz="1400" b="1" dirty="0" err="1" smtClean="0">
              <a:latin typeface="Palatino Linotype" pitchFamily="18" charset="0"/>
              <a:cs typeface="Times New Roman" pitchFamily="18" charset="0"/>
            </a:rPr>
            <a:t>Аман-саулык</a:t>
          </a: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»</a:t>
          </a:r>
          <a:endParaRPr lang="ru-RU" sz="1400" b="1" dirty="0">
            <a:latin typeface="Palatino Linotype" pitchFamily="18" charset="0"/>
            <a:cs typeface="Times New Roman" pitchFamily="18" charset="0"/>
          </a:endParaRPr>
        </a:p>
      </dgm:t>
    </dgm:pt>
    <dgm:pt modelId="{8B206C08-F319-436E-9253-280C3AB60813}" type="parTrans" cxnId="{235F4B66-D3C1-40BC-B7FA-B17213F0A34E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80051A20-D1AF-4F76-91EE-C869F8C77F8A}" type="sibTrans" cxnId="{235F4B66-D3C1-40BC-B7FA-B17213F0A34E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00E3FD01-90E9-4182-A68F-D07EAE48BA7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НК «</a:t>
          </a:r>
          <a:r>
            <a:rPr lang="ru-RU" sz="1400" b="1" dirty="0" err="1" smtClean="0">
              <a:latin typeface="Palatino Linotype" pitchFamily="18" charset="0"/>
              <a:cs typeface="Times New Roman" pitchFamily="18" charset="0"/>
            </a:rPr>
            <a:t>Карашыганак</a:t>
          </a: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»</a:t>
          </a:r>
          <a:endParaRPr lang="ru-RU" sz="1400" b="1" dirty="0">
            <a:latin typeface="Palatino Linotype" pitchFamily="18" charset="0"/>
            <a:cs typeface="Times New Roman" pitchFamily="18" charset="0"/>
          </a:endParaRPr>
        </a:p>
      </dgm:t>
    </dgm:pt>
    <dgm:pt modelId="{0C028B1F-1723-48B6-BF9C-FA2903586517}" type="parTrans" cxnId="{283D1CBC-FB00-47E7-AB89-E4FF573A9A1F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594989A2-FB0E-4949-ADDF-056A6EB0F33D}" type="sibTrans" cxnId="{283D1CBC-FB00-47E7-AB89-E4FF573A9A1F}">
      <dgm:prSet/>
      <dgm:spPr/>
      <dgm:t>
        <a:bodyPr/>
        <a:lstStyle/>
        <a:p>
          <a:pPr algn="ctr"/>
          <a:endParaRPr lang="ru-RU" sz="1600">
            <a:latin typeface="Times New Roman" pitchFamily="18" charset="0"/>
            <a:cs typeface="Times New Roman" pitchFamily="18" charset="0"/>
          </a:endParaRPr>
        </a:p>
      </dgm:t>
    </dgm:pt>
    <dgm:pt modelId="{CD8C995D-6BA3-431A-A28F-68774E66E95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ТОО НПП «Антиген» -Лаборатория клеточных технологий </a:t>
          </a:r>
          <a:endParaRPr lang="ru-RU" sz="1400" b="1" dirty="0">
            <a:latin typeface="Palatino Linotype" pitchFamily="18" charset="0"/>
            <a:cs typeface="Times New Roman" pitchFamily="18" charset="0"/>
          </a:endParaRPr>
        </a:p>
      </dgm:t>
    </dgm:pt>
    <dgm:pt modelId="{27BB8433-FB11-44D7-A249-E92FEABB86C1}" type="parTrans" cxnId="{051864E5-0DB3-416D-9D65-C4164F84EB65}">
      <dgm:prSet/>
      <dgm:spPr/>
      <dgm:t>
        <a:bodyPr/>
        <a:lstStyle/>
        <a:p>
          <a:endParaRPr lang="ru-RU"/>
        </a:p>
      </dgm:t>
    </dgm:pt>
    <dgm:pt modelId="{B8607186-E746-4E6C-B160-207F8F10F804}" type="sibTrans" cxnId="{051864E5-0DB3-416D-9D65-C4164F84EB65}">
      <dgm:prSet/>
      <dgm:spPr/>
      <dgm:t>
        <a:bodyPr/>
        <a:lstStyle/>
        <a:p>
          <a:endParaRPr lang="ru-RU"/>
        </a:p>
      </dgm:t>
    </dgm:pt>
    <dgm:pt modelId="{B424A666-04CB-4634-9AFF-4F1D21312D6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300" b="1" dirty="0" smtClean="0">
              <a:latin typeface="Palatino Linotype" pitchFamily="18" charset="0"/>
              <a:cs typeface="Times New Roman" pitchFamily="18" charset="0"/>
            </a:rPr>
            <a:t>АО «Международный университет информационных технологии»</a:t>
          </a:r>
          <a:endParaRPr lang="ru-RU" sz="1300" b="1" dirty="0">
            <a:latin typeface="Palatino Linotype" pitchFamily="18" charset="0"/>
            <a:cs typeface="Times New Roman" pitchFamily="18" charset="0"/>
          </a:endParaRPr>
        </a:p>
      </dgm:t>
    </dgm:pt>
    <dgm:pt modelId="{754D1BA2-9606-44AC-B5F0-6487BFD5C4B1}" type="parTrans" cxnId="{3CEC9628-8156-4529-9E6F-8837FE1FFB45}">
      <dgm:prSet/>
      <dgm:spPr/>
      <dgm:t>
        <a:bodyPr/>
        <a:lstStyle/>
        <a:p>
          <a:endParaRPr lang="ru-RU"/>
        </a:p>
      </dgm:t>
    </dgm:pt>
    <dgm:pt modelId="{F1C3BF73-90DE-431F-8143-131A74F60C43}" type="sibTrans" cxnId="{3CEC9628-8156-4529-9E6F-8837FE1FFB45}">
      <dgm:prSet/>
      <dgm:spPr/>
      <dgm:t>
        <a:bodyPr/>
        <a:lstStyle/>
        <a:p>
          <a:endParaRPr lang="ru-RU"/>
        </a:p>
      </dgm:t>
    </dgm:pt>
    <dgm:pt modelId="{15D49D4F-00B6-415E-841C-C298A8FDB4A8}" type="pres">
      <dgm:prSet presAssocID="{E04D30B6-4A3A-4F45-8EA9-53E1AAC55A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3B1497-3759-4105-8AFF-12DF2C41489D}" type="pres">
      <dgm:prSet presAssocID="{8EEF7AE4-CC29-431F-A722-D0B2C6BD9599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01797-A0CA-422E-AF3B-F4D0FDAA6DC2}" type="pres">
      <dgm:prSet presAssocID="{8268F26D-BA7E-4BD1-8E4D-7B671CFB9284}" presName="spacer" presStyleCnt="0"/>
      <dgm:spPr/>
      <dgm:t>
        <a:bodyPr/>
        <a:lstStyle/>
        <a:p>
          <a:endParaRPr lang="ru-RU"/>
        </a:p>
      </dgm:t>
    </dgm:pt>
    <dgm:pt modelId="{5D0E592D-7819-42A8-9B0E-F58F38A9736A}" type="pres">
      <dgm:prSet presAssocID="{CD8C995D-6BA3-431A-A28F-68774E66E95B}" presName="parentText" presStyleLbl="node1" presStyleIdx="1" presStyleCnt="9" custScaleY="1339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1D465-0042-40BB-8441-337273BC881E}" type="pres">
      <dgm:prSet presAssocID="{B8607186-E746-4E6C-B160-207F8F10F804}" presName="spacer" presStyleCnt="0"/>
      <dgm:spPr/>
      <dgm:t>
        <a:bodyPr/>
        <a:lstStyle/>
        <a:p>
          <a:endParaRPr lang="ru-RU"/>
        </a:p>
      </dgm:t>
    </dgm:pt>
    <dgm:pt modelId="{74DCAB55-45B4-4741-84DA-A4D2BC4DEBCA}" type="pres">
      <dgm:prSet presAssocID="{70AF2EF5-13BD-4BA5-81CF-B75DA88B2ACD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D67E0-BF87-41BB-8670-2DB3F18DFECE}" type="pres">
      <dgm:prSet presAssocID="{EB494751-3FF0-4BB1-9E94-3BD2A65D755F}" presName="spacer" presStyleCnt="0"/>
      <dgm:spPr/>
      <dgm:t>
        <a:bodyPr/>
        <a:lstStyle/>
        <a:p>
          <a:endParaRPr lang="ru-RU"/>
        </a:p>
      </dgm:t>
    </dgm:pt>
    <dgm:pt modelId="{5244B0AC-FF4E-4B79-84A7-FEB17C4C355C}" type="pres">
      <dgm:prSet presAssocID="{78922D38-457F-42F8-9FAB-A3C6A5954A06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ED925-D595-4B4F-93DA-042E53D9ED9E}" type="pres">
      <dgm:prSet presAssocID="{923B57A4-06D1-4C0C-87E6-DBD0D11075AD}" presName="spacer" presStyleCnt="0"/>
      <dgm:spPr/>
      <dgm:t>
        <a:bodyPr/>
        <a:lstStyle/>
        <a:p>
          <a:endParaRPr lang="ru-RU"/>
        </a:p>
      </dgm:t>
    </dgm:pt>
    <dgm:pt modelId="{D9AADED7-D477-45B5-8B0A-9FA31448A11C}" type="pres">
      <dgm:prSet presAssocID="{3E40F4EE-A6C7-49CE-BCDE-0DFCDBD4CDBF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DB7CB2-07C2-4A80-A889-B926433F68F3}" type="pres">
      <dgm:prSet presAssocID="{DA404AAF-E124-47EB-94BD-FC17FCD7A891}" presName="spacer" presStyleCnt="0"/>
      <dgm:spPr/>
      <dgm:t>
        <a:bodyPr/>
        <a:lstStyle/>
        <a:p>
          <a:endParaRPr lang="ru-RU"/>
        </a:p>
      </dgm:t>
    </dgm:pt>
    <dgm:pt modelId="{00830D99-A7A8-4638-8BA3-50FBFEBCF05D}" type="pres">
      <dgm:prSet presAssocID="{5E72B6D9-33A9-41A7-85DE-75CC8DEE6EE2}" presName="parentText" presStyleLbl="node1" presStyleIdx="5" presStyleCnt="9" custScaleY="117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E3FD9-8044-4A73-8F3B-6B1E1075698D}" type="pres">
      <dgm:prSet presAssocID="{ABDAC221-18F5-4357-8133-39B23DF51D94}" presName="spacer" presStyleCnt="0"/>
      <dgm:spPr/>
      <dgm:t>
        <a:bodyPr/>
        <a:lstStyle/>
        <a:p>
          <a:endParaRPr lang="ru-RU"/>
        </a:p>
      </dgm:t>
    </dgm:pt>
    <dgm:pt modelId="{48DD497B-5122-4F79-B3DC-1D4282985710}" type="pres">
      <dgm:prSet presAssocID="{B424A666-04CB-4634-9AFF-4F1D21312D6B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EF9DF-6C56-4A72-A34C-BEE9228A6FFA}" type="pres">
      <dgm:prSet presAssocID="{F1C3BF73-90DE-431F-8143-131A74F60C43}" presName="spacer" presStyleCnt="0"/>
      <dgm:spPr/>
      <dgm:t>
        <a:bodyPr/>
        <a:lstStyle/>
        <a:p>
          <a:endParaRPr lang="ru-RU"/>
        </a:p>
      </dgm:t>
    </dgm:pt>
    <dgm:pt modelId="{7CF1C5F7-9FBF-488F-B853-146DEB5AA2D8}" type="pres">
      <dgm:prSet presAssocID="{09135553-A75A-417C-9FFF-660848CC4366}" presName="parentText" presStyleLbl="node1" presStyleIdx="7" presStyleCnt="9" custScaleY="679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CE1610-352D-4EA4-AEAF-C3F27E2B9C81}" type="pres">
      <dgm:prSet presAssocID="{80051A20-D1AF-4F76-91EE-C869F8C77F8A}" presName="spacer" presStyleCnt="0"/>
      <dgm:spPr/>
      <dgm:t>
        <a:bodyPr/>
        <a:lstStyle/>
        <a:p>
          <a:endParaRPr lang="ru-RU"/>
        </a:p>
      </dgm:t>
    </dgm:pt>
    <dgm:pt modelId="{6C89A581-8D80-4BA6-AC4D-3527772C3B12}" type="pres">
      <dgm:prSet presAssocID="{00E3FD01-90E9-4182-A68F-D07EAE48BA7C}" presName="parentText" presStyleLbl="node1" presStyleIdx="8" presStyleCnt="9" custScaleY="656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D8BA8D-801F-48F1-A858-0BD35AC0158D}" srcId="{E04D30B6-4A3A-4F45-8EA9-53E1AAC55A3A}" destId="{70AF2EF5-13BD-4BA5-81CF-B75DA88B2ACD}" srcOrd="2" destOrd="0" parTransId="{72C7607F-D560-40F3-8C7A-B617295A1C40}" sibTransId="{EB494751-3FF0-4BB1-9E94-3BD2A65D755F}"/>
    <dgm:cxn modelId="{235F4B66-D3C1-40BC-B7FA-B17213F0A34E}" srcId="{E04D30B6-4A3A-4F45-8EA9-53E1AAC55A3A}" destId="{09135553-A75A-417C-9FFF-660848CC4366}" srcOrd="7" destOrd="0" parTransId="{8B206C08-F319-436E-9253-280C3AB60813}" sibTransId="{80051A20-D1AF-4F76-91EE-C869F8C77F8A}"/>
    <dgm:cxn modelId="{0CC87462-2D6A-4BFA-B0A3-8EED7ACB011E}" type="presOf" srcId="{70AF2EF5-13BD-4BA5-81CF-B75DA88B2ACD}" destId="{74DCAB55-45B4-4741-84DA-A4D2BC4DEBCA}" srcOrd="0" destOrd="0" presId="urn:microsoft.com/office/officeart/2005/8/layout/vList2"/>
    <dgm:cxn modelId="{9D1D185F-A7A5-4CC7-B21F-C4E41F2B868B}" srcId="{E04D30B6-4A3A-4F45-8EA9-53E1AAC55A3A}" destId="{3E40F4EE-A6C7-49CE-BCDE-0DFCDBD4CDBF}" srcOrd="4" destOrd="0" parTransId="{A143DC09-1400-4418-9B8B-C57E7F18A610}" sibTransId="{DA404AAF-E124-47EB-94BD-FC17FCD7A891}"/>
    <dgm:cxn modelId="{B2008892-5A06-4F7C-BAB8-9A23CCC011BF}" type="presOf" srcId="{8EEF7AE4-CC29-431F-A722-D0B2C6BD9599}" destId="{C83B1497-3759-4105-8AFF-12DF2C41489D}" srcOrd="0" destOrd="0" presId="urn:microsoft.com/office/officeart/2005/8/layout/vList2"/>
    <dgm:cxn modelId="{E8E75F06-A6BA-417B-B732-632F5467861D}" srcId="{E04D30B6-4A3A-4F45-8EA9-53E1AAC55A3A}" destId="{5E72B6D9-33A9-41A7-85DE-75CC8DEE6EE2}" srcOrd="5" destOrd="0" parTransId="{AE22ED47-69F9-491F-8257-601B62618C84}" sibTransId="{ABDAC221-18F5-4357-8133-39B23DF51D94}"/>
    <dgm:cxn modelId="{DDB8A087-6E0E-49B7-8B97-4E2574FB82F9}" type="presOf" srcId="{5E72B6D9-33A9-41A7-85DE-75CC8DEE6EE2}" destId="{00830D99-A7A8-4638-8BA3-50FBFEBCF05D}" srcOrd="0" destOrd="0" presId="urn:microsoft.com/office/officeart/2005/8/layout/vList2"/>
    <dgm:cxn modelId="{CE5631B0-89C7-4432-8A54-01E3C634069F}" srcId="{E04D30B6-4A3A-4F45-8EA9-53E1AAC55A3A}" destId="{8EEF7AE4-CC29-431F-A722-D0B2C6BD9599}" srcOrd="0" destOrd="0" parTransId="{B06197C5-98E2-4408-98E2-B491EDCE0425}" sibTransId="{8268F26D-BA7E-4BD1-8E4D-7B671CFB9284}"/>
    <dgm:cxn modelId="{051864E5-0DB3-416D-9D65-C4164F84EB65}" srcId="{E04D30B6-4A3A-4F45-8EA9-53E1AAC55A3A}" destId="{CD8C995D-6BA3-431A-A28F-68774E66E95B}" srcOrd="1" destOrd="0" parTransId="{27BB8433-FB11-44D7-A249-E92FEABB86C1}" sibTransId="{B8607186-E746-4E6C-B160-207F8F10F804}"/>
    <dgm:cxn modelId="{30C9ED98-27E7-4CDD-94FE-C4CF08630055}" type="presOf" srcId="{09135553-A75A-417C-9FFF-660848CC4366}" destId="{7CF1C5F7-9FBF-488F-B853-146DEB5AA2D8}" srcOrd="0" destOrd="0" presId="urn:microsoft.com/office/officeart/2005/8/layout/vList2"/>
    <dgm:cxn modelId="{2345812C-53A4-42AA-9B6C-4A53FC5B1289}" type="presOf" srcId="{78922D38-457F-42F8-9FAB-A3C6A5954A06}" destId="{5244B0AC-FF4E-4B79-84A7-FEB17C4C355C}" srcOrd="0" destOrd="0" presId="urn:microsoft.com/office/officeart/2005/8/layout/vList2"/>
    <dgm:cxn modelId="{3CEC9628-8156-4529-9E6F-8837FE1FFB45}" srcId="{E04D30B6-4A3A-4F45-8EA9-53E1AAC55A3A}" destId="{B424A666-04CB-4634-9AFF-4F1D21312D6B}" srcOrd="6" destOrd="0" parTransId="{754D1BA2-9606-44AC-B5F0-6487BFD5C4B1}" sibTransId="{F1C3BF73-90DE-431F-8143-131A74F60C43}"/>
    <dgm:cxn modelId="{E02ECE21-AF9E-4135-8188-4E50E5F92891}" type="presOf" srcId="{CD8C995D-6BA3-431A-A28F-68774E66E95B}" destId="{5D0E592D-7819-42A8-9B0E-F58F38A9736A}" srcOrd="0" destOrd="0" presId="urn:microsoft.com/office/officeart/2005/8/layout/vList2"/>
    <dgm:cxn modelId="{975F7B2A-D401-4F64-95B4-09897C36CF29}" type="presOf" srcId="{00E3FD01-90E9-4182-A68F-D07EAE48BA7C}" destId="{6C89A581-8D80-4BA6-AC4D-3527772C3B12}" srcOrd="0" destOrd="0" presId="urn:microsoft.com/office/officeart/2005/8/layout/vList2"/>
    <dgm:cxn modelId="{B34B2DA1-DB4B-43C7-80A9-DC49B9A662B0}" srcId="{E04D30B6-4A3A-4F45-8EA9-53E1AAC55A3A}" destId="{78922D38-457F-42F8-9FAB-A3C6A5954A06}" srcOrd="3" destOrd="0" parTransId="{337980D4-64C1-4E2C-A462-11FD24B7890E}" sibTransId="{923B57A4-06D1-4C0C-87E6-DBD0D11075AD}"/>
    <dgm:cxn modelId="{524E241B-F62F-41CE-882D-F09F14640D2C}" type="presOf" srcId="{E04D30B6-4A3A-4F45-8EA9-53E1AAC55A3A}" destId="{15D49D4F-00B6-415E-841C-C298A8FDB4A8}" srcOrd="0" destOrd="0" presId="urn:microsoft.com/office/officeart/2005/8/layout/vList2"/>
    <dgm:cxn modelId="{283D1CBC-FB00-47E7-AB89-E4FF573A9A1F}" srcId="{E04D30B6-4A3A-4F45-8EA9-53E1AAC55A3A}" destId="{00E3FD01-90E9-4182-A68F-D07EAE48BA7C}" srcOrd="8" destOrd="0" parTransId="{0C028B1F-1723-48B6-BF9C-FA2903586517}" sibTransId="{594989A2-FB0E-4949-ADDF-056A6EB0F33D}"/>
    <dgm:cxn modelId="{78B268E2-2BD1-479C-AC4A-9CAD66126550}" type="presOf" srcId="{3E40F4EE-A6C7-49CE-BCDE-0DFCDBD4CDBF}" destId="{D9AADED7-D477-45B5-8B0A-9FA31448A11C}" srcOrd="0" destOrd="0" presId="urn:microsoft.com/office/officeart/2005/8/layout/vList2"/>
    <dgm:cxn modelId="{5EEEBA11-591D-4D66-95A4-F9E5695E0793}" type="presOf" srcId="{B424A666-04CB-4634-9AFF-4F1D21312D6B}" destId="{48DD497B-5122-4F79-B3DC-1D4282985710}" srcOrd="0" destOrd="0" presId="urn:microsoft.com/office/officeart/2005/8/layout/vList2"/>
    <dgm:cxn modelId="{1419A486-961A-4FC0-8878-34F3227794D0}" type="presParOf" srcId="{15D49D4F-00B6-415E-841C-C298A8FDB4A8}" destId="{C83B1497-3759-4105-8AFF-12DF2C41489D}" srcOrd="0" destOrd="0" presId="urn:microsoft.com/office/officeart/2005/8/layout/vList2"/>
    <dgm:cxn modelId="{3ABD7EDE-C9E1-471C-9561-33C7C2FF260B}" type="presParOf" srcId="{15D49D4F-00B6-415E-841C-C298A8FDB4A8}" destId="{DD501797-A0CA-422E-AF3B-F4D0FDAA6DC2}" srcOrd="1" destOrd="0" presId="urn:microsoft.com/office/officeart/2005/8/layout/vList2"/>
    <dgm:cxn modelId="{781C22DE-7F9B-4EEE-9354-02C119C9AB22}" type="presParOf" srcId="{15D49D4F-00B6-415E-841C-C298A8FDB4A8}" destId="{5D0E592D-7819-42A8-9B0E-F58F38A9736A}" srcOrd="2" destOrd="0" presId="urn:microsoft.com/office/officeart/2005/8/layout/vList2"/>
    <dgm:cxn modelId="{0486B829-1B13-4DC5-B0D6-63287169CC4F}" type="presParOf" srcId="{15D49D4F-00B6-415E-841C-C298A8FDB4A8}" destId="{6091D465-0042-40BB-8441-337273BC881E}" srcOrd="3" destOrd="0" presId="urn:microsoft.com/office/officeart/2005/8/layout/vList2"/>
    <dgm:cxn modelId="{003DA9EB-3F13-4D43-A10D-C71B3644E97D}" type="presParOf" srcId="{15D49D4F-00B6-415E-841C-C298A8FDB4A8}" destId="{74DCAB55-45B4-4741-84DA-A4D2BC4DEBCA}" srcOrd="4" destOrd="0" presId="urn:microsoft.com/office/officeart/2005/8/layout/vList2"/>
    <dgm:cxn modelId="{BF25863C-492C-4FD4-B9C3-149C4BFCE2DF}" type="presParOf" srcId="{15D49D4F-00B6-415E-841C-C298A8FDB4A8}" destId="{892D67E0-BF87-41BB-8670-2DB3F18DFECE}" srcOrd="5" destOrd="0" presId="urn:microsoft.com/office/officeart/2005/8/layout/vList2"/>
    <dgm:cxn modelId="{7EE79244-1274-45F6-848E-A5D632D82904}" type="presParOf" srcId="{15D49D4F-00B6-415E-841C-C298A8FDB4A8}" destId="{5244B0AC-FF4E-4B79-84A7-FEB17C4C355C}" srcOrd="6" destOrd="0" presId="urn:microsoft.com/office/officeart/2005/8/layout/vList2"/>
    <dgm:cxn modelId="{AA4A8117-9B3F-47DC-A986-A6EC951C23D7}" type="presParOf" srcId="{15D49D4F-00B6-415E-841C-C298A8FDB4A8}" destId="{3BFED925-D595-4B4F-93DA-042E53D9ED9E}" srcOrd="7" destOrd="0" presId="urn:microsoft.com/office/officeart/2005/8/layout/vList2"/>
    <dgm:cxn modelId="{FA0B6346-8C8B-4058-B330-1C0517FD0AAF}" type="presParOf" srcId="{15D49D4F-00B6-415E-841C-C298A8FDB4A8}" destId="{D9AADED7-D477-45B5-8B0A-9FA31448A11C}" srcOrd="8" destOrd="0" presId="urn:microsoft.com/office/officeart/2005/8/layout/vList2"/>
    <dgm:cxn modelId="{3F39A89D-DE08-4CBF-8ED9-D83932BC96BD}" type="presParOf" srcId="{15D49D4F-00B6-415E-841C-C298A8FDB4A8}" destId="{68DB7CB2-07C2-4A80-A889-B926433F68F3}" srcOrd="9" destOrd="0" presId="urn:microsoft.com/office/officeart/2005/8/layout/vList2"/>
    <dgm:cxn modelId="{41DFAA09-C14E-4592-A4D6-0B348F0FE28B}" type="presParOf" srcId="{15D49D4F-00B6-415E-841C-C298A8FDB4A8}" destId="{00830D99-A7A8-4638-8BA3-50FBFEBCF05D}" srcOrd="10" destOrd="0" presId="urn:microsoft.com/office/officeart/2005/8/layout/vList2"/>
    <dgm:cxn modelId="{D27C6E1A-83A1-415B-A0CC-6C2AB8616CE1}" type="presParOf" srcId="{15D49D4F-00B6-415E-841C-C298A8FDB4A8}" destId="{A62E3FD9-8044-4A73-8F3B-6B1E1075698D}" srcOrd="11" destOrd="0" presId="urn:microsoft.com/office/officeart/2005/8/layout/vList2"/>
    <dgm:cxn modelId="{EA31B70A-2FB5-4CD9-BE19-AA7B7C7B1263}" type="presParOf" srcId="{15D49D4F-00B6-415E-841C-C298A8FDB4A8}" destId="{48DD497B-5122-4F79-B3DC-1D4282985710}" srcOrd="12" destOrd="0" presId="urn:microsoft.com/office/officeart/2005/8/layout/vList2"/>
    <dgm:cxn modelId="{C1D186EA-A316-419D-A6B6-97E0508521DA}" type="presParOf" srcId="{15D49D4F-00B6-415E-841C-C298A8FDB4A8}" destId="{D80EF9DF-6C56-4A72-A34C-BEE9228A6FFA}" srcOrd="13" destOrd="0" presId="urn:microsoft.com/office/officeart/2005/8/layout/vList2"/>
    <dgm:cxn modelId="{4B676561-C272-4005-A389-8629D8B546DD}" type="presParOf" srcId="{15D49D4F-00B6-415E-841C-C298A8FDB4A8}" destId="{7CF1C5F7-9FBF-488F-B853-146DEB5AA2D8}" srcOrd="14" destOrd="0" presId="urn:microsoft.com/office/officeart/2005/8/layout/vList2"/>
    <dgm:cxn modelId="{5DFCBD11-71B3-4168-B732-61729E55320E}" type="presParOf" srcId="{15D49D4F-00B6-415E-841C-C298A8FDB4A8}" destId="{B0CE1610-352D-4EA4-AEAF-C3F27E2B9C81}" srcOrd="15" destOrd="0" presId="urn:microsoft.com/office/officeart/2005/8/layout/vList2"/>
    <dgm:cxn modelId="{6717A2E4-BB60-46ED-B39C-C02C041BC54A}" type="presParOf" srcId="{15D49D4F-00B6-415E-841C-C298A8FDB4A8}" destId="{6C89A581-8D80-4BA6-AC4D-3527772C3B1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8E1E6B7-9B51-416E-B5A1-AB73996756F9}" type="doc">
      <dgm:prSet loTypeId="urn:microsoft.com/office/officeart/2005/8/layout/matrix3" loCatId="matrix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A2EE24F-23CC-4518-8202-14BCC422886B}">
      <dgm:prSet phldrT="[Текст]" custT="1"/>
      <dgm:spPr/>
      <dgm:t>
        <a:bodyPr/>
        <a:lstStyle/>
        <a:p>
          <a:pPr algn="l"/>
          <a:r>
            <a:rPr lang="kk-KZ" sz="1400" b="1" dirty="0" smtClean="0">
              <a:latin typeface="Palatino Linotype" pitchFamily="18" charset="0"/>
              <a:cs typeface="Times New Roman" pitchFamily="18" charset="0"/>
            </a:rPr>
            <a:t>Обучение персонала :</a:t>
          </a:r>
        </a:p>
        <a:p>
          <a:pPr algn="l"/>
          <a:r>
            <a:rPr lang="kk-KZ" sz="1400" dirty="0" smtClean="0">
              <a:latin typeface="Palatino Linotype" pitchFamily="18" charset="0"/>
              <a:cs typeface="Times New Roman" pitchFamily="18" charset="0"/>
            </a:rPr>
            <a:t>1. СТ РК ИСО/МЭК 17025-2007 «Общие требования к компетентности испытательных и калибровочных лабораторий» </a:t>
          </a:r>
        </a:p>
        <a:p>
          <a:pPr algn="l"/>
          <a:r>
            <a:rPr lang="kk-KZ" sz="1400" dirty="0" smtClean="0">
              <a:latin typeface="Palatino Linotype" pitchFamily="18" charset="0"/>
              <a:cs typeface="Times New Roman" pitchFamily="18" charset="0"/>
            </a:rPr>
            <a:t>2. СТ РК ИСО/МЭК 19011-2002 «Рекомендации по аудиту систем менеджмента качества и охраны окружающей среды»</a:t>
          </a:r>
        </a:p>
        <a:p>
          <a:pPr algn="l"/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3.  Научная стажировка в </a:t>
          </a:r>
          <a:r>
            <a:rPr lang="en-US" sz="1400" dirty="0" smtClean="0">
              <a:latin typeface="Palatino Linotype" pitchFamily="18" charset="0"/>
              <a:cs typeface="Times New Roman" pitchFamily="18" charset="0"/>
            </a:rPr>
            <a:t>BUCK</a:t>
          </a:r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 Институт, </a:t>
          </a:r>
          <a:r>
            <a:rPr lang="ru-RU" sz="1400" dirty="0" err="1" smtClean="0">
              <a:latin typeface="Palatino Linotype" pitchFamily="18" charset="0"/>
              <a:cs typeface="Times New Roman" pitchFamily="18" charset="0"/>
            </a:rPr>
            <a:t>г.Новато</a:t>
          </a:r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, США </a:t>
          </a:r>
          <a:endParaRPr lang="kk-KZ" sz="1400" dirty="0" smtClean="0">
            <a:latin typeface="Palatino Linotype" pitchFamily="18" charset="0"/>
            <a:cs typeface="Times New Roman" pitchFamily="18" charset="0"/>
          </a:endParaRPr>
        </a:p>
        <a:p>
          <a:pPr algn="ctr"/>
          <a:endParaRPr lang="ru-RU" sz="1000" dirty="0">
            <a:latin typeface="Palatino Linotype" pitchFamily="18" charset="0"/>
          </a:endParaRPr>
        </a:p>
      </dgm:t>
    </dgm:pt>
    <dgm:pt modelId="{852EE65B-764A-43FF-A62C-F13AAD727310}" type="parTrans" cxnId="{0FB2A03D-9ED2-416A-A929-41FDA02D6F16}">
      <dgm:prSet/>
      <dgm:spPr/>
      <dgm:t>
        <a:bodyPr/>
        <a:lstStyle/>
        <a:p>
          <a:endParaRPr lang="ru-RU"/>
        </a:p>
      </dgm:t>
    </dgm:pt>
    <dgm:pt modelId="{52689B87-3303-4520-981B-7A2C2D408DA8}" type="sibTrans" cxnId="{0FB2A03D-9ED2-416A-A929-41FDA02D6F16}">
      <dgm:prSet/>
      <dgm:spPr/>
      <dgm:t>
        <a:bodyPr/>
        <a:lstStyle/>
        <a:p>
          <a:endParaRPr lang="ru-RU"/>
        </a:p>
      </dgm:t>
    </dgm:pt>
    <dgm:pt modelId="{AAA1B6D0-3727-4230-A63E-A45E4CBD124D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Партнеры ЦКП: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1. BUCK </a:t>
          </a:r>
          <a:r>
            <a:rPr lang="ru-RU" sz="1200" dirty="0" err="1" smtClean="0">
              <a:latin typeface="Palatino Linotype" pitchFamily="18" charset="0"/>
              <a:cs typeface="Times New Roman" pitchFamily="18" charset="0"/>
            </a:rPr>
            <a:t>Institute</a:t>
          </a: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Palatino Linotype" pitchFamily="18" charset="0"/>
              <a:cs typeface="Times New Roman" pitchFamily="18" charset="0"/>
            </a:rPr>
            <a:t>for</a:t>
          </a: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Palatino Linotype" pitchFamily="18" charset="0"/>
              <a:cs typeface="Times New Roman" pitchFamily="18" charset="0"/>
            </a:rPr>
            <a:t>Research</a:t>
          </a: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Palatino Linotype" pitchFamily="18" charset="0"/>
              <a:cs typeface="Times New Roman" pitchFamily="18" charset="0"/>
            </a:rPr>
            <a:t>on</a:t>
          </a: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ru-RU" sz="1200" dirty="0" err="1" smtClean="0">
              <a:latin typeface="Palatino Linotype" pitchFamily="18" charset="0"/>
              <a:cs typeface="Times New Roman" pitchFamily="18" charset="0"/>
            </a:rPr>
            <a:t>Aging</a:t>
          </a: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, США;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2. Медицинский факультет им. </a:t>
          </a:r>
          <a:r>
            <a:rPr lang="ru-RU" sz="1200" dirty="0" err="1" smtClean="0">
              <a:latin typeface="Palatino Linotype" pitchFamily="18" charset="0"/>
              <a:cs typeface="Times New Roman" pitchFamily="18" charset="0"/>
            </a:rPr>
            <a:t>Саклера</a:t>
          </a: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, </a:t>
          </a:r>
          <a:r>
            <a:rPr lang="ru-RU" sz="1200" dirty="0" err="1" smtClean="0">
              <a:latin typeface="Palatino Linotype" pitchFamily="18" charset="0"/>
              <a:cs typeface="Times New Roman" pitchFamily="18" charset="0"/>
            </a:rPr>
            <a:t>Тель-Авивский</a:t>
          </a: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 университет;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3. Казахский научный центр карантинных и зоонозных инфекций имени М. </a:t>
          </a:r>
          <a:r>
            <a:rPr lang="ru-RU" sz="1200" dirty="0" err="1" smtClean="0">
              <a:latin typeface="Palatino Linotype" pitchFamily="18" charset="0"/>
              <a:cs typeface="Times New Roman" pitchFamily="18" charset="0"/>
            </a:rPr>
            <a:t>Айкимбаева</a:t>
          </a: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;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4. </a:t>
          </a:r>
          <a:r>
            <a:rPr lang="ru-RU" sz="1200" dirty="0" err="1" smtClean="0">
              <a:latin typeface="Palatino Linotype" pitchFamily="18" charset="0"/>
              <a:cs typeface="Times New Roman" pitchFamily="18" charset="0"/>
            </a:rPr>
            <a:t>КазНИИ</a:t>
          </a: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 онкологии и радиологии;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5. </a:t>
          </a:r>
          <a:r>
            <a:rPr lang="ru-RU" sz="1200" dirty="0" err="1" smtClean="0">
              <a:latin typeface="Palatino Linotype" pitchFamily="18" charset="0"/>
              <a:cs typeface="Times New Roman" pitchFamily="18" charset="0"/>
            </a:rPr>
            <a:t>КазНИИ</a:t>
          </a: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 глазных болезней;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6. </a:t>
          </a:r>
          <a:r>
            <a:rPr lang="ru-RU" sz="1200" dirty="0" err="1" smtClean="0">
              <a:latin typeface="Palatino Linotype" pitchFamily="18" charset="0"/>
              <a:cs typeface="Times New Roman" pitchFamily="18" charset="0"/>
            </a:rPr>
            <a:t>Казахстанско</a:t>
          </a: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- Турецкий Университет, г.Туркестан;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7. Тартуский университет, Эстония;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dirty="0" smtClean="0">
              <a:latin typeface="Palatino Linotype" pitchFamily="18" charset="0"/>
              <a:cs typeface="Times New Roman" pitchFamily="18" charset="0"/>
            </a:rPr>
            <a:t>8. «Национальный центр биотехнологии», г. Астана</a:t>
          </a:r>
          <a:endParaRPr lang="ru-RU" sz="1200" dirty="0">
            <a:latin typeface="Palatino Linotype" pitchFamily="18" charset="0"/>
          </a:endParaRPr>
        </a:p>
      </dgm:t>
    </dgm:pt>
    <dgm:pt modelId="{FC88E7A3-98F8-4C86-8D4D-8D0125FE323F}" type="parTrans" cxnId="{727FDF79-61CE-4512-825C-18335F4DC49F}">
      <dgm:prSet/>
      <dgm:spPr/>
      <dgm:t>
        <a:bodyPr/>
        <a:lstStyle/>
        <a:p>
          <a:endParaRPr lang="ru-RU"/>
        </a:p>
      </dgm:t>
    </dgm:pt>
    <dgm:pt modelId="{557D71F3-6381-4CDF-887A-64B7665F980E}" type="sibTrans" cxnId="{727FDF79-61CE-4512-825C-18335F4DC49F}">
      <dgm:prSet/>
      <dgm:spPr/>
      <dgm:t>
        <a:bodyPr/>
        <a:lstStyle/>
        <a:p>
          <a:endParaRPr lang="ru-RU"/>
        </a:p>
      </dgm:t>
    </dgm:pt>
    <dgm:pt modelId="{E0558CB7-4658-4B93-8DBF-0F11D00AE32A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Методики, используемые в работе:</a:t>
          </a:r>
          <a:endParaRPr lang="ru-RU" sz="1400" b="1" dirty="0" smtClean="0">
            <a:latin typeface="Palatino Linotype" pitchFamily="18" charset="0"/>
            <a:cs typeface="Times New Roman" pitchFamily="18" charset="0"/>
          </a:endParaRPr>
        </a:p>
      </dgm:t>
    </dgm:pt>
    <dgm:pt modelId="{9DFEC0D7-7390-4B2A-9B6C-E125E704C454}" type="parTrans" cxnId="{78CA0C05-53DE-46F4-B70A-2E2EE2A5AFC0}">
      <dgm:prSet/>
      <dgm:spPr/>
      <dgm:t>
        <a:bodyPr/>
        <a:lstStyle/>
        <a:p>
          <a:endParaRPr lang="ru-RU"/>
        </a:p>
      </dgm:t>
    </dgm:pt>
    <dgm:pt modelId="{A3C3B2FC-67D0-418B-A5DD-18B7CC3F2494}" type="sibTrans" cxnId="{78CA0C05-53DE-46F4-B70A-2E2EE2A5AFC0}">
      <dgm:prSet/>
      <dgm:spPr/>
      <dgm:t>
        <a:bodyPr/>
        <a:lstStyle/>
        <a:p>
          <a:endParaRPr lang="ru-RU"/>
        </a:p>
      </dgm:t>
    </dgm:pt>
    <dgm:pt modelId="{14CBCA59-8D6C-4D48-98A1-C3C198740AE5}">
      <dgm:prSet custT="1"/>
      <dgm:spPr/>
      <dgm:t>
        <a:bodyPr/>
        <a:lstStyle/>
        <a:p>
          <a:r>
            <a:rPr lang="ru-RU" sz="1400" dirty="0" err="1" smtClean="0">
              <a:latin typeface="Palatino Linotype" pitchFamily="18" charset="0"/>
              <a:cs typeface="Times New Roman" pitchFamily="18" charset="0"/>
            </a:rPr>
            <a:t>полногеномное</a:t>
          </a:r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ru-RU" sz="1400" dirty="0" err="1" smtClean="0">
              <a:latin typeface="Palatino Linotype" pitchFamily="18" charset="0"/>
              <a:cs typeface="Times New Roman" pitchFamily="18" charset="0"/>
            </a:rPr>
            <a:t>секвенирование</a:t>
          </a:r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 ДНК, </a:t>
          </a:r>
          <a:r>
            <a:rPr lang="ru-RU" sz="1400" dirty="0" err="1" smtClean="0">
              <a:latin typeface="Palatino Linotype" pitchFamily="18" charset="0"/>
              <a:cs typeface="Times New Roman" pitchFamily="18" charset="0"/>
            </a:rPr>
            <a:t>ПЦР-ампликонов</a:t>
          </a:r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 , </a:t>
          </a:r>
          <a:r>
            <a:rPr lang="ru-RU" sz="1400" dirty="0" err="1" smtClean="0">
              <a:latin typeface="Palatino Linotype" pitchFamily="18" charset="0"/>
              <a:cs typeface="Times New Roman" pitchFamily="18" charset="0"/>
            </a:rPr>
            <a:t>мРНК</a:t>
          </a:r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 и генов </a:t>
          </a:r>
          <a:r>
            <a:rPr lang="ru-RU" sz="1400" dirty="0" err="1" smtClean="0">
              <a:latin typeface="Palatino Linotype" pitchFamily="18" charset="0"/>
              <a:cs typeface="Times New Roman" pitchFamily="18" charset="0"/>
            </a:rPr>
            <a:t>пре-мРНК</a:t>
          </a:r>
          <a:endParaRPr lang="ru-RU" sz="1400" dirty="0">
            <a:latin typeface="Palatino Linotype" pitchFamily="18" charset="0"/>
            <a:cs typeface="Times New Roman" pitchFamily="18" charset="0"/>
          </a:endParaRPr>
        </a:p>
      </dgm:t>
    </dgm:pt>
    <dgm:pt modelId="{057865B5-E96E-431E-A98E-4ACF1FE02114}" type="parTrans" cxnId="{D37F1133-6B19-4F86-8EA6-12CA3EE48560}">
      <dgm:prSet/>
      <dgm:spPr/>
      <dgm:t>
        <a:bodyPr/>
        <a:lstStyle/>
        <a:p>
          <a:endParaRPr lang="ru-RU"/>
        </a:p>
      </dgm:t>
    </dgm:pt>
    <dgm:pt modelId="{4728B2A3-97DE-4E22-B90A-5D58AF910006}" type="sibTrans" cxnId="{D37F1133-6B19-4F86-8EA6-12CA3EE48560}">
      <dgm:prSet/>
      <dgm:spPr/>
      <dgm:t>
        <a:bodyPr/>
        <a:lstStyle/>
        <a:p>
          <a:endParaRPr lang="ru-RU"/>
        </a:p>
      </dgm:t>
    </dgm:pt>
    <dgm:pt modelId="{84E5B493-5CAC-4F19-A897-9AA4A7BDAD6D}">
      <dgm:prSet custT="1"/>
      <dgm:spPr/>
      <dgm:t>
        <a:bodyPr/>
        <a:lstStyle/>
        <a:p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изучение регуляции экспрессии генов </a:t>
          </a:r>
          <a:endParaRPr lang="ru-RU" sz="1400" dirty="0">
            <a:latin typeface="Palatino Linotype" pitchFamily="18" charset="0"/>
            <a:cs typeface="Times New Roman" pitchFamily="18" charset="0"/>
          </a:endParaRPr>
        </a:p>
      </dgm:t>
    </dgm:pt>
    <dgm:pt modelId="{0B331B84-1189-4D7E-A554-60939F858686}" type="parTrans" cxnId="{82C4C190-4A47-4EA3-B95F-F9E7F0E767A1}">
      <dgm:prSet/>
      <dgm:spPr/>
      <dgm:t>
        <a:bodyPr/>
        <a:lstStyle/>
        <a:p>
          <a:endParaRPr lang="ru-RU"/>
        </a:p>
      </dgm:t>
    </dgm:pt>
    <dgm:pt modelId="{B9BA4EE7-BCA9-4942-B069-FE6E75F3753F}" type="sibTrans" cxnId="{82C4C190-4A47-4EA3-B95F-F9E7F0E767A1}">
      <dgm:prSet/>
      <dgm:spPr/>
      <dgm:t>
        <a:bodyPr/>
        <a:lstStyle/>
        <a:p>
          <a:endParaRPr lang="ru-RU"/>
        </a:p>
      </dgm:t>
    </dgm:pt>
    <dgm:pt modelId="{5FFD9BF8-B7FC-4460-B3C2-13736CBD538A}">
      <dgm:prSet custT="1"/>
      <dgm:spPr/>
      <dgm:t>
        <a:bodyPr/>
        <a:lstStyle/>
        <a:p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определение профиля </a:t>
          </a:r>
          <a:r>
            <a:rPr lang="ru-RU" sz="1400" dirty="0" err="1" smtClean="0">
              <a:latin typeface="Palatino Linotype" pitchFamily="18" charset="0"/>
              <a:cs typeface="Times New Roman" pitchFamily="18" charset="0"/>
            </a:rPr>
            <a:t>метилирования</a:t>
          </a:r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 ДНК</a:t>
          </a:r>
          <a:endParaRPr lang="ru-RU" sz="1400" dirty="0">
            <a:latin typeface="Palatino Linotype" pitchFamily="18" charset="0"/>
            <a:cs typeface="Times New Roman" pitchFamily="18" charset="0"/>
          </a:endParaRPr>
        </a:p>
      </dgm:t>
    </dgm:pt>
    <dgm:pt modelId="{40AF6601-AC8C-4E7F-B563-9D7989E293C9}" type="parTrans" cxnId="{FE56A3BD-823C-4862-8C05-B3ECAD0B13C1}">
      <dgm:prSet/>
      <dgm:spPr/>
      <dgm:t>
        <a:bodyPr/>
        <a:lstStyle/>
        <a:p>
          <a:endParaRPr lang="ru-RU"/>
        </a:p>
      </dgm:t>
    </dgm:pt>
    <dgm:pt modelId="{83C9698F-EC99-4D7C-BA87-7A61F232E890}" type="sibTrans" cxnId="{FE56A3BD-823C-4862-8C05-B3ECAD0B13C1}">
      <dgm:prSet/>
      <dgm:spPr/>
      <dgm:t>
        <a:bodyPr/>
        <a:lstStyle/>
        <a:p>
          <a:endParaRPr lang="ru-RU"/>
        </a:p>
      </dgm:t>
    </dgm:pt>
    <dgm:pt modelId="{E960D729-17C1-4BD2-AE8C-F87EBE7ECD73}">
      <dgm:prSet custT="1"/>
      <dgm:spPr/>
      <dgm:t>
        <a:bodyPr/>
        <a:lstStyle/>
        <a:p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анализ </a:t>
          </a:r>
          <a:r>
            <a:rPr lang="ru-RU" sz="1400" dirty="0" err="1" smtClean="0">
              <a:latin typeface="Palatino Linotype" pitchFamily="18" charset="0"/>
              <a:cs typeface="Times New Roman" pitchFamily="18" charset="0"/>
            </a:rPr>
            <a:t>микросателитных</a:t>
          </a:r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 маркеров ДНК</a:t>
          </a:r>
        </a:p>
      </dgm:t>
    </dgm:pt>
    <dgm:pt modelId="{9DBF9178-BA2D-421F-B63A-0FB807795F05}" type="parTrans" cxnId="{3888EB4A-6CEF-46CE-A89B-855CDE66DF03}">
      <dgm:prSet/>
      <dgm:spPr/>
      <dgm:t>
        <a:bodyPr/>
        <a:lstStyle/>
        <a:p>
          <a:endParaRPr lang="ru-RU"/>
        </a:p>
      </dgm:t>
    </dgm:pt>
    <dgm:pt modelId="{D5F9DA72-4004-4A77-94CA-0D8508752E21}" type="sibTrans" cxnId="{3888EB4A-6CEF-46CE-A89B-855CDE66DF03}">
      <dgm:prSet/>
      <dgm:spPr/>
      <dgm:t>
        <a:bodyPr/>
        <a:lstStyle/>
        <a:p>
          <a:endParaRPr lang="ru-RU"/>
        </a:p>
      </dgm:t>
    </dgm:pt>
    <dgm:pt modelId="{4E88885F-CB50-4EF5-A4D9-38CDD55A2A51}">
      <dgm:prSet custT="1"/>
      <dgm:spPr/>
      <dgm:t>
        <a:bodyPr/>
        <a:lstStyle/>
        <a:p>
          <a:r>
            <a:rPr lang="ru-RU" sz="1400" dirty="0" err="1" smtClean="0">
              <a:latin typeface="Palatino Linotype" pitchFamily="18" charset="0"/>
              <a:cs typeface="Times New Roman" pitchFamily="18" charset="0"/>
            </a:rPr>
            <a:t>Генотипирование</a:t>
          </a:r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 по ДНК про- и эукариот </a:t>
          </a:r>
        </a:p>
      </dgm:t>
    </dgm:pt>
    <dgm:pt modelId="{073F0071-5B44-4603-8E25-E1CAD7DF799B}" type="parTrans" cxnId="{22C5DB2E-A462-4CAC-B0BD-1141B041C40A}">
      <dgm:prSet/>
      <dgm:spPr/>
      <dgm:t>
        <a:bodyPr/>
        <a:lstStyle/>
        <a:p>
          <a:endParaRPr lang="ru-RU"/>
        </a:p>
      </dgm:t>
    </dgm:pt>
    <dgm:pt modelId="{91726D0A-96E4-4725-BD2F-F1D0DA7733F5}" type="sibTrans" cxnId="{22C5DB2E-A462-4CAC-B0BD-1141B041C40A}">
      <dgm:prSet/>
      <dgm:spPr/>
      <dgm:t>
        <a:bodyPr/>
        <a:lstStyle/>
        <a:p>
          <a:endParaRPr lang="ru-RU"/>
        </a:p>
      </dgm:t>
    </dgm:pt>
    <dgm:pt modelId="{ADF86E4C-63CA-43FB-8621-9D6349B8D2CD}">
      <dgm:prSet custT="1"/>
      <dgm:spPr/>
      <dgm:t>
        <a:bodyPr/>
        <a:lstStyle/>
        <a:p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Количественный и цифровой </a:t>
          </a:r>
          <a:r>
            <a:rPr lang="ru-RU" sz="1400" dirty="0" err="1" smtClean="0">
              <a:latin typeface="Palatino Linotype" pitchFamily="18" charset="0"/>
              <a:cs typeface="Times New Roman" pitchFamily="18" charset="0"/>
            </a:rPr>
            <a:t>ПЦР-анализ</a:t>
          </a:r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 </a:t>
          </a:r>
          <a:endParaRPr lang="ru-RU" sz="1400" dirty="0">
            <a:latin typeface="Palatino Linotype" pitchFamily="18" charset="0"/>
            <a:cs typeface="Times New Roman" pitchFamily="18" charset="0"/>
          </a:endParaRPr>
        </a:p>
      </dgm:t>
    </dgm:pt>
    <dgm:pt modelId="{77BC18F8-B208-4766-A07C-5AE2920C7A2A}" type="parTrans" cxnId="{E5A55423-A32F-4644-A820-C9FBD3B29D2C}">
      <dgm:prSet/>
      <dgm:spPr/>
      <dgm:t>
        <a:bodyPr/>
        <a:lstStyle/>
        <a:p>
          <a:endParaRPr lang="ru-RU"/>
        </a:p>
      </dgm:t>
    </dgm:pt>
    <dgm:pt modelId="{943DBF84-7E84-4C6A-BA6A-5BC691FA2719}" type="sibTrans" cxnId="{E5A55423-A32F-4644-A820-C9FBD3B29D2C}">
      <dgm:prSet/>
      <dgm:spPr/>
      <dgm:t>
        <a:bodyPr/>
        <a:lstStyle/>
        <a:p>
          <a:endParaRPr lang="ru-RU"/>
        </a:p>
      </dgm:t>
    </dgm:pt>
    <dgm:pt modelId="{EDACAD4A-DAEA-4CBB-950E-75ABD2AC3A69}">
      <dgm:prSet custT="1"/>
      <dgm:spPr/>
      <dgm:t>
        <a:bodyPr/>
        <a:lstStyle/>
        <a:p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Оценка уровня экспрессии генов</a:t>
          </a:r>
          <a:endParaRPr lang="ru-RU" sz="1400" dirty="0">
            <a:latin typeface="Palatino Linotype" pitchFamily="18" charset="0"/>
            <a:cs typeface="Times New Roman" pitchFamily="18" charset="0"/>
          </a:endParaRPr>
        </a:p>
      </dgm:t>
    </dgm:pt>
    <dgm:pt modelId="{BA8F3BE3-0AD2-4FB9-B1B7-D6ACD5A66028}" type="parTrans" cxnId="{7384F2A6-1494-42CF-A266-A8219A7A06A7}">
      <dgm:prSet/>
      <dgm:spPr/>
      <dgm:t>
        <a:bodyPr/>
        <a:lstStyle/>
        <a:p>
          <a:endParaRPr lang="ru-RU"/>
        </a:p>
      </dgm:t>
    </dgm:pt>
    <dgm:pt modelId="{4D68FD4C-EA50-429D-8EA6-202795215E85}" type="sibTrans" cxnId="{7384F2A6-1494-42CF-A266-A8219A7A06A7}">
      <dgm:prSet/>
      <dgm:spPr/>
      <dgm:t>
        <a:bodyPr/>
        <a:lstStyle/>
        <a:p>
          <a:endParaRPr lang="ru-RU"/>
        </a:p>
      </dgm:t>
    </dgm:pt>
    <dgm:pt modelId="{F9144A2F-CB2F-43E8-8B29-8A94F125DBBF}">
      <dgm:prSet custT="1"/>
      <dgm:spPr/>
      <dgm:t>
        <a:bodyPr/>
        <a:lstStyle/>
        <a:p>
          <a:r>
            <a:rPr lang="ru-RU" sz="1400" dirty="0" err="1" smtClean="0">
              <a:latin typeface="Palatino Linotype" pitchFamily="18" charset="0"/>
              <a:cs typeface="Times New Roman" pitchFamily="18" charset="0"/>
            </a:rPr>
            <a:t>Генотипирование</a:t>
          </a:r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 на чипах и HRM-анализ</a:t>
          </a:r>
          <a:endParaRPr lang="ru-RU" sz="1400" dirty="0">
            <a:latin typeface="Palatino Linotype" pitchFamily="18" charset="0"/>
            <a:cs typeface="Times New Roman" pitchFamily="18" charset="0"/>
          </a:endParaRPr>
        </a:p>
      </dgm:t>
    </dgm:pt>
    <dgm:pt modelId="{67A7C064-566F-4786-BCF6-33C009A4AEB5}" type="parTrans" cxnId="{B21998E7-8DAE-464A-BE32-471B1A76DADB}">
      <dgm:prSet/>
      <dgm:spPr/>
      <dgm:t>
        <a:bodyPr/>
        <a:lstStyle/>
        <a:p>
          <a:endParaRPr lang="ru-RU"/>
        </a:p>
      </dgm:t>
    </dgm:pt>
    <dgm:pt modelId="{B604DFC1-029D-4FED-AC60-B87EB58273C6}" type="sibTrans" cxnId="{B21998E7-8DAE-464A-BE32-471B1A76DADB}">
      <dgm:prSet/>
      <dgm:spPr/>
      <dgm:t>
        <a:bodyPr/>
        <a:lstStyle/>
        <a:p>
          <a:endParaRPr lang="ru-RU"/>
        </a:p>
      </dgm:t>
    </dgm:pt>
    <dgm:pt modelId="{22A4B7FA-2739-4EB3-9051-362E47BD6052}">
      <dgm:prSet custT="1"/>
      <dgm:spPr/>
      <dgm:t>
        <a:bodyPr/>
        <a:lstStyle/>
        <a:p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Фрагментный анализ ДНК </a:t>
          </a:r>
        </a:p>
      </dgm:t>
    </dgm:pt>
    <dgm:pt modelId="{06A27820-077E-49DF-9C71-F465AF459F07}" type="parTrans" cxnId="{928B0F73-7ED2-4960-8348-79731D23C024}">
      <dgm:prSet/>
      <dgm:spPr/>
      <dgm:t>
        <a:bodyPr/>
        <a:lstStyle/>
        <a:p>
          <a:endParaRPr lang="ru-RU"/>
        </a:p>
      </dgm:t>
    </dgm:pt>
    <dgm:pt modelId="{02B72CF3-0C3D-43CF-93E3-106CC6FDF3BA}" type="sibTrans" cxnId="{928B0F73-7ED2-4960-8348-79731D23C024}">
      <dgm:prSet/>
      <dgm:spPr/>
      <dgm:t>
        <a:bodyPr/>
        <a:lstStyle/>
        <a:p>
          <a:endParaRPr lang="ru-RU"/>
        </a:p>
      </dgm:t>
    </dgm:pt>
    <dgm:pt modelId="{0E8514BC-FE77-4093-A95C-BE306B612EAA}">
      <dgm:prSet custT="1"/>
      <dgm:spPr/>
      <dgm:t>
        <a:bodyPr/>
        <a:lstStyle/>
        <a:p>
          <a:pPr algn="l">
            <a:lnSpc>
              <a:spcPct val="90000"/>
            </a:lnSpc>
            <a:spcAft>
              <a:spcPct val="35000"/>
            </a:spcAft>
          </a:pPr>
          <a:r>
            <a:rPr lang="ru-RU" sz="1600" b="1" dirty="0" smtClean="0">
              <a:latin typeface="Palatino Linotype" pitchFamily="18" charset="0"/>
              <a:cs typeface="Times New Roman" pitchFamily="18" charset="0"/>
            </a:rPr>
            <a:t>Проекты:</a:t>
          </a:r>
          <a:endParaRPr lang="ru-RU" sz="1400" b="1" dirty="0" smtClean="0">
            <a:latin typeface="Palatino Linotype" pitchFamily="18" charset="0"/>
            <a:cs typeface="Times New Roman" pitchFamily="18" charset="0"/>
          </a:endParaRPr>
        </a:p>
        <a:p>
          <a:pPr marL="0" indent="0" algn="just"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latin typeface="Palatino Linotype" pitchFamily="18" charset="0"/>
              <a:cs typeface="Times New Roman" pitchFamily="18" charset="0"/>
            </a:rPr>
            <a:t>1.  В настоящее время выполняются научные проекты  на сумму</a:t>
          </a:r>
          <a:r>
            <a:rPr lang="en-US" sz="1400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en-US" sz="1400" b="1" dirty="0" smtClean="0">
              <a:latin typeface="Palatino Linotype" pitchFamily="18" charset="0"/>
              <a:cs typeface="Times New Roman" pitchFamily="18" charset="0"/>
            </a:rPr>
            <a:t>33</a:t>
          </a: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ru-RU" sz="1400" b="1" dirty="0" err="1" smtClean="0">
              <a:latin typeface="Palatino Linotype" pitchFamily="18" charset="0"/>
              <a:cs typeface="Times New Roman" pitchFamily="18" charset="0"/>
            </a:rPr>
            <a:t>млн</a:t>
          </a: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 450тыс тенге, в т.ч.:</a:t>
          </a:r>
        </a:p>
        <a:p>
          <a:pPr marL="0" indent="274638" algn="just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МОН РК – </a:t>
          </a:r>
          <a:r>
            <a:rPr lang="ru-RU" sz="1400" b="0" dirty="0" smtClean="0">
              <a:latin typeface="Palatino Linotype" pitchFamily="18" charset="0"/>
              <a:cs typeface="Times New Roman" pitchFamily="18" charset="0"/>
            </a:rPr>
            <a:t>5 </a:t>
          </a: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млн.460 тыс.тенге</a:t>
          </a:r>
        </a:p>
        <a:p>
          <a:pPr marL="0" indent="274638" algn="just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КазНМУ – 27млн.990 тыс.тенге</a:t>
          </a:r>
        </a:p>
        <a:p>
          <a:pPr marL="0" indent="0" algn="just"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2. </a:t>
          </a:r>
          <a:r>
            <a:rPr lang="ru-RU" sz="1400" b="0" dirty="0" smtClean="0">
              <a:latin typeface="Palatino Linotype" pitchFamily="18" charset="0"/>
              <a:cs typeface="Times New Roman" pitchFamily="18" charset="0"/>
            </a:rPr>
            <a:t>Подано заявок на </a:t>
          </a:r>
          <a:r>
            <a:rPr lang="ru-RU" sz="1400" b="0" dirty="0" err="1" smtClean="0">
              <a:latin typeface="Palatino Linotype" pitchFamily="18" charset="0"/>
              <a:cs typeface="Times New Roman" pitchFamily="18" charset="0"/>
            </a:rPr>
            <a:t>грантовое</a:t>
          </a:r>
          <a:r>
            <a:rPr lang="ru-RU" sz="1400" b="0" dirty="0" smtClean="0">
              <a:latin typeface="Palatino Linotype" pitchFamily="18" charset="0"/>
              <a:cs typeface="Times New Roman" pitchFamily="18" charset="0"/>
            </a:rPr>
            <a:t> финансирование в МОН РК на сумму </a:t>
          </a:r>
        </a:p>
        <a:p>
          <a:pPr marL="0" indent="0" algn="just">
            <a:lnSpc>
              <a:spcPct val="100000"/>
            </a:lnSpc>
            <a:spcAft>
              <a:spcPts val="0"/>
            </a:spcAft>
          </a:pPr>
          <a:r>
            <a:rPr lang="ru-RU" sz="1400" b="0" dirty="0" smtClean="0">
              <a:latin typeface="Palatino Linotype" pitchFamily="18" charset="0"/>
              <a:cs typeface="Times New Roman" pitchFamily="18" charset="0"/>
            </a:rPr>
            <a:t>      </a:t>
          </a: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1 279 430,0 </a:t>
          </a:r>
          <a:r>
            <a:rPr lang="ru-RU" sz="1400" b="1" dirty="0" err="1" smtClean="0">
              <a:latin typeface="Palatino Linotype" pitchFamily="18" charset="0"/>
              <a:cs typeface="Times New Roman" pitchFamily="18" charset="0"/>
            </a:rPr>
            <a:t>тыс</a:t>
          </a:r>
          <a:r>
            <a:rPr lang="ru-RU" sz="1400" b="1" dirty="0" smtClean="0">
              <a:latin typeface="Palatino Linotype" pitchFamily="18" charset="0"/>
              <a:cs typeface="Times New Roman" pitchFamily="18" charset="0"/>
            </a:rPr>
            <a:t> .тенге</a:t>
          </a:r>
        </a:p>
      </dgm:t>
    </dgm:pt>
    <dgm:pt modelId="{F41CCA72-642A-4C2C-89A3-8DA000B9DF0B}" type="parTrans" cxnId="{4106FAD7-AC41-4977-97F9-24E07F9D8009}">
      <dgm:prSet/>
      <dgm:spPr/>
      <dgm:t>
        <a:bodyPr/>
        <a:lstStyle/>
        <a:p>
          <a:endParaRPr lang="ru-RU"/>
        </a:p>
      </dgm:t>
    </dgm:pt>
    <dgm:pt modelId="{398CC5D6-4023-4CA4-BC23-6B56175859A4}" type="sibTrans" cxnId="{4106FAD7-AC41-4977-97F9-24E07F9D8009}">
      <dgm:prSet/>
      <dgm:spPr/>
      <dgm:t>
        <a:bodyPr/>
        <a:lstStyle/>
        <a:p>
          <a:endParaRPr lang="ru-RU"/>
        </a:p>
      </dgm:t>
    </dgm:pt>
    <dgm:pt modelId="{DFAF11F3-AA2F-42BF-A1E1-6E9AFE43C4B5}" type="pres">
      <dgm:prSet presAssocID="{38E1E6B7-9B51-416E-B5A1-AB73996756F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B60C2C-C6F8-49B2-B07F-C64EB170AC41}" type="pres">
      <dgm:prSet presAssocID="{38E1E6B7-9B51-416E-B5A1-AB73996756F9}" presName="diamond" presStyleLbl="bgShp" presStyleIdx="0" presStyleCnt="1"/>
      <dgm:spPr/>
    </dgm:pt>
    <dgm:pt modelId="{CE68F738-BE2A-4096-88A3-8B016B5AD2E4}" type="pres">
      <dgm:prSet presAssocID="{38E1E6B7-9B51-416E-B5A1-AB73996756F9}" presName="quad1" presStyleLbl="node1" presStyleIdx="0" presStyleCnt="4" custScaleX="190958" custScaleY="123688" custLinFactNeighborX="-11870" custLinFactNeighborY="-36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9A84E-A188-4DF9-A575-1410BC63157A}" type="pres">
      <dgm:prSet presAssocID="{38E1E6B7-9B51-416E-B5A1-AB73996756F9}" presName="quad2" presStyleLbl="node1" presStyleIdx="1" presStyleCnt="4" custScaleX="159936" custScaleY="118864" custLinFactNeighborX="62681" custLinFactNeighborY="-57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A7D73-9547-4150-9335-D5E8B6F66D86}" type="pres">
      <dgm:prSet presAssocID="{38E1E6B7-9B51-416E-B5A1-AB73996756F9}" presName="quad3" presStyleLbl="node1" presStyleIdx="2" presStyleCnt="4" custScaleX="165748" custScaleY="125334" custLinFactX="51978" custLinFactNeighborX="100000" custLinFactNeighborY="116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A5F9D-C02F-4107-B2DF-27B65F2A5C6D}" type="pres">
      <dgm:prSet presAssocID="{38E1E6B7-9B51-416E-B5A1-AB73996756F9}" presName="quad4" presStyleLbl="node1" presStyleIdx="3" presStyleCnt="4" custScaleX="176863" custScaleY="132343" custLinFactX="-31078" custLinFactNeighborX="-100000" custLinFactNeighborY="81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CDA157-7FFB-4077-9887-D6ACF58210A6}" type="presOf" srcId="{0E8514BC-FE77-4093-A95C-BE306B612EAA}" destId="{8C2A7D73-9547-4150-9335-D5E8B6F66D86}" srcOrd="0" destOrd="0" presId="urn:microsoft.com/office/officeart/2005/8/layout/matrix3"/>
    <dgm:cxn modelId="{9747CF3B-2F1D-4EC1-AADA-F84DDF7790A5}" type="presOf" srcId="{5A2EE24F-23CC-4518-8202-14BCC422886B}" destId="{CE68F738-BE2A-4096-88A3-8B016B5AD2E4}" srcOrd="0" destOrd="0" presId="urn:microsoft.com/office/officeart/2005/8/layout/matrix3"/>
    <dgm:cxn modelId="{B21998E7-8DAE-464A-BE32-471B1A76DADB}" srcId="{E0558CB7-4658-4B93-8DBF-0F11D00AE32A}" destId="{F9144A2F-CB2F-43E8-8B29-8A94F125DBBF}" srcOrd="7" destOrd="0" parTransId="{67A7C064-566F-4786-BCF6-33C009A4AEB5}" sibTransId="{B604DFC1-029D-4FED-AC60-B87EB58273C6}"/>
    <dgm:cxn modelId="{E5A55423-A32F-4644-A820-C9FBD3B29D2C}" srcId="{E0558CB7-4658-4B93-8DBF-0F11D00AE32A}" destId="{ADF86E4C-63CA-43FB-8621-9D6349B8D2CD}" srcOrd="5" destOrd="0" parTransId="{77BC18F8-B208-4766-A07C-5AE2920C7A2A}" sibTransId="{943DBF84-7E84-4C6A-BA6A-5BC691FA2719}"/>
    <dgm:cxn modelId="{4106FAD7-AC41-4977-97F9-24E07F9D8009}" srcId="{38E1E6B7-9B51-416E-B5A1-AB73996756F9}" destId="{0E8514BC-FE77-4093-A95C-BE306B612EAA}" srcOrd="2" destOrd="0" parTransId="{F41CCA72-642A-4C2C-89A3-8DA000B9DF0B}" sibTransId="{398CC5D6-4023-4CA4-BC23-6B56175859A4}"/>
    <dgm:cxn modelId="{FE56A3BD-823C-4862-8C05-B3ECAD0B13C1}" srcId="{E0558CB7-4658-4B93-8DBF-0F11D00AE32A}" destId="{5FFD9BF8-B7FC-4460-B3C2-13736CBD538A}" srcOrd="2" destOrd="0" parTransId="{40AF6601-AC8C-4E7F-B563-9D7989E293C9}" sibTransId="{83C9698F-EC99-4D7C-BA87-7A61F232E890}"/>
    <dgm:cxn modelId="{0FBD1E80-A353-4976-85B5-F98CE9171537}" type="presOf" srcId="{F9144A2F-CB2F-43E8-8B29-8A94F125DBBF}" destId="{DE6A5F9D-C02F-4107-B2DF-27B65F2A5C6D}" srcOrd="0" destOrd="8" presId="urn:microsoft.com/office/officeart/2005/8/layout/matrix3"/>
    <dgm:cxn modelId="{895513F1-E421-4DE2-9448-CC7E42807530}" type="presOf" srcId="{14CBCA59-8D6C-4D48-98A1-C3C198740AE5}" destId="{DE6A5F9D-C02F-4107-B2DF-27B65F2A5C6D}" srcOrd="0" destOrd="1" presId="urn:microsoft.com/office/officeart/2005/8/layout/matrix3"/>
    <dgm:cxn modelId="{22C5DB2E-A462-4CAC-B0BD-1141B041C40A}" srcId="{E0558CB7-4658-4B93-8DBF-0F11D00AE32A}" destId="{4E88885F-CB50-4EF5-A4D9-38CDD55A2A51}" srcOrd="4" destOrd="0" parTransId="{073F0071-5B44-4603-8E25-E1CAD7DF799B}" sibTransId="{91726D0A-96E4-4725-BD2F-F1D0DA7733F5}"/>
    <dgm:cxn modelId="{82C4C190-4A47-4EA3-B95F-F9E7F0E767A1}" srcId="{E0558CB7-4658-4B93-8DBF-0F11D00AE32A}" destId="{84E5B493-5CAC-4F19-A897-9AA4A7BDAD6D}" srcOrd="1" destOrd="0" parTransId="{0B331B84-1189-4D7E-A554-60939F858686}" sibTransId="{B9BA4EE7-BCA9-4942-B069-FE6E75F3753F}"/>
    <dgm:cxn modelId="{2B12F0D4-7097-4F10-9466-E7B029EDD9C3}" type="presOf" srcId="{ADF86E4C-63CA-43FB-8621-9D6349B8D2CD}" destId="{DE6A5F9D-C02F-4107-B2DF-27B65F2A5C6D}" srcOrd="0" destOrd="6" presId="urn:microsoft.com/office/officeart/2005/8/layout/matrix3"/>
    <dgm:cxn modelId="{FD610F11-F93C-4C23-AC2C-2FAC09596556}" type="presOf" srcId="{E960D729-17C1-4BD2-AE8C-F87EBE7ECD73}" destId="{DE6A5F9D-C02F-4107-B2DF-27B65F2A5C6D}" srcOrd="0" destOrd="4" presId="urn:microsoft.com/office/officeart/2005/8/layout/matrix3"/>
    <dgm:cxn modelId="{F088E6CC-4D4A-4697-88C5-F4F5E3AB8E26}" type="presOf" srcId="{E0558CB7-4658-4B93-8DBF-0F11D00AE32A}" destId="{DE6A5F9D-C02F-4107-B2DF-27B65F2A5C6D}" srcOrd="0" destOrd="0" presId="urn:microsoft.com/office/officeart/2005/8/layout/matrix3"/>
    <dgm:cxn modelId="{928B0F73-7ED2-4960-8348-79731D23C024}" srcId="{E0558CB7-4658-4B93-8DBF-0F11D00AE32A}" destId="{22A4B7FA-2739-4EB3-9051-362E47BD6052}" srcOrd="8" destOrd="0" parTransId="{06A27820-077E-49DF-9C71-F465AF459F07}" sibTransId="{02B72CF3-0C3D-43CF-93E3-106CC6FDF3BA}"/>
    <dgm:cxn modelId="{D37F1133-6B19-4F86-8EA6-12CA3EE48560}" srcId="{E0558CB7-4658-4B93-8DBF-0F11D00AE32A}" destId="{14CBCA59-8D6C-4D48-98A1-C3C198740AE5}" srcOrd="0" destOrd="0" parTransId="{057865B5-E96E-431E-A98E-4ACF1FE02114}" sibTransId="{4728B2A3-97DE-4E22-B90A-5D58AF910006}"/>
    <dgm:cxn modelId="{0FB2A03D-9ED2-416A-A929-41FDA02D6F16}" srcId="{38E1E6B7-9B51-416E-B5A1-AB73996756F9}" destId="{5A2EE24F-23CC-4518-8202-14BCC422886B}" srcOrd="0" destOrd="0" parTransId="{852EE65B-764A-43FF-A62C-F13AAD727310}" sibTransId="{52689B87-3303-4520-981B-7A2C2D408DA8}"/>
    <dgm:cxn modelId="{FDB44F91-1724-4B6D-9674-413F38250291}" type="presOf" srcId="{4E88885F-CB50-4EF5-A4D9-38CDD55A2A51}" destId="{DE6A5F9D-C02F-4107-B2DF-27B65F2A5C6D}" srcOrd="0" destOrd="5" presId="urn:microsoft.com/office/officeart/2005/8/layout/matrix3"/>
    <dgm:cxn modelId="{78CA0C05-53DE-46F4-B70A-2E2EE2A5AFC0}" srcId="{38E1E6B7-9B51-416E-B5A1-AB73996756F9}" destId="{E0558CB7-4658-4B93-8DBF-0F11D00AE32A}" srcOrd="3" destOrd="0" parTransId="{9DFEC0D7-7390-4B2A-9B6C-E125E704C454}" sibTransId="{A3C3B2FC-67D0-418B-A5DD-18B7CC3F2494}"/>
    <dgm:cxn modelId="{F400115A-59F5-45AA-8E6F-2FD070D4805B}" type="presOf" srcId="{AAA1B6D0-3727-4230-A63E-A45E4CBD124D}" destId="{D469A84E-A188-4DF9-A575-1410BC63157A}" srcOrd="0" destOrd="0" presId="urn:microsoft.com/office/officeart/2005/8/layout/matrix3"/>
    <dgm:cxn modelId="{727FDF79-61CE-4512-825C-18335F4DC49F}" srcId="{38E1E6B7-9B51-416E-B5A1-AB73996756F9}" destId="{AAA1B6D0-3727-4230-A63E-A45E4CBD124D}" srcOrd="1" destOrd="0" parTransId="{FC88E7A3-98F8-4C86-8D4D-8D0125FE323F}" sibTransId="{557D71F3-6381-4CDF-887A-64B7665F980E}"/>
    <dgm:cxn modelId="{AEF50CAD-AB1E-4CA7-93C9-F5C3548C2809}" type="presOf" srcId="{EDACAD4A-DAEA-4CBB-950E-75ABD2AC3A69}" destId="{DE6A5F9D-C02F-4107-B2DF-27B65F2A5C6D}" srcOrd="0" destOrd="7" presId="urn:microsoft.com/office/officeart/2005/8/layout/matrix3"/>
    <dgm:cxn modelId="{CA8CD7CA-0E20-4679-ABB2-42D0C2586DE8}" type="presOf" srcId="{84E5B493-5CAC-4F19-A897-9AA4A7BDAD6D}" destId="{DE6A5F9D-C02F-4107-B2DF-27B65F2A5C6D}" srcOrd="0" destOrd="2" presId="urn:microsoft.com/office/officeart/2005/8/layout/matrix3"/>
    <dgm:cxn modelId="{CB9F91D8-D093-4444-A7AA-112BB0BEFC9F}" type="presOf" srcId="{5FFD9BF8-B7FC-4460-B3C2-13736CBD538A}" destId="{DE6A5F9D-C02F-4107-B2DF-27B65F2A5C6D}" srcOrd="0" destOrd="3" presId="urn:microsoft.com/office/officeart/2005/8/layout/matrix3"/>
    <dgm:cxn modelId="{3888EB4A-6CEF-46CE-A89B-855CDE66DF03}" srcId="{E0558CB7-4658-4B93-8DBF-0F11D00AE32A}" destId="{E960D729-17C1-4BD2-AE8C-F87EBE7ECD73}" srcOrd="3" destOrd="0" parTransId="{9DBF9178-BA2D-421F-B63A-0FB807795F05}" sibTransId="{D5F9DA72-4004-4A77-94CA-0D8508752E21}"/>
    <dgm:cxn modelId="{7384F2A6-1494-42CF-A266-A8219A7A06A7}" srcId="{E0558CB7-4658-4B93-8DBF-0F11D00AE32A}" destId="{EDACAD4A-DAEA-4CBB-950E-75ABD2AC3A69}" srcOrd="6" destOrd="0" parTransId="{BA8F3BE3-0AD2-4FB9-B1B7-D6ACD5A66028}" sibTransId="{4D68FD4C-EA50-429D-8EA6-202795215E85}"/>
    <dgm:cxn modelId="{07267F91-AD97-47AF-8DD1-5819E8C7EC98}" type="presOf" srcId="{22A4B7FA-2739-4EB3-9051-362E47BD6052}" destId="{DE6A5F9D-C02F-4107-B2DF-27B65F2A5C6D}" srcOrd="0" destOrd="9" presId="urn:microsoft.com/office/officeart/2005/8/layout/matrix3"/>
    <dgm:cxn modelId="{0F1B31B1-0F86-4919-B4A3-359D636227F8}" type="presOf" srcId="{38E1E6B7-9B51-416E-B5A1-AB73996756F9}" destId="{DFAF11F3-AA2F-42BF-A1E1-6E9AFE43C4B5}" srcOrd="0" destOrd="0" presId="urn:microsoft.com/office/officeart/2005/8/layout/matrix3"/>
    <dgm:cxn modelId="{BA815879-3D97-4D3B-96FE-DB49047BD516}" type="presParOf" srcId="{DFAF11F3-AA2F-42BF-A1E1-6E9AFE43C4B5}" destId="{D3B60C2C-C6F8-49B2-B07F-C64EB170AC41}" srcOrd="0" destOrd="0" presId="urn:microsoft.com/office/officeart/2005/8/layout/matrix3"/>
    <dgm:cxn modelId="{2C5F76B8-4604-436E-A8DE-788F43BC8078}" type="presParOf" srcId="{DFAF11F3-AA2F-42BF-A1E1-6E9AFE43C4B5}" destId="{CE68F738-BE2A-4096-88A3-8B016B5AD2E4}" srcOrd="1" destOrd="0" presId="urn:microsoft.com/office/officeart/2005/8/layout/matrix3"/>
    <dgm:cxn modelId="{1988CF22-60D8-405F-ACAD-9101F4A229BA}" type="presParOf" srcId="{DFAF11F3-AA2F-42BF-A1E1-6E9AFE43C4B5}" destId="{D469A84E-A188-4DF9-A575-1410BC63157A}" srcOrd="2" destOrd="0" presId="urn:microsoft.com/office/officeart/2005/8/layout/matrix3"/>
    <dgm:cxn modelId="{BC84BA90-ADA4-482C-9E74-1F1F15A0E6DA}" type="presParOf" srcId="{DFAF11F3-AA2F-42BF-A1E1-6E9AFE43C4B5}" destId="{8C2A7D73-9547-4150-9335-D5E8B6F66D86}" srcOrd="3" destOrd="0" presId="urn:microsoft.com/office/officeart/2005/8/layout/matrix3"/>
    <dgm:cxn modelId="{DB5CDA24-CFD3-47B2-9669-923D84504B6E}" type="presParOf" srcId="{DFAF11F3-AA2F-42BF-A1E1-6E9AFE43C4B5}" destId="{DE6A5F9D-C02F-4107-B2DF-27B65F2A5C6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A3B38D3-375C-4C17-933A-420328248465}" type="doc">
      <dgm:prSet loTypeId="urn:microsoft.com/office/officeart/2005/8/layout/radial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C0EBE01-8E6E-44C3-B277-01798B866D17}">
      <dgm:prSet phldrT="[Текст]"/>
      <dgm:spPr>
        <a:solidFill>
          <a:srgbClr val="FF0000"/>
        </a:solidFill>
      </dgm:spPr>
      <dgm:t>
        <a:bodyPr/>
        <a:lstStyle/>
        <a:p>
          <a:r>
            <a:rPr lang="ru-RU" b="1" smtClean="0">
              <a:latin typeface="Palatino Linotype" panose="02040502050505030304" pitchFamily="18" charset="0"/>
            </a:rPr>
            <a:t> </a:t>
          </a:r>
          <a:r>
            <a:rPr lang="en-US" b="1" smtClean="0">
              <a:latin typeface="Palatino Linotype" panose="02040502050505030304" pitchFamily="18" charset="0"/>
            </a:rPr>
            <a:t>UNIClinic</a:t>
          </a:r>
          <a:endParaRPr lang="kk-KZ" b="1" smtClean="0">
            <a:latin typeface="Palatino Linotype" panose="02040502050505030304" pitchFamily="18" charset="0"/>
          </a:endParaRPr>
        </a:p>
        <a:p>
          <a:r>
            <a:rPr lang="ru-RU" b="1" smtClean="0">
              <a:latin typeface="Palatino Linotype" panose="02040502050505030304" pitchFamily="18" charset="0"/>
            </a:rPr>
            <a:t>500 коек</a:t>
          </a:r>
          <a:endParaRPr lang="ru-RU" b="1" dirty="0">
            <a:latin typeface="Palatino Linotype" panose="02040502050505030304" pitchFamily="18" charset="0"/>
          </a:endParaRPr>
        </a:p>
      </dgm:t>
    </dgm:pt>
    <dgm:pt modelId="{A5530806-1931-434E-BAAF-124AFF128C8C}" type="parTrans" cxnId="{6D0EBC72-F0E9-44D6-9C79-806F45D01B76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5136C722-4837-4D0D-BA16-2396B8FA7B26}" type="sibTrans" cxnId="{6D0EBC72-F0E9-44D6-9C79-806F45D01B76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8E9770DD-C13B-4F31-9F73-309616ED6C0D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400" b="1" dirty="0" smtClean="0">
              <a:latin typeface="Palatino Linotype" panose="02040502050505030304" pitchFamily="18" charset="0"/>
            </a:rPr>
            <a:t>Образовательно-клинический центр </a:t>
          </a:r>
          <a:endParaRPr lang="ru-RU" sz="1400" b="1" dirty="0">
            <a:latin typeface="Palatino Linotype" panose="02040502050505030304" pitchFamily="18" charset="0"/>
          </a:endParaRPr>
        </a:p>
      </dgm:t>
    </dgm:pt>
    <dgm:pt modelId="{54358BBB-4A5F-4199-86CF-814016B2CA7F}" type="parTrans" cxnId="{09CC68C1-C6CC-4914-9847-BA89586D3267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4BBF80F0-4AA7-4443-A070-3F9D08DF9F1A}" type="sibTrans" cxnId="{09CC68C1-C6CC-4914-9847-BA89586D3267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8EF2EB72-69E2-4CF1-B6F0-67E48E10293C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Palatino Linotype" panose="02040502050505030304" pitchFamily="18" charset="0"/>
            </a:rPr>
            <a:t>Клиника внутренних болезней </a:t>
          </a:r>
          <a:endParaRPr lang="ru-RU" sz="1800" b="1" dirty="0">
            <a:latin typeface="Palatino Linotype" panose="02040502050505030304" pitchFamily="18" charset="0"/>
          </a:endParaRPr>
        </a:p>
      </dgm:t>
    </dgm:pt>
    <dgm:pt modelId="{D09543BD-E46A-46BA-93BA-A101EA0C7FA6}" type="parTrans" cxnId="{AA205592-C7C4-4CA2-89A6-ADF84318421E}">
      <dgm:prSet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C1280798-0EA5-4673-96F1-CA562CBCAC36}" type="sibTrans" cxnId="{AA205592-C7C4-4CA2-89A6-ADF84318421E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196B9DC5-D3D6-4869-BDEC-7DA01FB0EAC1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latin typeface="Palatino Linotype" panose="02040502050505030304" pitchFamily="18" charset="0"/>
            </a:rPr>
            <a:t>Университетская клиника «Аксай» </a:t>
          </a:r>
          <a:endParaRPr lang="ru-RU" sz="1800" b="1" dirty="0">
            <a:latin typeface="Palatino Linotype" panose="02040502050505030304" pitchFamily="18" charset="0"/>
          </a:endParaRPr>
        </a:p>
      </dgm:t>
    </dgm:pt>
    <dgm:pt modelId="{95DCCE70-71C8-4F1B-8631-E1F016EEEAD3}" type="parTrans" cxnId="{ED7B1976-2615-43F3-9E63-2053F9A6B38E}">
      <dgm:prSet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2EAF5B87-F8F8-442C-A46A-BA249F3F2508}" type="sibTrans" cxnId="{ED7B1976-2615-43F3-9E63-2053F9A6B38E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FAD96BD1-E78A-4048-A266-B5FD27E7417A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800" b="1" dirty="0" smtClean="0">
              <a:latin typeface="Palatino Linotype" panose="02040502050505030304" pitchFamily="18" charset="0"/>
            </a:rPr>
            <a:t>Институт стоматологии</a:t>
          </a:r>
          <a:endParaRPr lang="ru-RU" sz="1800" b="1" dirty="0">
            <a:latin typeface="Palatino Linotype" panose="02040502050505030304" pitchFamily="18" charset="0"/>
          </a:endParaRPr>
        </a:p>
      </dgm:t>
    </dgm:pt>
    <dgm:pt modelId="{3A5B8DCE-BE9B-40C8-8FEA-7F48D67BF582}" type="parTrans" cxnId="{4631B099-0A02-4B7F-BA7C-803BC72C1D5D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E09281D9-578F-4FA9-BA23-DAE5341AD6F8}" type="sibTrans" cxnId="{4631B099-0A02-4B7F-BA7C-803BC72C1D5D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259D3993-ADC4-4414-93F2-F5FEB2929728}" type="pres">
      <dgm:prSet presAssocID="{FA3B38D3-375C-4C17-933A-42032824846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C4B2FF-B295-4A1A-98C0-0032A9F6290D}" type="pres">
      <dgm:prSet presAssocID="{1C0EBE01-8E6E-44C3-B277-01798B866D17}" presName="centerShape" presStyleLbl="node0" presStyleIdx="0" presStyleCnt="1" custLinFactNeighborY="-6403"/>
      <dgm:spPr/>
      <dgm:t>
        <a:bodyPr/>
        <a:lstStyle/>
        <a:p>
          <a:endParaRPr lang="ru-RU"/>
        </a:p>
      </dgm:t>
    </dgm:pt>
    <dgm:pt modelId="{098A57FC-D71F-4F1F-AFF4-D0DE0219C0FD}" type="pres">
      <dgm:prSet presAssocID="{54358BBB-4A5F-4199-86CF-814016B2CA7F}" presName="parTrans" presStyleLbl="sibTrans2D1" presStyleIdx="0" presStyleCnt="4"/>
      <dgm:spPr/>
      <dgm:t>
        <a:bodyPr/>
        <a:lstStyle/>
        <a:p>
          <a:endParaRPr lang="ru-RU"/>
        </a:p>
      </dgm:t>
    </dgm:pt>
    <dgm:pt modelId="{C1EDD2AA-81EE-4ADC-AA6A-952839662101}" type="pres">
      <dgm:prSet presAssocID="{54358BBB-4A5F-4199-86CF-814016B2CA7F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D6B689D2-0618-4CB2-9A30-18EC658AA5F2}" type="pres">
      <dgm:prSet presAssocID="{8E9770DD-C13B-4F31-9F73-309616ED6C0D}" presName="node" presStyleLbl="node1" presStyleIdx="0" presStyleCnt="4" custScaleX="192852" custScaleY="66153" custRadScaleRad="946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B5288-A425-4310-8E3B-CDA993BB6557}" type="pres">
      <dgm:prSet presAssocID="{D09543BD-E46A-46BA-93BA-A101EA0C7FA6}" presName="parTrans" presStyleLbl="sibTrans2D1" presStyleIdx="1" presStyleCnt="4"/>
      <dgm:spPr/>
      <dgm:t>
        <a:bodyPr/>
        <a:lstStyle/>
        <a:p>
          <a:endParaRPr lang="ru-RU"/>
        </a:p>
      </dgm:t>
    </dgm:pt>
    <dgm:pt modelId="{B017073E-2325-47EF-A605-7BDA18DD56D8}" type="pres">
      <dgm:prSet presAssocID="{D09543BD-E46A-46BA-93BA-A101EA0C7FA6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C169B9FD-CF24-44B4-B393-CF129863C270}" type="pres">
      <dgm:prSet presAssocID="{8EF2EB72-69E2-4CF1-B6F0-67E48E10293C}" presName="node" presStyleLbl="node1" presStyleIdx="1" presStyleCnt="4" custScaleX="183212" custRadScaleRad="130820" custRadScaleInc="-26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FCBEAF-A6C6-4FE1-9B7F-063E2AA602E6}" type="pres">
      <dgm:prSet presAssocID="{95DCCE70-71C8-4F1B-8631-E1F016EEEAD3}" presName="parTrans" presStyleLbl="sibTrans2D1" presStyleIdx="2" presStyleCnt="4"/>
      <dgm:spPr/>
      <dgm:t>
        <a:bodyPr/>
        <a:lstStyle/>
        <a:p>
          <a:endParaRPr lang="ru-RU"/>
        </a:p>
      </dgm:t>
    </dgm:pt>
    <dgm:pt modelId="{187B7786-1AB5-474F-BBED-9550CDB19DDF}" type="pres">
      <dgm:prSet presAssocID="{95DCCE70-71C8-4F1B-8631-E1F016EEEAD3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2F8724F8-CAA8-4A15-AE32-F4CC271E2180}" type="pres">
      <dgm:prSet presAssocID="{196B9DC5-D3D6-4869-BDEC-7DA01FB0EAC1}" presName="node" presStyleLbl="node1" presStyleIdx="2" presStyleCnt="4" custScaleX="201834" custRadScaleRad="67416" custRadScaleInc="-5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C88142-4CAF-459D-8234-27687B530E1A}" type="pres">
      <dgm:prSet presAssocID="{3A5B8DCE-BE9B-40C8-8FEA-7F48D67BF582}" presName="parTrans" presStyleLbl="sibTrans2D1" presStyleIdx="3" presStyleCnt="4"/>
      <dgm:spPr/>
      <dgm:t>
        <a:bodyPr/>
        <a:lstStyle/>
        <a:p>
          <a:endParaRPr lang="ru-RU"/>
        </a:p>
      </dgm:t>
    </dgm:pt>
    <dgm:pt modelId="{48EE08CD-40DB-4ADD-90E7-A311534B1D95}" type="pres">
      <dgm:prSet presAssocID="{3A5B8DCE-BE9B-40C8-8FEA-7F48D67BF582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050A90D0-ABA8-4AF5-96A4-AC0E9BFFB86C}" type="pres">
      <dgm:prSet presAssocID="{FAD96BD1-E78A-4048-A266-B5FD27E7417A}" presName="node" presStyleLbl="node1" presStyleIdx="3" presStyleCnt="4" custScaleX="175287" custRadScaleRad="137891" custRadScaleInc="48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02D14F-F1B6-4968-B6DB-DF866B84C605}" type="presOf" srcId="{FAD96BD1-E78A-4048-A266-B5FD27E7417A}" destId="{050A90D0-ABA8-4AF5-96A4-AC0E9BFFB86C}" srcOrd="0" destOrd="0" presId="urn:microsoft.com/office/officeart/2005/8/layout/radial5"/>
    <dgm:cxn modelId="{09CC68C1-C6CC-4914-9847-BA89586D3267}" srcId="{1C0EBE01-8E6E-44C3-B277-01798B866D17}" destId="{8E9770DD-C13B-4F31-9F73-309616ED6C0D}" srcOrd="0" destOrd="0" parTransId="{54358BBB-4A5F-4199-86CF-814016B2CA7F}" sibTransId="{4BBF80F0-4AA7-4443-A070-3F9D08DF9F1A}"/>
    <dgm:cxn modelId="{2FF3DEF5-6ABC-42E0-A1B7-0342F12B5CBC}" type="presOf" srcId="{54358BBB-4A5F-4199-86CF-814016B2CA7F}" destId="{098A57FC-D71F-4F1F-AFF4-D0DE0219C0FD}" srcOrd="0" destOrd="0" presId="urn:microsoft.com/office/officeart/2005/8/layout/radial5"/>
    <dgm:cxn modelId="{933B1973-09C3-47AC-80CB-B927D3910AEB}" type="presOf" srcId="{FA3B38D3-375C-4C17-933A-420328248465}" destId="{259D3993-ADC4-4414-93F2-F5FEB2929728}" srcOrd="0" destOrd="0" presId="urn:microsoft.com/office/officeart/2005/8/layout/radial5"/>
    <dgm:cxn modelId="{1BD904B4-8C14-44F3-A70F-BC15B1451F98}" type="presOf" srcId="{196B9DC5-D3D6-4869-BDEC-7DA01FB0EAC1}" destId="{2F8724F8-CAA8-4A15-AE32-F4CC271E2180}" srcOrd="0" destOrd="0" presId="urn:microsoft.com/office/officeart/2005/8/layout/radial5"/>
    <dgm:cxn modelId="{0F5F71A7-AA84-443B-AA91-2984D12F3175}" type="presOf" srcId="{D09543BD-E46A-46BA-93BA-A101EA0C7FA6}" destId="{A68B5288-A425-4310-8E3B-CDA993BB6557}" srcOrd="0" destOrd="0" presId="urn:microsoft.com/office/officeart/2005/8/layout/radial5"/>
    <dgm:cxn modelId="{6D0EBC72-F0E9-44D6-9C79-806F45D01B76}" srcId="{FA3B38D3-375C-4C17-933A-420328248465}" destId="{1C0EBE01-8E6E-44C3-B277-01798B866D17}" srcOrd="0" destOrd="0" parTransId="{A5530806-1931-434E-BAAF-124AFF128C8C}" sibTransId="{5136C722-4837-4D0D-BA16-2396B8FA7B26}"/>
    <dgm:cxn modelId="{ED7B1976-2615-43F3-9E63-2053F9A6B38E}" srcId="{1C0EBE01-8E6E-44C3-B277-01798B866D17}" destId="{196B9DC5-D3D6-4869-BDEC-7DA01FB0EAC1}" srcOrd="2" destOrd="0" parTransId="{95DCCE70-71C8-4F1B-8631-E1F016EEEAD3}" sibTransId="{2EAF5B87-F8F8-442C-A46A-BA249F3F2508}"/>
    <dgm:cxn modelId="{4631B099-0A02-4B7F-BA7C-803BC72C1D5D}" srcId="{1C0EBE01-8E6E-44C3-B277-01798B866D17}" destId="{FAD96BD1-E78A-4048-A266-B5FD27E7417A}" srcOrd="3" destOrd="0" parTransId="{3A5B8DCE-BE9B-40C8-8FEA-7F48D67BF582}" sibTransId="{E09281D9-578F-4FA9-BA23-DAE5341AD6F8}"/>
    <dgm:cxn modelId="{7C8AFE94-8CD1-4A30-A8A4-A6964FFE9E48}" type="presOf" srcId="{3A5B8DCE-BE9B-40C8-8FEA-7F48D67BF582}" destId="{35C88142-4CAF-459D-8234-27687B530E1A}" srcOrd="0" destOrd="0" presId="urn:microsoft.com/office/officeart/2005/8/layout/radial5"/>
    <dgm:cxn modelId="{9753A8AE-175C-4C59-A177-5618F7B22BC9}" type="presOf" srcId="{D09543BD-E46A-46BA-93BA-A101EA0C7FA6}" destId="{B017073E-2325-47EF-A605-7BDA18DD56D8}" srcOrd="1" destOrd="0" presId="urn:microsoft.com/office/officeart/2005/8/layout/radial5"/>
    <dgm:cxn modelId="{26AD1D72-B25B-4051-A0AE-7309A01F1222}" type="presOf" srcId="{8EF2EB72-69E2-4CF1-B6F0-67E48E10293C}" destId="{C169B9FD-CF24-44B4-B393-CF129863C270}" srcOrd="0" destOrd="0" presId="urn:microsoft.com/office/officeart/2005/8/layout/radial5"/>
    <dgm:cxn modelId="{D4DCA36B-F138-4F47-9401-6075766F1672}" type="presOf" srcId="{8E9770DD-C13B-4F31-9F73-309616ED6C0D}" destId="{D6B689D2-0618-4CB2-9A30-18EC658AA5F2}" srcOrd="0" destOrd="0" presId="urn:microsoft.com/office/officeart/2005/8/layout/radial5"/>
    <dgm:cxn modelId="{AA205592-C7C4-4CA2-89A6-ADF84318421E}" srcId="{1C0EBE01-8E6E-44C3-B277-01798B866D17}" destId="{8EF2EB72-69E2-4CF1-B6F0-67E48E10293C}" srcOrd="1" destOrd="0" parTransId="{D09543BD-E46A-46BA-93BA-A101EA0C7FA6}" sibTransId="{C1280798-0EA5-4673-96F1-CA562CBCAC36}"/>
    <dgm:cxn modelId="{DC7E3B09-6013-4516-A621-BD6DE45D98E7}" type="presOf" srcId="{95DCCE70-71C8-4F1B-8631-E1F016EEEAD3}" destId="{7FFCBEAF-A6C6-4FE1-9B7F-063E2AA602E6}" srcOrd="0" destOrd="0" presId="urn:microsoft.com/office/officeart/2005/8/layout/radial5"/>
    <dgm:cxn modelId="{5656AAAB-7235-4110-A5B1-8328CDB5E9F5}" type="presOf" srcId="{54358BBB-4A5F-4199-86CF-814016B2CA7F}" destId="{C1EDD2AA-81EE-4ADC-AA6A-952839662101}" srcOrd="1" destOrd="0" presId="urn:microsoft.com/office/officeart/2005/8/layout/radial5"/>
    <dgm:cxn modelId="{F8F18407-D4E6-47BB-8E9F-8B568F624D94}" type="presOf" srcId="{95DCCE70-71C8-4F1B-8631-E1F016EEEAD3}" destId="{187B7786-1AB5-474F-BBED-9550CDB19DDF}" srcOrd="1" destOrd="0" presId="urn:microsoft.com/office/officeart/2005/8/layout/radial5"/>
    <dgm:cxn modelId="{09AC4958-98E9-4FFA-A6E8-D266D6F4DBDD}" type="presOf" srcId="{1C0EBE01-8E6E-44C3-B277-01798B866D17}" destId="{DBC4B2FF-B295-4A1A-98C0-0032A9F6290D}" srcOrd="0" destOrd="0" presId="urn:microsoft.com/office/officeart/2005/8/layout/radial5"/>
    <dgm:cxn modelId="{6286C8FB-DEEB-4631-B66F-B8AC405CB0EE}" type="presOf" srcId="{3A5B8DCE-BE9B-40C8-8FEA-7F48D67BF582}" destId="{48EE08CD-40DB-4ADD-90E7-A311534B1D95}" srcOrd="1" destOrd="0" presId="urn:microsoft.com/office/officeart/2005/8/layout/radial5"/>
    <dgm:cxn modelId="{18CCF69C-1919-4173-A908-69F74EC2427B}" type="presParOf" srcId="{259D3993-ADC4-4414-93F2-F5FEB2929728}" destId="{DBC4B2FF-B295-4A1A-98C0-0032A9F6290D}" srcOrd="0" destOrd="0" presId="urn:microsoft.com/office/officeart/2005/8/layout/radial5"/>
    <dgm:cxn modelId="{E54A081A-B763-4745-BDF7-798EA1DDC045}" type="presParOf" srcId="{259D3993-ADC4-4414-93F2-F5FEB2929728}" destId="{098A57FC-D71F-4F1F-AFF4-D0DE0219C0FD}" srcOrd="1" destOrd="0" presId="urn:microsoft.com/office/officeart/2005/8/layout/radial5"/>
    <dgm:cxn modelId="{1B6FF024-59FB-458A-8457-ED2533983926}" type="presParOf" srcId="{098A57FC-D71F-4F1F-AFF4-D0DE0219C0FD}" destId="{C1EDD2AA-81EE-4ADC-AA6A-952839662101}" srcOrd="0" destOrd="0" presId="urn:microsoft.com/office/officeart/2005/8/layout/radial5"/>
    <dgm:cxn modelId="{D76EB597-961C-4E13-8B99-FA2285DC1F6C}" type="presParOf" srcId="{259D3993-ADC4-4414-93F2-F5FEB2929728}" destId="{D6B689D2-0618-4CB2-9A30-18EC658AA5F2}" srcOrd="2" destOrd="0" presId="urn:microsoft.com/office/officeart/2005/8/layout/radial5"/>
    <dgm:cxn modelId="{3ED40118-4AF6-44EC-A971-30F22EE6D92D}" type="presParOf" srcId="{259D3993-ADC4-4414-93F2-F5FEB2929728}" destId="{A68B5288-A425-4310-8E3B-CDA993BB6557}" srcOrd="3" destOrd="0" presId="urn:microsoft.com/office/officeart/2005/8/layout/radial5"/>
    <dgm:cxn modelId="{25B53E30-777C-466B-9ADD-711B1DE5E797}" type="presParOf" srcId="{A68B5288-A425-4310-8E3B-CDA993BB6557}" destId="{B017073E-2325-47EF-A605-7BDA18DD56D8}" srcOrd="0" destOrd="0" presId="urn:microsoft.com/office/officeart/2005/8/layout/radial5"/>
    <dgm:cxn modelId="{2B6A2181-75A3-44D0-886A-6E0F822647CD}" type="presParOf" srcId="{259D3993-ADC4-4414-93F2-F5FEB2929728}" destId="{C169B9FD-CF24-44B4-B393-CF129863C270}" srcOrd="4" destOrd="0" presId="urn:microsoft.com/office/officeart/2005/8/layout/radial5"/>
    <dgm:cxn modelId="{E2EF1396-D430-4571-8219-514D019E0DE8}" type="presParOf" srcId="{259D3993-ADC4-4414-93F2-F5FEB2929728}" destId="{7FFCBEAF-A6C6-4FE1-9B7F-063E2AA602E6}" srcOrd="5" destOrd="0" presId="urn:microsoft.com/office/officeart/2005/8/layout/radial5"/>
    <dgm:cxn modelId="{FC6A7FAE-1ADC-49D5-9F0F-32855B939E38}" type="presParOf" srcId="{7FFCBEAF-A6C6-4FE1-9B7F-063E2AA602E6}" destId="{187B7786-1AB5-474F-BBED-9550CDB19DDF}" srcOrd="0" destOrd="0" presId="urn:microsoft.com/office/officeart/2005/8/layout/radial5"/>
    <dgm:cxn modelId="{8D4BF636-F9B1-40EE-B62B-C3EE420D33A2}" type="presParOf" srcId="{259D3993-ADC4-4414-93F2-F5FEB2929728}" destId="{2F8724F8-CAA8-4A15-AE32-F4CC271E2180}" srcOrd="6" destOrd="0" presId="urn:microsoft.com/office/officeart/2005/8/layout/radial5"/>
    <dgm:cxn modelId="{55A7A699-6D7F-4E21-A59C-DE810E5023F0}" type="presParOf" srcId="{259D3993-ADC4-4414-93F2-F5FEB2929728}" destId="{35C88142-4CAF-459D-8234-27687B530E1A}" srcOrd="7" destOrd="0" presId="urn:microsoft.com/office/officeart/2005/8/layout/radial5"/>
    <dgm:cxn modelId="{0282B449-1B1E-45F5-BC0E-89BF65F6580A}" type="presParOf" srcId="{35C88142-4CAF-459D-8234-27687B530E1A}" destId="{48EE08CD-40DB-4ADD-90E7-A311534B1D95}" srcOrd="0" destOrd="0" presId="urn:microsoft.com/office/officeart/2005/8/layout/radial5"/>
    <dgm:cxn modelId="{35BD1B28-4A89-4C12-8BAC-8835B93C4950}" type="presParOf" srcId="{259D3993-ADC4-4414-93F2-F5FEB2929728}" destId="{050A90D0-ABA8-4AF5-96A4-AC0E9BFFB86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67B9E17-313B-46F7-A23A-B22247701526}" type="doc">
      <dgm:prSet loTypeId="urn:microsoft.com/office/officeart/2005/8/layout/radial4" loCatId="relationship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8313E107-C180-4FBD-B7DF-997AF726A02D}">
      <dgm:prSet phldrT="[Текст]" custT="1"/>
      <dgm:spPr/>
      <dgm:t>
        <a:bodyPr/>
        <a:lstStyle/>
        <a:p>
          <a:r>
            <a:rPr lang="ru-RU" sz="2000" b="1" dirty="0">
              <a:latin typeface="Palatino Linotype" panose="02040502050505030304" pitchFamily="18" charset="0"/>
            </a:rPr>
            <a:t>Области развития КазНМУ</a:t>
          </a:r>
        </a:p>
      </dgm:t>
    </dgm:pt>
    <dgm:pt modelId="{10C99E8F-4232-45FC-A252-22310296229F}" type="parTrans" cxnId="{D403EBB9-8B4A-42CB-A386-B9C2AEC039DD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5CC4CCB3-82E8-45F7-A917-EBFBC350A828}" type="sibTrans" cxnId="{D403EBB9-8B4A-42CB-A386-B9C2AEC039DD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B4F0ACD2-E642-4BFA-828C-C05495F76D92}">
      <dgm:prSet phldrT="[Текст]" custT="1"/>
      <dgm:spPr/>
      <dgm:t>
        <a:bodyPr/>
        <a:lstStyle/>
        <a:p>
          <a:r>
            <a:rPr lang="ru-RU" sz="1400" b="1" dirty="0">
              <a:latin typeface="Palatino Linotype" panose="02040502050505030304" pitchFamily="18" charset="0"/>
            </a:rPr>
            <a:t>Высокое качество образования</a:t>
          </a:r>
        </a:p>
      </dgm:t>
    </dgm:pt>
    <dgm:pt modelId="{7BFF1827-987A-41ED-B616-081913017D4F}" type="parTrans" cxnId="{B593CAF6-9BD2-49CC-BA8A-BA6AAA65698C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27C6A3C8-D565-4BAC-810B-D564EEE6FA07}" type="sibTrans" cxnId="{B593CAF6-9BD2-49CC-BA8A-BA6AAA65698C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7449DB4E-7137-4FDA-8A17-6E71796B5D41}">
      <dgm:prSet custT="1"/>
      <dgm:spPr/>
      <dgm:t>
        <a:bodyPr/>
        <a:lstStyle/>
        <a:p>
          <a:r>
            <a:rPr lang="ru-RU" sz="1400" b="1" dirty="0" err="1">
              <a:latin typeface="Palatino Linotype" panose="02040502050505030304" pitchFamily="18" charset="0"/>
            </a:rPr>
            <a:t>Компетентностные</a:t>
          </a:r>
          <a:r>
            <a:rPr lang="ru-RU" sz="1400" b="1" dirty="0">
              <a:latin typeface="Palatino Linotype" panose="02040502050505030304" pitchFamily="18" charset="0"/>
            </a:rPr>
            <a:t> педагогические кадры</a:t>
          </a:r>
        </a:p>
      </dgm:t>
    </dgm:pt>
    <dgm:pt modelId="{CD835287-FE8F-4699-99F8-6DDDEC7512C1}" type="parTrans" cxnId="{56A60467-FAFD-47D8-A889-0206C48F0FB3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9A8D8734-D291-487F-A83E-DB3FB547BA55}" type="sibTrans" cxnId="{56A60467-FAFD-47D8-A889-0206C48F0FB3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91D55C3B-3942-4B26-B834-4A1DDAFF07B3}">
      <dgm:prSet custT="1"/>
      <dgm:spPr/>
      <dgm:t>
        <a:bodyPr/>
        <a:lstStyle/>
        <a:p>
          <a:r>
            <a:rPr lang="ru-RU" sz="1400" b="1" dirty="0">
              <a:latin typeface="Palatino Linotype" panose="02040502050505030304" pitchFamily="18" charset="0"/>
            </a:rPr>
            <a:t>Модель медицинского образования КазНМУ    на уровне </a:t>
          </a:r>
          <a:r>
            <a:rPr lang="ru-RU" sz="1400" b="1" dirty="0" err="1">
              <a:latin typeface="Palatino Linotype" panose="02040502050505030304" pitchFamily="18" charset="0"/>
            </a:rPr>
            <a:t>постдипломной</a:t>
          </a:r>
          <a:r>
            <a:rPr lang="ru-RU" sz="1400" b="1" dirty="0">
              <a:latin typeface="Palatino Linotype" panose="02040502050505030304" pitchFamily="18" charset="0"/>
            </a:rPr>
            <a:t> подготовки (преемственность обучения)</a:t>
          </a:r>
        </a:p>
      </dgm:t>
    </dgm:pt>
    <dgm:pt modelId="{2AC316E4-DB8C-414C-A8B3-FCAFF6E068E7}" type="parTrans" cxnId="{58413127-0ADB-4965-B724-6B5869A10E4C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1B3126E1-A3D0-43E6-8044-88013F2AAE0D}" type="sibTrans" cxnId="{58413127-0ADB-4965-B724-6B5869A10E4C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D5232DA4-84B2-462F-80F0-95B82FBF94E0}">
      <dgm:prSet custT="1"/>
      <dgm:spPr/>
      <dgm:t>
        <a:bodyPr/>
        <a:lstStyle/>
        <a:p>
          <a:r>
            <a:rPr lang="ru-RU" sz="1400" b="1" dirty="0">
              <a:latin typeface="Palatino Linotype" panose="02040502050505030304" pitchFamily="18" charset="0"/>
            </a:rPr>
            <a:t>Научный потенциал преподавателей  </a:t>
          </a:r>
        </a:p>
      </dgm:t>
    </dgm:pt>
    <dgm:pt modelId="{528725C5-9C69-4418-977F-8690BF385738}" type="parTrans" cxnId="{1B0FCEE9-C4CB-49E7-A43D-793321DCDDCB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DD57C0CA-CFB4-4CB9-98B1-3CDA4DB7FE3C}" type="sibTrans" cxnId="{1B0FCEE9-C4CB-49E7-A43D-793321DCDDCB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551526B5-E08B-416C-BA57-67B736F15FAD}">
      <dgm:prSet custT="1"/>
      <dgm:spPr/>
      <dgm:t>
        <a:bodyPr/>
        <a:lstStyle/>
        <a:p>
          <a:r>
            <a:rPr lang="ru-RU" sz="1400" b="1" dirty="0">
              <a:latin typeface="Palatino Linotype" panose="02040502050505030304" pitchFamily="18" charset="0"/>
            </a:rPr>
            <a:t>Управление Университетской клиникой   </a:t>
          </a:r>
        </a:p>
      </dgm:t>
    </dgm:pt>
    <dgm:pt modelId="{065257D2-CF30-47F0-ABBA-005CB1749B63}" type="parTrans" cxnId="{CB84E27E-A09D-42B7-8D56-8B4B0C23471E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ABB821D0-52F8-4909-A5EB-4DE583A3473D}" type="sibTrans" cxnId="{CB84E27E-A09D-42B7-8D56-8B4B0C23471E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49553B35-D6D7-45B7-BF36-D4F66DA16DC7}">
      <dgm:prSet custT="1"/>
      <dgm:spPr/>
      <dgm:t>
        <a:bodyPr/>
        <a:lstStyle/>
        <a:p>
          <a:r>
            <a:rPr lang="ru-RU" sz="1400" b="1" dirty="0">
              <a:latin typeface="Palatino Linotype" panose="02040502050505030304" pitchFamily="18" charset="0"/>
            </a:rPr>
            <a:t>Международное сотрудничество</a:t>
          </a:r>
        </a:p>
      </dgm:t>
    </dgm:pt>
    <dgm:pt modelId="{015BFA0F-5B35-46E4-B5CD-CDF67B133AB4}" type="parTrans" cxnId="{82818ED4-3217-4D8A-A4AC-533B06080532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163CBA5B-F4E2-4422-9A84-F4301DD273CC}" type="sibTrans" cxnId="{82818ED4-3217-4D8A-A4AC-533B06080532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0CD7F1DA-9547-499C-B2D5-30BBDA2219FA}">
      <dgm:prSet custT="1"/>
      <dgm:spPr>
        <a:solidFill>
          <a:srgbClr val="0070C0"/>
        </a:solidFill>
      </dgm:spPr>
      <dgm:t>
        <a:bodyPr/>
        <a:lstStyle/>
        <a:p>
          <a:r>
            <a:rPr lang="ru-RU" sz="1400" b="1" dirty="0">
              <a:latin typeface="Palatino Linotype" panose="02040502050505030304" pitchFamily="18" charset="0"/>
            </a:rPr>
            <a:t> Аккредитация образовательных программ как показатель соответствия качеству</a:t>
          </a:r>
        </a:p>
      </dgm:t>
    </dgm:pt>
    <dgm:pt modelId="{EC3C0070-1165-4BA2-A137-B19E3603B7AE}" type="parTrans" cxnId="{E1C81873-5E53-4397-9E8D-354E73EAF945}">
      <dgm:prSet/>
      <dgm:spPr>
        <a:solidFill>
          <a:srgbClr val="0070C0"/>
        </a:solidFill>
      </dgm:spPr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D878C199-F032-4B3E-9287-8C1C164DF4DA}" type="sibTrans" cxnId="{E1C81873-5E53-4397-9E8D-354E73EAF945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5552C2DE-4E52-4CE0-AB5B-EF9EDA4AB3EF}" type="pres">
      <dgm:prSet presAssocID="{167B9E17-313B-46F7-A23A-B2224770152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ACB42F-BBFF-419C-B5A0-B67ABC4BBE95}" type="pres">
      <dgm:prSet presAssocID="{8313E107-C180-4FBD-B7DF-997AF726A02D}" presName="centerShape" presStyleLbl="node0" presStyleIdx="0" presStyleCnt="1" custLinFactNeighborX="2157"/>
      <dgm:spPr/>
      <dgm:t>
        <a:bodyPr/>
        <a:lstStyle/>
        <a:p>
          <a:endParaRPr lang="ru-RU"/>
        </a:p>
      </dgm:t>
    </dgm:pt>
    <dgm:pt modelId="{1CDF64E2-6C94-494D-939E-AF8703070132}" type="pres">
      <dgm:prSet presAssocID="{7BFF1827-987A-41ED-B616-081913017D4F}" presName="parTrans" presStyleLbl="bgSibTrans2D1" presStyleIdx="0" presStyleCnt="7"/>
      <dgm:spPr/>
      <dgm:t>
        <a:bodyPr/>
        <a:lstStyle/>
        <a:p>
          <a:endParaRPr lang="ru-RU"/>
        </a:p>
      </dgm:t>
    </dgm:pt>
    <dgm:pt modelId="{286C9B26-CC9F-4BC3-A5CA-D893E6243ACA}" type="pres">
      <dgm:prSet presAssocID="{B4F0ACD2-E642-4BFA-828C-C05495F76D92}" presName="node" presStyleLbl="node1" presStyleIdx="0" presStyleCnt="7" custScaleX="141172" custRadScaleRad="873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EFBA7-7984-4053-8A8D-BF9F8A0ABA43}" type="pres">
      <dgm:prSet presAssocID="{CD835287-FE8F-4699-99F8-6DDDEC7512C1}" presName="parTrans" presStyleLbl="bgSibTrans2D1" presStyleIdx="1" presStyleCnt="7"/>
      <dgm:spPr/>
      <dgm:t>
        <a:bodyPr/>
        <a:lstStyle/>
        <a:p>
          <a:endParaRPr lang="ru-RU"/>
        </a:p>
      </dgm:t>
    </dgm:pt>
    <dgm:pt modelId="{0146FF3B-B17F-49E8-8720-807660CBF93B}" type="pres">
      <dgm:prSet presAssocID="{7449DB4E-7137-4FDA-8A17-6E71796B5D41}" presName="node" presStyleLbl="node1" presStyleIdx="1" presStyleCnt="7" custScaleX="162226" custRadScaleRad="93898" custRadScaleInc="-6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2CF319-7212-4970-AA66-1174979AC963}" type="pres">
      <dgm:prSet presAssocID="{2AC316E4-DB8C-414C-A8B3-FCAFF6E068E7}" presName="parTrans" presStyleLbl="bgSibTrans2D1" presStyleIdx="2" presStyleCnt="7"/>
      <dgm:spPr/>
      <dgm:t>
        <a:bodyPr/>
        <a:lstStyle/>
        <a:p>
          <a:endParaRPr lang="ru-RU"/>
        </a:p>
      </dgm:t>
    </dgm:pt>
    <dgm:pt modelId="{17401822-98C0-4F72-A884-F7077A9A7842}" type="pres">
      <dgm:prSet presAssocID="{91D55C3B-3942-4B26-B834-4A1DDAFF07B3}" presName="node" presStyleLbl="node1" presStyleIdx="2" presStyleCnt="7" custScaleX="207828" custScaleY="121370" custRadScaleRad="104394" custRadScaleInc="-9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287C8D-4DE1-41A8-9F8A-8F8F034EDC08}" type="pres">
      <dgm:prSet presAssocID="{528725C5-9C69-4418-977F-8690BF385738}" presName="parTrans" presStyleLbl="bgSibTrans2D1" presStyleIdx="3" presStyleCnt="7"/>
      <dgm:spPr/>
      <dgm:t>
        <a:bodyPr/>
        <a:lstStyle/>
        <a:p>
          <a:endParaRPr lang="ru-RU"/>
        </a:p>
      </dgm:t>
    </dgm:pt>
    <dgm:pt modelId="{325D17DD-15AF-42B2-968B-F2E960510792}" type="pres">
      <dgm:prSet presAssocID="{D5232DA4-84B2-462F-80F0-95B82FBF94E0}" presName="node" presStyleLbl="node1" presStyleIdx="3" presStyleCnt="7" custScaleX="131346" custRadScaleRad="102071" custRadScaleInc="445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48CEBC-5B56-4C8F-A9C7-76DB6EB2163A}" type="pres">
      <dgm:prSet presAssocID="{065257D2-CF30-47F0-ABBA-005CB1749B63}" presName="parTrans" presStyleLbl="bgSibTrans2D1" presStyleIdx="4" presStyleCnt="7"/>
      <dgm:spPr/>
      <dgm:t>
        <a:bodyPr/>
        <a:lstStyle/>
        <a:p>
          <a:endParaRPr lang="ru-RU"/>
        </a:p>
      </dgm:t>
    </dgm:pt>
    <dgm:pt modelId="{D0931BDF-C4B7-4FA6-85B5-BC1E2F377109}" type="pres">
      <dgm:prSet presAssocID="{551526B5-E08B-416C-BA57-67B736F15FAD}" presName="node" presStyleLbl="node1" presStyleIdx="4" presStyleCnt="7" custScaleX="130132" custRadScaleRad="117593" custRadScaleInc="54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C70ED-16B3-4F04-877C-FAAE4586D6A0}" type="pres">
      <dgm:prSet presAssocID="{015BFA0F-5B35-46E4-B5CD-CDF67B133AB4}" presName="parTrans" presStyleLbl="bgSibTrans2D1" presStyleIdx="5" presStyleCnt="7"/>
      <dgm:spPr/>
      <dgm:t>
        <a:bodyPr/>
        <a:lstStyle/>
        <a:p>
          <a:endParaRPr lang="ru-RU"/>
        </a:p>
      </dgm:t>
    </dgm:pt>
    <dgm:pt modelId="{EEF6218D-5E18-499F-A01F-80BF551B0D86}" type="pres">
      <dgm:prSet presAssocID="{49553B35-D6D7-45B7-BF36-D4F66DA16DC7}" presName="node" presStyleLbl="node1" presStyleIdx="5" presStyleCnt="7" custScaleX="142364" custRadScaleRad="102486" custRadScaleInc="18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DFA02-F789-4378-9995-E7B3BC9D0C5E}" type="pres">
      <dgm:prSet presAssocID="{EC3C0070-1165-4BA2-A137-B19E3603B7AE}" presName="parTrans" presStyleLbl="bgSibTrans2D1" presStyleIdx="6" presStyleCnt="7"/>
      <dgm:spPr/>
      <dgm:t>
        <a:bodyPr/>
        <a:lstStyle/>
        <a:p>
          <a:endParaRPr lang="ru-RU"/>
        </a:p>
      </dgm:t>
    </dgm:pt>
    <dgm:pt modelId="{1D83E85A-E04D-4787-9F94-4A2C62193A0A}" type="pres">
      <dgm:prSet presAssocID="{0CD7F1DA-9547-499C-B2D5-30BBDA2219FA}" presName="node" presStyleLbl="node1" presStyleIdx="6" presStyleCnt="7" custScaleX="163053" custScaleY="1235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72B086-542F-482B-888E-95BE8D214ACC}" type="presOf" srcId="{0CD7F1DA-9547-499C-B2D5-30BBDA2219FA}" destId="{1D83E85A-E04D-4787-9F94-4A2C62193A0A}" srcOrd="0" destOrd="0" presId="urn:microsoft.com/office/officeart/2005/8/layout/radial4"/>
    <dgm:cxn modelId="{F3613BAE-C8D7-4B12-AB52-ED92C98C8C2D}" type="presOf" srcId="{7449DB4E-7137-4FDA-8A17-6E71796B5D41}" destId="{0146FF3B-B17F-49E8-8720-807660CBF93B}" srcOrd="0" destOrd="0" presId="urn:microsoft.com/office/officeart/2005/8/layout/radial4"/>
    <dgm:cxn modelId="{1B0FCEE9-C4CB-49E7-A43D-793321DCDDCB}" srcId="{8313E107-C180-4FBD-B7DF-997AF726A02D}" destId="{D5232DA4-84B2-462F-80F0-95B82FBF94E0}" srcOrd="3" destOrd="0" parTransId="{528725C5-9C69-4418-977F-8690BF385738}" sibTransId="{DD57C0CA-CFB4-4CB9-98B1-3CDA4DB7FE3C}"/>
    <dgm:cxn modelId="{6080050A-DFCD-4892-B605-F902CFCE4980}" type="presOf" srcId="{8313E107-C180-4FBD-B7DF-997AF726A02D}" destId="{7EACB42F-BBFF-419C-B5A0-B67ABC4BBE95}" srcOrd="0" destOrd="0" presId="urn:microsoft.com/office/officeart/2005/8/layout/radial4"/>
    <dgm:cxn modelId="{DC6C08A2-7A90-4A4D-BD21-2CAE275EE4DC}" type="presOf" srcId="{015BFA0F-5B35-46E4-B5CD-CDF67B133AB4}" destId="{83CC70ED-16B3-4F04-877C-FAAE4586D6A0}" srcOrd="0" destOrd="0" presId="urn:microsoft.com/office/officeart/2005/8/layout/radial4"/>
    <dgm:cxn modelId="{82818ED4-3217-4D8A-A4AC-533B06080532}" srcId="{8313E107-C180-4FBD-B7DF-997AF726A02D}" destId="{49553B35-D6D7-45B7-BF36-D4F66DA16DC7}" srcOrd="5" destOrd="0" parTransId="{015BFA0F-5B35-46E4-B5CD-CDF67B133AB4}" sibTransId="{163CBA5B-F4E2-4422-9A84-F4301DD273CC}"/>
    <dgm:cxn modelId="{E3E0FFA6-A4B7-43F2-B3B5-86B5FDAA147E}" type="presOf" srcId="{B4F0ACD2-E642-4BFA-828C-C05495F76D92}" destId="{286C9B26-CC9F-4BC3-A5CA-D893E6243ACA}" srcOrd="0" destOrd="0" presId="urn:microsoft.com/office/officeart/2005/8/layout/radial4"/>
    <dgm:cxn modelId="{7B715003-3319-48FF-A283-B11D67F3A167}" type="presOf" srcId="{551526B5-E08B-416C-BA57-67B736F15FAD}" destId="{D0931BDF-C4B7-4FA6-85B5-BC1E2F377109}" srcOrd="0" destOrd="0" presId="urn:microsoft.com/office/officeart/2005/8/layout/radial4"/>
    <dgm:cxn modelId="{E1DDEB04-5E70-4171-A020-65E26EB35AED}" type="presOf" srcId="{167B9E17-313B-46F7-A23A-B22247701526}" destId="{5552C2DE-4E52-4CE0-AB5B-EF9EDA4AB3EF}" srcOrd="0" destOrd="0" presId="urn:microsoft.com/office/officeart/2005/8/layout/radial4"/>
    <dgm:cxn modelId="{E1C81873-5E53-4397-9E8D-354E73EAF945}" srcId="{8313E107-C180-4FBD-B7DF-997AF726A02D}" destId="{0CD7F1DA-9547-499C-B2D5-30BBDA2219FA}" srcOrd="6" destOrd="0" parTransId="{EC3C0070-1165-4BA2-A137-B19E3603B7AE}" sibTransId="{D878C199-F032-4B3E-9287-8C1C164DF4DA}"/>
    <dgm:cxn modelId="{B8F8A2D1-4172-4EA1-872B-32BFAC7FB738}" type="presOf" srcId="{D5232DA4-84B2-462F-80F0-95B82FBF94E0}" destId="{325D17DD-15AF-42B2-968B-F2E960510792}" srcOrd="0" destOrd="0" presId="urn:microsoft.com/office/officeart/2005/8/layout/radial4"/>
    <dgm:cxn modelId="{272CEAEB-99B6-4772-9F80-5D3B295FE6C2}" type="presOf" srcId="{7BFF1827-987A-41ED-B616-081913017D4F}" destId="{1CDF64E2-6C94-494D-939E-AF8703070132}" srcOrd="0" destOrd="0" presId="urn:microsoft.com/office/officeart/2005/8/layout/radial4"/>
    <dgm:cxn modelId="{CB84E27E-A09D-42B7-8D56-8B4B0C23471E}" srcId="{8313E107-C180-4FBD-B7DF-997AF726A02D}" destId="{551526B5-E08B-416C-BA57-67B736F15FAD}" srcOrd="4" destOrd="0" parTransId="{065257D2-CF30-47F0-ABBA-005CB1749B63}" sibTransId="{ABB821D0-52F8-4909-A5EB-4DE583A3473D}"/>
    <dgm:cxn modelId="{3EA01C58-E1A5-4C46-B262-A93F910DC46E}" type="presOf" srcId="{91D55C3B-3942-4B26-B834-4A1DDAFF07B3}" destId="{17401822-98C0-4F72-A884-F7077A9A7842}" srcOrd="0" destOrd="0" presId="urn:microsoft.com/office/officeart/2005/8/layout/radial4"/>
    <dgm:cxn modelId="{B593CAF6-9BD2-49CC-BA8A-BA6AAA65698C}" srcId="{8313E107-C180-4FBD-B7DF-997AF726A02D}" destId="{B4F0ACD2-E642-4BFA-828C-C05495F76D92}" srcOrd="0" destOrd="0" parTransId="{7BFF1827-987A-41ED-B616-081913017D4F}" sibTransId="{27C6A3C8-D565-4BAC-810B-D564EEE6FA07}"/>
    <dgm:cxn modelId="{FDCE9A4E-DC30-475D-B2AD-61E38A005D94}" type="presOf" srcId="{49553B35-D6D7-45B7-BF36-D4F66DA16DC7}" destId="{EEF6218D-5E18-499F-A01F-80BF551B0D86}" srcOrd="0" destOrd="0" presId="urn:microsoft.com/office/officeart/2005/8/layout/radial4"/>
    <dgm:cxn modelId="{8C9338F2-C928-4864-B644-91D3AF64E260}" type="presOf" srcId="{528725C5-9C69-4418-977F-8690BF385738}" destId="{CD287C8D-4DE1-41A8-9F8A-8F8F034EDC08}" srcOrd="0" destOrd="0" presId="urn:microsoft.com/office/officeart/2005/8/layout/radial4"/>
    <dgm:cxn modelId="{CEDAFD26-41DF-4C85-A6F6-D1FB2A1A8B00}" type="presOf" srcId="{EC3C0070-1165-4BA2-A137-B19E3603B7AE}" destId="{18BDFA02-F789-4378-9995-E7B3BC9D0C5E}" srcOrd="0" destOrd="0" presId="urn:microsoft.com/office/officeart/2005/8/layout/radial4"/>
    <dgm:cxn modelId="{BFD9EB1A-9FF3-4E3B-AF8D-AE00E7EE8BCF}" type="presOf" srcId="{CD835287-FE8F-4699-99F8-6DDDEC7512C1}" destId="{1A5EFBA7-7984-4053-8A8D-BF9F8A0ABA43}" srcOrd="0" destOrd="0" presId="urn:microsoft.com/office/officeart/2005/8/layout/radial4"/>
    <dgm:cxn modelId="{58413127-0ADB-4965-B724-6B5869A10E4C}" srcId="{8313E107-C180-4FBD-B7DF-997AF726A02D}" destId="{91D55C3B-3942-4B26-B834-4A1DDAFF07B3}" srcOrd="2" destOrd="0" parTransId="{2AC316E4-DB8C-414C-A8B3-FCAFF6E068E7}" sibTransId="{1B3126E1-A3D0-43E6-8044-88013F2AAE0D}"/>
    <dgm:cxn modelId="{5AD607A6-5916-40CF-9373-FE45C4F8A880}" type="presOf" srcId="{065257D2-CF30-47F0-ABBA-005CB1749B63}" destId="{1C48CEBC-5B56-4C8F-A9C7-76DB6EB2163A}" srcOrd="0" destOrd="0" presId="urn:microsoft.com/office/officeart/2005/8/layout/radial4"/>
    <dgm:cxn modelId="{EEB36F87-5894-4D3F-842E-B2604739730A}" type="presOf" srcId="{2AC316E4-DB8C-414C-A8B3-FCAFF6E068E7}" destId="{6A2CF319-7212-4970-AA66-1174979AC963}" srcOrd="0" destOrd="0" presId="urn:microsoft.com/office/officeart/2005/8/layout/radial4"/>
    <dgm:cxn modelId="{D403EBB9-8B4A-42CB-A386-B9C2AEC039DD}" srcId="{167B9E17-313B-46F7-A23A-B22247701526}" destId="{8313E107-C180-4FBD-B7DF-997AF726A02D}" srcOrd="0" destOrd="0" parTransId="{10C99E8F-4232-45FC-A252-22310296229F}" sibTransId="{5CC4CCB3-82E8-45F7-A917-EBFBC350A828}"/>
    <dgm:cxn modelId="{56A60467-FAFD-47D8-A889-0206C48F0FB3}" srcId="{8313E107-C180-4FBD-B7DF-997AF726A02D}" destId="{7449DB4E-7137-4FDA-8A17-6E71796B5D41}" srcOrd="1" destOrd="0" parTransId="{CD835287-FE8F-4699-99F8-6DDDEC7512C1}" sibTransId="{9A8D8734-D291-487F-A83E-DB3FB547BA55}"/>
    <dgm:cxn modelId="{FDD0B55D-882E-4511-B162-08585B35EE9E}" type="presParOf" srcId="{5552C2DE-4E52-4CE0-AB5B-EF9EDA4AB3EF}" destId="{7EACB42F-BBFF-419C-B5A0-B67ABC4BBE95}" srcOrd="0" destOrd="0" presId="urn:microsoft.com/office/officeart/2005/8/layout/radial4"/>
    <dgm:cxn modelId="{FC5C9E1A-043D-4445-8B4F-D8D5884AAA6E}" type="presParOf" srcId="{5552C2DE-4E52-4CE0-AB5B-EF9EDA4AB3EF}" destId="{1CDF64E2-6C94-494D-939E-AF8703070132}" srcOrd="1" destOrd="0" presId="urn:microsoft.com/office/officeart/2005/8/layout/radial4"/>
    <dgm:cxn modelId="{C090964A-0E7A-457A-9321-7F4DB468CA24}" type="presParOf" srcId="{5552C2DE-4E52-4CE0-AB5B-EF9EDA4AB3EF}" destId="{286C9B26-CC9F-4BC3-A5CA-D893E6243ACA}" srcOrd="2" destOrd="0" presId="urn:microsoft.com/office/officeart/2005/8/layout/radial4"/>
    <dgm:cxn modelId="{4459D685-D465-430B-AB02-4C2FBF8B0641}" type="presParOf" srcId="{5552C2DE-4E52-4CE0-AB5B-EF9EDA4AB3EF}" destId="{1A5EFBA7-7984-4053-8A8D-BF9F8A0ABA43}" srcOrd="3" destOrd="0" presId="urn:microsoft.com/office/officeart/2005/8/layout/radial4"/>
    <dgm:cxn modelId="{130D2E76-5074-47A1-A5CC-3DBE994C5C41}" type="presParOf" srcId="{5552C2DE-4E52-4CE0-AB5B-EF9EDA4AB3EF}" destId="{0146FF3B-B17F-49E8-8720-807660CBF93B}" srcOrd="4" destOrd="0" presId="urn:microsoft.com/office/officeart/2005/8/layout/radial4"/>
    <dgm:cxn modelId="{FA5DCC91-D25B-4E7C-AAF7-4D332298AAEA}" type="presParOf" srcId="{5552C2DE-4E52-4CE0-AB5B-EF9EDA4AB3EF}" destId="{6A2CF319-7212-4970-AA66-1174979AC963}" srcOrd="5" destOrd="0" presId="urn:microsoft.com/office/officeart/2005/8/layout/radial4"/>
    <dgm:cxn modelId="{A5CDC29D-51FC-4A60-B35E-BACF22FFEB14}" type="presParOf" srcId="{5552C2DE-4E52-4CE0-AB5B-EF9EDA4AB3EF}" destId="{17401822-98C0-4F72-A884-F7077A9A7842}" srcOrd="6" destOrd="0" presId="urn:microsoft.com/office/officeart/2005/8/layout/radial4"/>
    <dgm:cxn modelId="{1A921B00-434D-46BB-8215-1EAFF4FCBDBF}" type="presParOf" srcId="{5552C2DE-4E52-4CE0-AB5B-EF9EDA4AB3EF}" destId="{CD287C8D-4DE1-41A8-9F8A-8F8F034EDC08}" srcOrd="7" destOrd="0" presId="urn:microsoft.com/office/officeart/2005/8/layout/radial4"/>
    <dgm:cxn modelId="{0762957E-C730-42A0-9A89-44228F9436C5}" type="presParOf" srcId="{5552C2DE-4E52-4CE0-AB5B-EF9EDA4AB3EF}" destId="{325D17DD-15AF-42B2-968B-F2E960510792}" srcOrd="8" destOrd="0" presId="urn:microsoft.com/office/officeart/2005/8/layout/radial4"/>
    <dgm:cxn modelId="{BB78B08C-452D-4830-95F8-D4237DFD62E3}" type="presParOf" srcId="{5552C2DE-4E52-4CE0-AB5B-EF9EDA4AB3EF}" destId="{1C48CEBC-5B56-4C8F-A9C7-76DB6EB2163A}" srcOrd="9" destOrd="0" presId="urn:microsoft.com/office/officeart/2005/8/layout/radial4"/>
    <dgm:cxn modelId="{2B31B0F6-4A08-4479-8470-1CB1F863B339}" type="presParOf" srcId="{5552C2DE-4E52-4CE0-AB5B-EF9EDA4AB3EF}" destId="{D0931BDF-C4B7-4FA6-85B5-BC1E2F377109}" srcOrd="10" destOrd="0" presId="urn:microsoft.com/office/officeart/2005/8/layout/radial4"/>
    <dgm:cxn modelId="{1DC25F8D-80F7-4B12-9D0D-105CDDB3972B}" type="presParOf" srcId="{5552C2DE-4E52-4CE0-AB5B-EF9EDA4AB3EF}" destId="{83CC70ED-16B3-4F04-877C-FAAE4586D6A0}" srcOrd="11" destOrd="0" presId="urn:microsoft.com/office/officeart/2005/8/layout/radial4"/>
    <dgm:cxn modelId="{9CBC3304-5B08-4978-AC5B-1E48998FDE71}" type="presParOf" srcId="{5552C2DE-4E52-4CE0-AB5B-EF9EDA4AB3EF}" destId="{EEF6218D-5E18-499F-A01F-80BF551B0D86}" srcOrd="12" destOrd="0" presId="urn:microsoft.com/office/officeart/2005/8/layout/radial4"/>
    <dgm:cxn modelId="{284EA813-639F-4DDB-BF44-12F33A0244AB}" type="presParOf" srcId="{5552C2DE-4E52-4CE0-AB5B-EF9EDA4AB3EF}" destId="{18BDFA02-F789-4378-9995-E7B3BC9D0C5E}" srcOrd="13" destOrd="0" presId="urn:microsoft.com/office/officeart/2005/8/layout/radial4"/>
    <dgm:cxn modelId="{3F4FBDA4-8F8B-4809-8B48-D6BD14009CB6}" type="presParOf" srcId="{5552C2DE-4E52-4CE0-AB5B-EF9EDA4AB3EF}" destId="{1D83E85A-E04D-4787-9F94-4A2C62193A0A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74DF86-F737-4DE7-BB8A-D32C9A210513}" type="doc">
      <dgm:prSet loTypeId="urn:microsoft.com/office/officeart/2005/8/layout/cycle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775E217C-A5CC-4303-A1BA-4F1DB8C81C67}">
      <dgm:prSet phldrT="[Текст]" custT="1"/>
      <dgm:spPr/>
      <dgm:t>
        <a:bodyPr/>
        <a:lstStyle/>
        <a:p>
          <a:r>
            <a:rPr lang="kk-KZ" sz="1600" b="1" dirty="0" smtClean="0">
              <a:latin typeface="Palatino Linotype" panose="02040502050505030304" pitchFamily="18" charset="0"/>
            </a:rPr>
            <a:t>Корпоративная культура</a:t>
          </a:r>
          <a:endParaRPr lang="ru-RU" sz="1600" b="1" dirty="0">
            <a:latin typeface="Palatino Linotype" panose="02040502050505030304" pitchFamily="18" charset="0"/>
          </a:endParaRPr>
        </a:p>
      </dgm:t>
    </dgm:pt>
    <dgm:pt modelId="{47221BC0-A94F-42C4-A07E-D4C0684134EA}" type="parTrans" cxnId="{D8C2C076-A458-4515-9D8F-16F98EB31523}">
      <dgm:prSet/>
      <dgm:spPr/>
      <dgm:t>
        <a:bodyPr/>
        <a:lstStyle/>
        <a:p>
          <a:endParaRPr lang="ru-RU" sz="1400">
            <a:latin typeface="Palatino Linotype" panose="02040502050505030304" pitchFamily="18" charset="0"/>
          </a:endParaRPr>
        </a:p>
      </dgm:t>
    </dgm:pt>
    <dgm:pt modelId="{CB3884A1-4962-40E4-9AB9-689206448CF7}" type="sibTrans" cxnId="{D8C2C076-A458-4515-9D8F-16F98EB31523}">
      <dgm:prSet/>
      <dgm:spPr/>
      <dgm:t>
        <a:bodyPr/>
        <a:lstStyle/>
        <a:p>
          <a:endParaRPr lang="ru-RU" sz="1400">
            <a:latin typeface="Palatino Linotype" panose="02040502050505030304" pitchFamily="18" charset="0"/>
          </a:endParaRPr>
        </a:p>
      </dgm:t>
    </dgm:pt>
    <dgm:pt modelId="{BD230E75-6FB3-403E-9CD6-E576D219CE16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kk-KZ" sz="1600" b="1" dirty="0" smtClean="0">
              <a:latin typeface="Palatino Linotype" panose="02040502050505030304" pitchFamily="18" charset="0"/>
            </a:rPr>
            <a:t>Базовые ценности </a:t>
          </a:r>
          <a:endParaRPr lang="ru-RU" sz="1600" b="1" dirty="0">
            <a:latin typeface="Palatino Linotype" panose="02040502050505030304" pitchFamily="18" charset="0"/>
          </a:endParaRPr>
        </a:p>
      </dgm:t>
    </dgm:pt>
    <dgm:pt modelId="{7A563F23-153B-4A8D-8EA0-42C730A932F3}" type="parTrans" cxnId="{7AEDA1F2-E80C-45DD-8F00-49B8F1FC030E}">
      <dgm:prSet/>
      <dgm:spPr/>
      <dgm:t>
        <a:bodyPr/>
        <a:lstStyle/>
        <a:p>
          <a:endParaRPr lang="ru-RU" sz="1400">
            <a:latin typeface="Palatino Linotype" panose="02040502050505030304" pitchFamily="18" charset="0"/>
          </a:endParaRPr>
        </a:p>
      </dgm:t>
    </dgm:pt>
    <dgm:pt modelId="{1C86A55A-4A6A-4C5F-AB1C-B8654EA1934C}" type="sibTrans" cxnId="{7AEDA1F2-E80C-45DD-8F00-49B8F1FC030E}">
      <dgm:prSet/>
      <dgm:spPr/>
      <dgm:t>
        <a:bodyPr/>
        <a:lstStyle/>
        <a:p>
          <a:endParaRPr lang="ru-RU" sz="1400">
            <a:latin typeface="Palatino Linotype" panose="02040502050505030304" pitchFamily="18" charset="0"/>
          </a:endParaRPr>
        </a:p>
      </dgm:t>
    </dgm:pt>
    <dgm:pt modelId="{6DA82FE2-D437-4962-818D-AE1EBC353E8F}">
      <dgm:prSet phldrT="[Текст]" custT="1"/>
      <dgm:spPr/>
      <dgm:t>
        <a:bodyPr/>
        <a:lstStyle/>
        <a:p>
          <a:r>
            <a:rPr lang="ru-RU" sz="1600" b="1" dirty="0" smtClean="0">
              <a:latin typeface="Palatino Linotype" panose="02040502050505030304" pitchFamily="18" charset="0"/>
            </a:rPr>
            <a:t>Кодекс чести преподавателя</a:t>
          </a:r>
          <a:endParaRPr lang="ru-RU" sz="1600" b="1" dirty="0">
            <a:latin typeface="Palatino Linotype" panose="02040502050505030304" pitchFamily="18" charset="0"/>
          </a:endParaRPr>
        </a:p>
      </dgm:t>
    </dgm:pt>
    <dgm:pt modelId="{D06D0DF2-5D98-465A-8285-C3D972C70119}" type="parTrans" cxnId="{F68CCC31-C3B3-4881-895D-738C55EBE425}">
      <dgm:prSet/>
      <dgm:spPr/>
      <dgm:t>
        <a:bodyPr/>
        <a:lstStyle/>
        <a:p>
          <a:endParaRPr lang="ru-RU" sz="1400">
            <a:latin typeface="Palatino Linotype" panose="02040502050505030304" pitchFamily="18" charset="0"/>
          </a:endParaRPr>
        </a:p>
      </dgm:t>
    </dgm:pt>
    <dgm:pt modelId="{F8C7E0AD-B435-442F-9D19-BF54C586F959}" type="sibTrans" cxnId="{F68CCC31-C3B3-4881-895D-738C55EBE425}">
      <dgm:prSet/>
      <dgm:spPr/>
      <dgm:t>
        <a:bodyPr/>
        <a:lstStyle/>
        <a:p>
          <a:endParaRPr lang="ru-RU" sz="1400">
            <a:latin typeface="Palatino Linotype" panose="02040502050505030304" pitchFamily="18" charset="0"/>
          </a:endParaRPr>
        </a:p>
      </dgm:t>
    </dgm:pt>
    <dgm:pt modelId="{ADAA1B5D-087C-4AFF-B28E-A1E5E6FCEB6B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600" b="1" dirty="0" smtClean="0">
              <a:latin typeface="Palatino Linotype" panose="02040502050505030304" pitchFamily="18" charset="0"/>
            </a:rPr>
            <a:t>Кодекс чести студента</a:t>
          </a:r>
          <a:endParaRPr lang="ru-RU" sz="1600" b="1" dirty="0">
            <a:latin typeface="Palatino Linotype" panose="02040502050505030304" pitchFamily="18" charset="0"/>
          </a:endParaRPr>
        </a:p>
      </dgm:t>
    </dgm:pt>
    <dgm:pt modelId="{A59C1739-C315-45C6-9317-F558CA16D336}" type="parTrans" cxnId="{FFC9BE75-4FC9-4F70-814E-BC39B7A339B5}">
      <dgm:prSet/>
      <dgm:spPr/>
      <dgm:t>
        <a:bodyPr/>
        <a:lstStyle/>
        <a:p>
          <a:endParaRPr lang="ru-RU" sz="1400">
            <a:latin typeface="Palatino Linotype" panose="02040502050505030304" pitchFamily="18" charset="0"/>
          </a:endParaRPr>
        </a:p>
      </dgm:t>
    </dgm:pt>
    <dgm:pt modelId="{89900A14-E49B-4128-A137-55110023A712}" type="sibTrans" cxnId="{FFC9BE75-4FC9-4F70-814E-BC39B7A339B5}">
      <dgm:prSet/>
      <dgm:spPr/>
      <dgm:t>
        <a:bodyPr/>
        <a:lstStyle/>
        <a:p>
          <a:endParaRPr lang="ru-RU" sz="1400">
            <a:latin typeface="Palatino Linotype" panose="02040502050505030304" pitchFamily="18" charset="0"/>
          </a:endParaRPr>
        </a:p>
      </dgm:t>
    </dgm:pt>
    <dgm:pt modelId="{02A92F02-4D62-4F40-BDDE-AFB31D4F94DD}">
      <dgm:prSet phldrT="[Текст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kk-KZ" sz="1200" b="1" dirty="0" smtClean="0">
              <a:latin typeface="Palatino Linotype" panose="02040502050505030304" pitchFamily="18" charset="0"/>
            </a:rPr>
            <a:t>Увековечение имен преподавателей, выпускников, внесших вклад в</a:t>
          </a:r>
          <a:endParaRPr lang="ru-RU" sz="1200" b="1" dirty="0" smtClean="0">
            <a:latin typeface="Palatino Linotype" panose="02040502050505030304" pitchFamily="18" charset="0"/>
          </a:endParaRPr>
        </a:p>
        <a:p>
          <a:pPr>
            <a:spcAft>
              <a:spcPts val="0"/>
            </a:spcAft>
          </a:pPr>
          <a:r>
            <a:rPr lang="kk-KZ" sz="1200" b="1" dirty="0" smtClean="0">
              <a:latin typeface="Palatino Linotype" panose="02040502050505030304" pitchFamily="18" charset="0"/>
            </a:rPr>
            <a:t>мировое и отечественное</a:t>
          </a:r>
          <a:endParaRPr lang="ru-RU" sz="1200" b="1" dirty="0">
            <a:latin typeface="Palatino Linotype" panose="02040502050505030304" pitchFamily="18" charset="0"/>
          </a:endParaRPr>
        </a:p>
      </dgm:t>
    </dgm:pt>
    <dgm:pt modelId="{6C900C26-1211-4960-BEA1-34DB90D600BC}" type="parTrans" cxnId="{F62E9503-D5A4-4781-8468-4C721585D61A}">
      <dgm:prSet/>
      <dgm:spPr/>
      <dgm:t>
        <a:bodyPr/>
        <a:lstStyle/>
        <a:p>
          <a:endParaRPr lang="ru-RU" sz="1400">
            <a:latin typeface="Palatino Linotype" panose="02040502050505030304" pitchFamily="18" charset="0"/>
          </a:endParaRPr>
        </a:p>
      </dgm:t>
    </dgm:pt>
    <dgm:pt modelId="{A358E3CE-6CE9-474E-AD7D-1721B7F0A5BB}" type="sibTrans" cxnId="{F62E9503-D5A4-4781-8468-4C721585D61A}">
      <dgm:prSet/>
      <dgm:spPr/>
      <dgm:t>
        <a:bodyPr/>
        <a:lstStyle/>
        <a:p>
          <a:endParaRPr lang="ru-RU" sz="1400">
            <a:latin typeface="Palatino Linotype" panose="02040502050505030304" pitchFamily="18" charset="0"/>
          </a:endParaRPr>
        </a:p>
      </dgm:t>
    </dgm:pt>
    <dgm:pt modelId="{DA03B0A9-9461-4FC4-8C3F-26E53F780D60}" type="pres">
      <dgm:prSet presAssocID="{8D74DF86-F737-4DE7-BB8A-D32C9A21051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DDC3AE-7DEE-43FC-96AD-CC88EDE947E9}" type="pres">
      <dgm:prSet presAssocID="{775E217C-A5CC-4303-A1BA-4F1DB8C81C6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E9FE5-5802-4986-B1B9-85FC872885CA}" type="pres">
      <dgm:prSet presAssocID="{775E217C-A5CC-4303-A1BA-4F1DB8C81C67}" presName="spNode" presStyleCnt="0"/>
      <dgm:spPr/>
    </dgm:pt>
    <dgm:pt modelId="{0E81119C-0C7D-4EB4-B47D-AEC7EFE3C5B7}" type="pres">
      <dgm:prSet presAssocID="{CB3884A1-4962-40E4-9AB9-689206448CF7}" presName="sibTrans" presStyleLbl="sibTrans1D1" presStyleIdx="0" presStyleCnt="5"/>
      <dgm:spPr/>
      <dgm:t>
        <a:bodyPr/>
        <a:lstStyle/>
        <a:p>
          <a:endParaRPr lang="ru-RU"/>
        </a:p>
      </dgm:t>
    </dgm:pt>
    <dgm:pt modelId="{9DF5F1AF-C024-4F4D-A3B1-3AF3EE150B08}" type="pres">
      <dgm:prSet presAssocID="{BD230E75-6FB3-403E-9CD6-E576D219CE16}" presName="node" presStyleLbl="node1" presStyleIdx="1" presStyleCnt="5" custRadScaleRad="104970" custRadScaleInc="-293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99629E-3273-48A4-A643-CA636488B63B}" type="pres">
      <dgm:prSet presAssocID="{BD230E75-6FB3-403E-9CD6-E576D219CE16}" presName="spNode" presStyleCnt="0"/>
      <dgm:spPr/>
    </dgm:pt>
    <dgm:pt modelId="{8579520B-8D30-47BB-9DC1-6170A12D8FDF}" type="pres">
      <dgm:prSet presAssocID="{1C86A55A-4A6A-4C5F-AB1C-B8654EA1934C}" presName="sibTrans" presStyleLbl="sibTrans1D1" presStyleIdx="1" presStyleCnt="5"/>
      <dgm:spPr/>
      <dgm:t>
        <a:bodyPr/>
        <a:lstStyle/>
        <a:p>
          <a:endParaRPr lang="ru-RU"/>
        </a:p>
      </dgm:t>
    </dgm:pt>
    <dgm:pt modelId="{E53446EF-4504-44E8-9CA3-B364EA1A0187}" type="pres">
      <dgm:prSet presAssocID="{6DA82FE2-D437-4962-818D-AE1EBC353E8F}" presName="node" presStyleLbl="node1" presStyleIdx="2" presStyleCnt="5" custRadScaleRad="106585" custRadScaleInc="-70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8176A-7167-4178-9712-EEF89AC84280}" type="pres">
      <dgm:prSet presAssocID="{6DA82FE2-D437-4962-818D-AE1EBC353E8F}" presName="spNode" presStyleCnt="0"/>
      <dgm:spPr/>
    </dgm:pt>
    <dgm:pt modelId="{00999883-313C-4FB1-9C15-4A9CC6E0AB49}" type="pres">
      <dgm:prSet presAssocID="{F8C7E0AD-B435-442F-9D19-BF54C586F959}" presName="sibTrans" presStyleLbl="sibTrans1D1" presStyleIdx="2" presStyleCnt="5"/>
      <dgm:spPr/>
      <dgm:t>
        <a:bodyPr/>
        <a:lstStyle/>
        <a:p>
          <a:endParaRPr lang="ru-RU"/>
        </a:p>
      </dgm:t>
    </dgm:pt>
    <dgm:pt modelId="{8A2C2FF4-998D-4144-8CA1-A480CEB07CA2}" type="pres">
      <dgm:prSet presAssocID="{ADAA1B5D-087C-4AFF-B28E-A1E5E6FCEB6B}" presName="node" presStyleLbl="node1" presStyleIdx="3" presStyleCnt="5" custRadScaleRad="105057" custRadScaleInc="15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B2E5AF-A0C6-4DFE-89C1-D76262AFA100}" type="pres">
      <dgm:prSet presAssocID="{ADAA1B5D-087C-4AFF-B28E-A1E5E6FCEB6B}" presName="spNode" presStyleCnt="0"/>
      <dgm:spPr/>
    </dgm:pt>
    <dgm:pt modelId="{C1E86D4A-0C8F-4EEB-B4DA-FD285A6D68B8}" type="pres">
      <dgm:prSet presAssocID="{89900A14-E49B-4128-A137-55110023A712}" presName="sibTrans" presStyleLbl="sibTrans1D1" presStyleIdx="3" presStyleCnt="5"/>
      <dgm:spPr/>
      <dgm:t>
        <a:bodyPr/>
        <a:lstStyle/>
        <a:p>
          <a:endParaRPr lang="ru-RU"/>
        </a:p>
      </dgm:t>
    </dgm:pt>
    <dgm:pt modelId="{899B236F-3A40-43FA-81C1-A2300B8CD16C}" type="pres">
      <dgm:prSet presAssocID="{02A92F02-4D62-4F40-BDDE-AFB31D4F94DD}" presName="node" presStyleLbl="node1" presStyleIdx="4" presStyleCnt="5" custScaleX="117216" custScaleY="110664" custRadScaleRad="103868" custRadScaleInc="23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7903E-DC5E-4DD9-B896-59ADC73EAF3C}" type="pres">
      <dgm:prSet presAssocID="{02A92F02-4D62-4F40-BDDE-AFB31D4F94DD}" presName="spNode" presStyleCnt="0"/>
      <dgm:spPr/>
    </dgm:pt>
    <dgm:pt modelId="{0E0FD0C2-393F-439A-99EA-B95C5FC922F0}" type="pres">
      <dgm:prSet presAssocID="{A358E3CE-6CE9-474E-AD7D-1721B7F0A5BB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85D46510-7BDB-49E9-8D88-5620251FD0F8}" type="presOf" srcId="{6DA82FE2-D437-4962-818D-AE1EBC353E8F}" destId="{E53446EF-4504-44E8-9CA3-B364EA1A0187}" srcOrd="0" destOrd="0" presId="urn:microsoft.com/office/officeart/2005/8/layout/cycle6"/>
    <dgm:cxn modelId="{5EED6FB0-B499-4AE8-806A-11CA3854CA94}" type="presOf" srcId="{1C86A55A-4A6A-4C5F-AB1C-B8654EA1934C}" destId="{8579520B-8D30-47BB-9DC1-6170A12D8FDF}" srcOrd="0" destOrd="0" presId="urn:microsoft.com/office/officeart/2005/8/layout/cycle6"/>
    <dgm:cxn modelId="{9B4390A8-B6C4-46D5-8D5C-5F211A9C039E}" type="presOf" srcId="{F8C7E0AD-B435-442F-9D19-BF54C586F959}" destId="{00999883-313C-4FB1-9C15-4A9CC6E0AB49}" srcOrd="0" destOrd="0" presId="urn:microsoft.com/office/officeart/2005/8/layout/cycle6"/>
    <dgm:cxn modelId="{D8C2C076-A458-4515-9D8F-16F98EB31523}" srcId="{8D74DF86-F737-4DE7-BB8A-D32C9A210513}" destId="{775E217C-A5CC-4303-A1BA-4F1DB8C81C67}" srcOrd="0" destOrd="0" parTransId="{47221BC0-A94F-42C4-A07E-D4C0684134EA}" sibTransId="{CB3884A1-4962-40E4-9AB9-689206448CF7}"/>
    <dgm:cxn modelId="{47810709-C33C-41E5-A1D5-A0733A55EBD4}" type="presOf" srcId="{89900A14-E49B-4128-A137-55110023A712}" destId="{C1E86D4A-0C8F-4EEB-B4DA-FD285A6D68B8}" srcOrd="0" destOrd="0" presId="urn:microsoft.com/office/officeart/2005/8/layout/cycle6"/>
    <dgm:cxn modelId="{5BE14182-0590-4379-AB52-2998EF08B883}" type="presOf" srcId="{8D74DF86-F737-4DE7-BB8A-D32C9A210513}" destId="{DA03B0A9-9461-4FC4-8C3F-26E53F780D60}" srcOrd="0" destOrd="0" presId="urn:microsoft.com/office/officeart/2005/8/layout/cycle6"/>
    <dgm:cxn modelId="{096017CF-0A56-4912-A144-7A96B5D6B6E9}" type="presOf" srcId="{02A92F02-4D62-4F40-BDDE-AFB31D4F94DD}" destId="{899B236F-3A40-43FA-81C1-A2300B8CD16C}" srcOrd="0" destOrd="0" presId="urn:microsoft.com/office/officeart/2005/8/layout/cycle6"/>
    <dgm:cxn modelId="{FDC93351-06C2-4054-8F4F-E0F0372FEEFC}" type="presOf" srcId="{775E217C-A5CC-4303-A1BA-4F1DB8C81C67}" destId="{7FDDC3AE-7DEE-43FC-96AD-CC88EDE947E9}" srcOrd="0" destOrd="0" presId="urn:microsoft.com/office/officeart/2005/8/layout/cycle6"/>
    <dgm:cxn modelId="{F68CCC31-C3B3-4881-895D-738C55EBE425}" srcId="{8D74DF86-F737-4DE7-BB8A-D32C9A210513}" destId="{6DA82FE2-D437-4962-818D-AE1EBC353E8F}" srcOrd="2" destOrd="0" parTransId="{D06D0DF2-5D98-465A-8285-C3D972C70119}" sibTransId="{F8C7E0AD-B435-442F-9D19-BF54C586F959}"/>
    <dgm:cxn modelId="{F62E9503-D5A4-4781-8468-4C721585D61A}" srcId="{8D74DF86-F737-4DE7-BB8A-D32C9A210513}" destId="{02A92F02-4D62-4F40-BDDE-AFB31D4F94DD}" srcOrd="4" destOrd="0" parTransId="{6C900C26-1211-4960-BEA1-34DB90D600BC}" sibTransId="{A358E3CE-6CE9-474E-AD7D-1721B7F0A5BB}"/>
    <dgm:cxn modelId="{17EABABB-D3DE-4598-B2CE-4AF103C50630}" type="presOf" srcId="{ADAA1B5D-087C-4AFF-B28E-A1E5E6FCEB6B}" destId="{8A2C2FF4-998D-4144-8CA1-A480CEB07CA2}" srcOrd="0" destOrd="0" presId="urn:microsoft.com/office/officeart/2005/8/layout/cycle6"/>
    <dgm:cxn modelId="{33F20134-9128-458E-ACDC-50FDF389CF7D}" type="presOf" srcId="{CB3884A1-4962-40E4-9AB9-689206448CF7}" destId="{0E81119C-0C7D-4EB4-B47D-AEC7EFE3C5B7}" srcOrd="0" destOrd="0" presId="urn:microsoft.com/office/officeart/2005/8/layout/cycle6"/>
    <dgm:cxn modelId="{BF396DBD-38EC-4C13-B9CB-DDCF441B7C80}" type="presOf" srcId="{A358E3CE-6CE9-474E-AD7D-1721B7F0A5BB}" destId="{0E0FD0C2-393F-439A-99EA-B95C5FC922F0}" srcOrd="0" destOrd="0" presId="urn:microsoft.com/office/officeart/2005/8/layout/cycle6"/>
    <dgm:cxn modelId="{7AEDA1F2-E80C-45DD-8F00-49B8F1FC030E}" srcId="{8D74DF86-F737-4DE7-BB8A-D32C9A210513}" destId="{BD230E75-6FB3-403E-9CD6-E576D219CE16}" srcOrd="1" destOrd="0" parTransId="{7A563F23-153B-4A8D-8EA0-42C730A932F3}" sibTransId="{1C86A55A-4A6A-4C5F-AB1C-B8654EA1934C}"/>
    <dgm:cxn modelId="{0C74E34F-AD29-494F-9625-88BD386DFE0B}" type="presOf" srcId="{BD230E75-6FB3-403E-9CD6-E576D219CE16}" destId="{9DF5F1AF-C024-4F4D-A3B1-3AF3EE150B08}" srcOrd="0" destOrd="0" presId="urn:microsoft.com/office/officeart/2005/8/layout/cycle6"/>
    <dgm:cxn modelId="{FFC9BE75-4FC9-4F70-814E-BC39B7A339B5}" srcId="{8D74DF86-F737-4DE7-BB8A-D32C9A210513}" destId="{ADAA1B5D-087C-4AFF-B28E-A1E5E6FCEB6B}" srcOrd="3" destOrd="0" parTransId="{A59C1739-C315-45C6-9317-F558CA16D336}" sibTransId="{89900A14-E49B-4128-A137-55110023A712}"/>
    <dgm:cxn modelId="{4F946E38-7FBC-4856-90E0-7AFA39AFE4E7}" type="presParOf" srcId="{DA03B0A9-9461-4FC4-8C3F-26E53F780D60}" destId="{7FDDC3AE-7DEE-43FC-96AD-CC88EDE947E9}" srcOrd="0" destOrd="0" presId="urn:microsoft.com/office/officeart/2005/8/layout/cycle6"/>
    <dgm:cxn modelId="{64579506-BD69-4143-80D5-2071E57E3551}" type="presParOf" srcId="{DA03B0A9-9461-4FC4-8C3F-26E53F780D60}" destId="{282E9FE5-5802-4986-B1B9-85FC872885CA}" srcOrd="1" destOrd="0" presId="urn:microsoft.com/office/officeart/2005/8/layout/cycle6"/>
    <dgm:cxn modelId="{C07A5D1F-1D2F-4985-96F7-2F2FDE053292}" type="presParOf" srcId="{DA03B0A9-9461-4FC4-8C3F-26E53F780D60}" destId="{0E81119C-0C7D-4EB4-B47D-AEC7EFE3C5B7}" srcOrd="2" destOrd="0" presId="urn:microsoft.com/office/officeart/2005/8/layout/cycle6"/>
    <dgm:cxn modelId="{E24D4E1B-34B2-4AFE-9FB9-F634F03DD32B}" type="presParOf" srcId="{DA03B0A9-9461-4FC4-8C3F-26E53F780D60}" destId="{9DF5F1AF-C024-4F4D-A3B1-3AF3EE150B08}" srcOrd="3" destOrd="0" presId="urn:microsoft.com/office/officeart/2005/8/layout/cycle6"/>
    <dgm:cxn modelId="{8E715F4D-69F7-40C2-8D7F-B87FD05AC221}" type="presParOf" srcId="{DA03B0A9-9461-4FC4-8C3F-26E53F780D60}" destId="{CC99629E-3273-48A4-A643-CA636488B63B}" srcOrd="4" destOrd="0" presId="urn:microsoft.com/office/officeart/2005/8/layout/cycle6"/>
    <dgm:cxn modelId="{2971F7D5-3B1B-4B79-87AD-78DFE14F82F8}" type="presParOf" srcId="{DA03B0A9-9461-4FC4-8C3F-26E53F780D60}" destId="{8579520B-8D30-47BB-9DC1-6170A12D8FDF}" srcOrd="5" destOrd="0" presId="urn:microsoft.com/office/officeart/2005/8/layout/cycle6"/>
    <dgm:cxn modelId="{093F64F8-97D8-4021-8C2E-6564F685AFE2}" type="presParOf" srcId="{DA03B0A9-9461-4FC4-8C3F-26E53F780D60}" destId="{E53446EF-4504-44E8-9CA3-B364EA1A0187}" srcOrd="6" destOrd="0" presId="urn:microsoft.com/office/officeart/2005/8/layout/cycle6"/>
    <dgm:cxn modelId="{9CA75078-CDA1-4041-9CA9-7317714666E6}" type="presParOf" srcId="{DA03B0A9-9461-4FC4-8C3F-26E53F780D60}" destId="{CE38176A-7167-4178-9712-EEF89AC84280}" srcOrd="7" destOrd="0" presId="urn:microsoft.com/office/officeart/2005/8/layout/cycle6"/>
    <dgm:cxn modelId="{1589D7E6-F271-4BEC-BDF0-0B49FF2CBE57}" type="presParOf" srcId="{DA03B0A9-9461-4FC4-8C3F-26E53F780D60}" destId="{00999883-313C-4FB1-9C15-4A9CC6E0AB49}" srcOrd="8" destOrd="0" presId="urn:microsoft.com/office/officeart/2005/8/layout/cycle6"/>
    <dgm:cxn modelId="{AA76BC60-CD02-4489-927E-3EF41B427F3F}" type="presParOf" srcId="{DA03B0A9-9461-4FC4-8C3F-26E53F780D60}" destId="{8A2C2FF4-998D-4144-8CA1-A480CEB07CA2}" srcOrd="9" destOrd="0" presId="urn:microsoft.com/office/officeart/2005/8/layout/cycle6"/>
    <dgm:cxn modelId="{C4ADFB27-2112-4F49-BD4C-8B950C2B9B17}" type="presParOf" srcId="{DA03B0A9-9461-4FC4-8C3F-26E53F780D60}" destId="{32B2E5AF-A0C6-4DFE-89C1-D76262AFA100}" srcOrd="10" destOrd="0" presId="urn:microsoft.com/office/officeart/2005/8/layout/cycle6"/>
    <dgm:cxn modelId="{3BF0713E-FF07-458C-8999-1759DCD53C69}" type="presParOf" srcId="{DA03B0A9-9461-4FC4-8C3F-26E53F780D60}" destId="{C1E86D4A-0C8F-4EEB-B4DA-FD285A6D68B8}" srcOrd="11" destOrd="0" presId="urn:microsoft.com/office/officeart/2005/8/layout/cycle6"/>
    <dgm:cxn modelId="{76DD7743-4837-4E16-B074-9B63C00D1756}" type="presParOf" srcId="{DA03B0A9-9461-4FC4-8C3F-26E53F780D60}" destId="{899B236F-3A40-43FA-81C1-A2300B8CD16C}" srcOrd="12" destOrd="0" presId="urn:microsoft.com/office/officeart/2005/8/layout/cycle6"/>
    <dgm:cxn modelId="{A875EC6F-BB40-4066-99B8-B5363A4953CE}" type="presParOf" srcId="{DA03B0A9-9461-4FC4-8C3F-26E53F780D60}" destId="{45A7903E-DC5E-4DD9-B896-59ADC73EAF3C}" srcOrd="13" destOrd="0" presId="urn:microsoft.com/office/officeart/2005/8/layout/cycle6"/>
    <dgm:cxn modelId="{BCDC2AFA-2CA5-4730-BB8B-5B644C52BFB8}" type="presParOf" srcId="{DA03B0A9-9461-4FC4-8C3F-26E53F780D60}" destId="{0E0FD0C2-393F-439A-99EA-B95C5FC922F0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6A7A31-B733-407F-9326-372FCF09FB76}" type="doc">
      <dgm:prSet loTypeId="urn:microsoft.com/office/officeart/2005/8/layout/matrix3" loCatId="matrix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B6B63A3-B47D-4E3E-BB44-823B6A746182}">
      <dgm:prSet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6">
            <a:lumMod val="50000"/>
          </a:schemeClr>
        </a:solidFill>
        <a:ln>
          <a:noFill/>
        </a:ln>
      </dgm:spPr>
      <dgm:t>
        <a:bodyPr/>
        <a:lstStyle/>
        <a:p>
          <a:pPr rtl="0"/>
          <a:r>
            <a:rPr lang="ru-RU" sz="1600" b="1" dirty="0" smtClean="0">
              <a:latin typeface="Palatino Linotype" panose="02040502050505030304" pitchFamily="18" charset="0"/>
            </a:rPr>
            <a:t>Отработка мануальных навыков на симуляторах в Центре практических навыков</a:t>
          </a:r>
          <a:endParaRPr lang="ru-RU" sz="1600" b="1" dirty="0">
            <a:latin typeface="Palatino Linotype" panose="02040502050505030304" pitchFamily="18" charset="0"/>
          </a:endParaRPr>
        </a:p>
      </dgm:t>
    </dgm:pt>
    <dgm:pt modelId="{78BF001F-A7DB-4165-A86F-BE581D1C2DE5}" type="parTrans" cxnId="{006AEBCF-AB63-4855-A64F-23A6BC1E4F84}">
      <dgm:prSet/>
      <dgm:spPr/>
      <dgm:t>
        <a:bodyPr/>
        <a:lstStyle/>
        <a:p>
          <a:endParaRPr lang="ru-RU"/>
        </a:p>
      </dgm:t>
    </dgm:pt>
    <dgm:pt modelId="{50B7EEE9-48E5-489C-855C-5CFD70B1E56A}" type="sibTrans" cxnId="{006AEBCF-AB63-4855-A64F-23A6BC1E4F84}">
      <dgm:prSet/>
      <dgm:spPr/>
      <dgm:t>
        <a:bodyPr/>
        <a:lstStyle/>
        <a:p>
          <a:endParaRPr lang="ru-RU"/>
        </a:p>
      </dgm:t>
    </dgm:pt>
    <dgm:pt modelId="{F6AA8FA1-56C8-47F3-BF46-6C554EE34FBF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accent4">
            <a:lumMod val="50000"/>
          </a:schemeClr>
        </a:solidFill>
        <a:ln>
          <a:noFill/>
        </a:ln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latin typeface="Palatino Linotype" panose="02040502050505030304" pitchFamily="18" charset="0"/>
            </a:rPr>
            <a:t>Выездная  практика  в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latin typeface="Palatino Linotype" panose="02040502050505030304" pitchFamily="18" charset="0"/>
            </a:rPr>
            <a:t> 8 регионов РК 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latin typeface="Palatino Linotype" panose="02040502050505030304" pitchFamily="18" charset="0"/>
            </a:rPr>
            <a:t>Договора с 12  Управлениями здравоохранения РК</a:t>
          </a:r>
          <a:endParaRPr lang="ru-RU" sz="1600" b="1" dirty="0">
            <a:latin typeface="Palatino Linotype" panose="02040502050505030304" pitchFamily="18" charset="0"/>
          </a:endParaRPr>
        </a:p>
      </dgm:t>
    </dgm:pt>
    <dgm:pt modelId="{4F088599-DC82-4C02-813E-124FB6B09E38}" type="parTrans" cxnId="{AE92612F-E13D-4F93-A0D1-7F182552DA36}">
      <dgm:prSet/>
      <dgm:spPr/>
      <dgm:t>
        <a:bodyPr/>
        <a:lstStyle/>
        <a:p>
          <a:endParaRPr lang="ru-RU"/>
        </a:p>
      </dgm:t>
    </dgm:pt>
    <dgm:pt modelId="{FB128580-870C-4532-89C0-85EB79C649E9}" type="sibTrans" cxnId="{AE92612F-E13D-4F93-A0D1-7F182552DA36}">
      <dgm:prSet/>
      <dgm:spPr/>
      <dgm:t>
        <a:bodyPr/>
        <a:lstStyle/>
        <a:p>
          <a:endParaRPr lang="ru-RU"/>
        </a:p>
      </dgm:t>
    </dgm:pt>
    <dgm:pt modelId="{EB70605D-A16E-4B8E-8AC3-4E944598B828}">
      <dgm:prSet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chemeClr val="accent2"/>
        </a:solidFill>
        <a:ln>
          <a:noFill/>
        </a:ln>
      </dgm:spPr>
      <dgm:t>
        <a:bodyPr/>
        <a:lstStyle/>
        <a:p>
          <a:pPr rtl="0"/>
          <a:r>
            <a:rPr lang="ru-RU" sz="1600" b="1" dirty="0" smtClean="0">
              <a:latin typeface="Palatino Linotype" panose="02040502050505030304" pitchFamily="18" charset="0"/>
            </a:rPr>
            <a:t>Отработка умения действовать в экстремальных ситуациях</a:t>
          </a:r>
          <a:endParaRPr lang="ru-RU" sz="1600" b="1" dirty="0">
            <a:latin typeface="Palatino Linotype" panose="02040502050505030304" pitchFamily="18" charset="0"/>
          </a:endParaRPr>
        </a:p>
      </dgm:t>
    </dgm:pt>
    <dgm:pt modelId="{34384C6C-F6E1-4ED1-9C35-A36C6E1F85A8}" type="parTrans" cxnId="{160A31E5-0DC3-481C-B3A7-C24C91DE52F4}">
      <dgm:prSet/>
      <dgm:spPr/>
      <dgm:t>
        <a:bodyPr/>
        <a:lstStyle/>
        <a:p>
          <a:endParaRPr lang="ru-RU"/>
        </a:p>
      </dgm:t>
    </dgm:pt>
    <dgm:pt modelId="{DD47F2E4-0E7F-4DF8-94C1-8C7D2B2BBC8C}" type="sibTrans" cxnId="{160A31E5-0DC3-481C-B3A7-C24C91DE52F4}">
      <dgm:prSet/>
      <dgm:spPr/>
      <dgm:t>
        <a:bodyPr/>
        <a:lstStyle/>
        <a:p>
          <a:endParaRPr lang="ru-RU"/>
        </a:p>
      </dgm:t>
    </dgm:pt>
    <dgm:pt modelId="{6955301A-0B16-4D0D-95DD-4D68E491DFB6}">
      <dgm:prSet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</a:schemeClr>
        </a:solidFill>
        <a:ln>
          <a:noFill/>
        </a:ln>
      </dgm:spPr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ru-RU" sz="1600" b="1" dirty="0" smtClean="0">
              <a:latin typeface="Palatino Linotype" panose="02040502050505030304" pitchFamily="18" charset="0"/>
            </a:rPr>
            <a:t>Освоение </a:t>
          </a:r>
          <a:r>
            <a:rPr lang="ru-RU" sz="1600" b="1" dirty="0" err="1" smtClean="0">
              <a:latin typeface="Palatino Linotype" panose="02040502050505030304" pitchFamily="18" charset="0"/>
            </a:rPr>
            <a:t>практи-ческих</a:t>
          </a:r>
          <a:r>
            <a:rPr lang="ru-RU" sz="1600" b="1" dirty="0" smtClean="0">
              <a:latin typeface="Palatino Linotype" panose="02040502050505030304" pitchFamily="18" charset="0"/>
            </a:rPr>
            <a:t> навыков  непрерывно в прогрессии  с  1 по 7 курс обучения (92 клинические базы), в т.ч. 8 </a:t>
          </a:r>
          <a:r>
            <a:rPr lang="ru-RU" sz="1600" b="1" dirty="0" err="1" smtClean="0">
              <a:latin typeface="Palatino Linotype" panose="02040502050505030304" pitchFamily="18" charset="0"/>
            </a:rPr>
            <a:t>аффилированных</a:t>
          </a:r>
          <a:endParaRPr lang="ru-RU" sz="1600" b="1" dirty="0">
            <a:latin typeface="Palatino Linotype" panose="02040502050505030304" pitchFamily="18" charset="0"/>
          </a:endParaRPr>
        </a:p>
      </dgm:t>
    </dgm:pt>
    <dgm:pt modelId="{956E9882-6DB2-422A-9D00-6C41485B2707}" type="parTrans" cxnId="{FBF15ADF-F9EC-4808-96B8-05C201251F2F}">
      <dgm:prSet/>
      <dgm:spPr/>
      <dgm:t>
        <a:bodyPr/>
        <a:lstStyle/>
        <a:p>
          <a:endParaRPr lang="ru-RU"/>
        </a:p>
      </dgm:t>
    </dgm:pt>
    <dgm:pt modelId="{924E481D-DFD9-4F22-9425-94DF5B01F47D}" type="sibTrans" cxnId="{FBF15ADF-F9EC-4808-96B8-05C201251F2F}">
      <dgm:prSet/>
      <dgm:spPr/>
      <dgm:t>
        <a:bodyPr/>
        <a:lstStyle/>
        <a:p>
          <a:endParaRPr lang="ru-RU"/>
        </a:p>
      </dgm:t>
    </dgm:pt>
    <dgm:pt modelId="{41529D75-492F-4ED1-925D-C3705ACE3961}" type="pres">
      <dgm:prSet presAssocID="{936A7A31-B733-407F-9326-372FCF09FB76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CE1D04-EDCF-41D6-B244-67D1BD5CE0B1}" type="pres">
      <dgm:prSet presAssocID="{936A7A31-B733-407F-9326-372FCF09FB76}" presName="diamond" presStyleLbl="bgShp" presStyleIdx="0" presStyleCnt="1"/>
      <dgm:spPr/>
      <dgm:t>
        <a:bodyPr/>
        <a:lstStyle/>
        <a:p>
          <a:endParaRPr lang="ru-RU"/>
        </a:p>
      </dgm:t>
    </dgm:pt>
    <dgm:pt modelId="{D3E0AAF9-2714-4A15-9B5A-8E4C5558ABFE}" type="pres">
      <dgm:prSet presAssocID="{936A7A31-B733-407F-9326-372FCF09FB76}" presName="quad1" presStyleLbl="node1" presStyleIdx="0" presStyleCnt="4" custScaleX="107098" custScaleY="108761" custLinFactNeighborX="-3280" custLinFactNeighborY="-98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6603E-B53A-4737-9DBE-E846BDD7C119}" type="pres">
      <dgm:prSet presAssocID="{936A7A31-B733-407F-9326-372FCF09FB76}" presName="quad2" presStyleLbl="node1" presStyleIdx="1" presStyleCnt="4" custScaleX="110424" custScaleY="108761" custLinFactNeighborX="2197" custLinFactNeighborY="-98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070FB1-BD99-4CDC-8C27-AD7350729215}" type="pres">
      <dgm:prSet presAssocID="{936A7A31-B733-407F-9326-372FCF09FB76}" presName="quad3" presStyleLbl="node1" presStyleIdx="2" presStyleCnt="4" custScaleX="96237" custScaleY="108762" custLinFactNeighborX="-6559" custLinFactNeighborY="-2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400FAB-A46E-4557-98CC-C58759E6B1FE}" type="pres">
      <dgm:prSet presAssocID="{936A7A31-B733-407F-9326-372FCF09FB76}" presName="quad4" presStyleLbl="node1" presStyleIdx="3" presStyleCnt="4" custScaleX="125707" custScaleY="108762" custLinFactNeighborX="-1082" custLinFactNeighborY="-2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0A31E5-0DC3-481C-B3A7-C24C91DE52F4}" srcId="{936A7A31-B733-407F-9326-372FCF09FB76}" destId="{EB70605D-A16E-4B8E-8AC3-4E944598B828}" srcOrd="2" destOrd="0" parTransId="{34384C6C-F6E1-4ED1-9C35-A36C6E1F85A8}" sibTransId="{DD47F2E4-0E7F-4DF8-94C1-8C7D2B2BBC8C}"/>
    <dgm:cxn modelId="{AE92612F-E13D-4F93-A0D1-7F182552DA36}" srcId="{936A7A31-B733-407F-9326-372FCF09FB76}" destId="{F6AA8FA1-56C8-47F3-BF46-6C554EE34FBF}" srcOrd="1" destOrd="0" parTransId="{4F088599-DC82-4C02-813E-124FB6B09E38}" sibTransId="{FB128580-870C-4532-89C0-85EB79C649E9}"/>
    <dgm:cxn modelId="{006AEBCF-AB63-4855-A64F-23A6BC1E4F84}" srcId="{936A7A31-B733-407F-9326-372FCF09FB76}" destId="{DB6B63A3-B47D-4E3E-BB44-823B6A746182}" srcOrd="0" destOrd="0" parTransId="{78BF001F-A7DB-4165-A86F-BE581D1C2DE5}" sibTransId="{50B7EEE9-48E5-489C-855C-5CFD70B1E56A}"/>
    <dgm:cxn modelId="{22CF48E7-3838-4989-82CE-3E2518D74B92}" type="presOf" srcId="{DB6B63A3-B47D-4E3E-BB44-823B6A746182}" destId="{D3E0AAF9-2714-4A15-9B5A-8E4C5558ABFE}" srcOrd="0" destOrd="0" presId="urn:microsoft.com/office/officeart/2005/8/layout/matrix3"/>
    <dgm:cxn modelId="{FBF15ADF-F9EC-4808-96B8-05C201251F2F}" srcId="{936A7A31-B733-407F-9326-372FCF09FB76}" destId="{6955301A-0B16-4D0D-95DD-4D68E491DFB6}" srcOrd="3" destOrd="0" parTransId="{956E9882-6DB2-422A-9D00-6C41485B2707}" sibTransId="{924E481D-DFD9-4F22-9425-94DF5B01F47D}"/>
    <dgm:cxn modelId="{BF2EC890-3C58-4E1B-8CE4-7E303477A267}" type="presOf" srcId="{936A7A31-B733-407F-9326-372FCF09FB76}" destId="{41529D75-492F-4ED1-925D-C3705ACE3961}" srcOrd="0" destOrd="0" presId="urn:microsoft.com/office/officeart/2005/8/layout/matrix3"/>
    <dgm:cxn modelId="{8FF9BA75-8E79-49F2-AF52-850B6AE58AFF}" type="presOf" srcId="{F6AA8FA1-56C8-47F3-BF46-6C554EE34FBF}" destId="{7636603E-B53A-4737-9DBE-E846BDD7C119}" srcOrd="0" destOrd="0" presId="urn:microsoft.com/office/officeart/2005/8/layout/matrix3"/>
    <dgm:cxn modelId="{555FABC1-6029-4115-AA5A-3224BFD7F691}" type="presOf" srcId="{EB70605D-A16E-4B8E-8AC3-4E944598B828}" destId="{2E070FB1-BD99-4CDC-8C27-AD7350729215}" srcOrd="0" destOrd="0" presId="urn:microsoft.com/office/officeart/2005/8/layout/matrix3"/>
    <dgm:cxn modelId="{EC09E563-7FE1-44DF-9114-193F85884C57}" type="presOf" srcId="{6955301A-0B16-4D0D-95DD-4D68E491DFB6}" destId="{F7400FAB-A46E-4557-98CC-C58759E6B1FE}" srcOrd="0" destOrd="0" presId="urn:microsoft.com/office/officeart/2005/8/layout/matrix3"/>
    <dgm:cxn modelId="{3E72BBB4-E001-42ED-9D3F-B1B75B3158A9}" type="presParOf" srcId="{41529D75-492F-4ED1-925D-C3705ACE3961}" destId="{82CE1D04-EDCF-41D6-B244-67D1BD5CE0B1}" srcOrd="0" destOrd="0" presId="urn:microsoft.com/office/officeart/2005/8/layout/matrix3"/>
    <dgm:cxn modelId="{0048A026-CC5D-463B-A58D-22C39CBE7DB2}" type="presParOf" srcId="{41529D75-492F-4ED1-925D-C3705ACE3961}" destId="{D3E0AAF9-2714-4A15-9B5A-8E4C5558ABFE}" srcOrd="1" destOrd="0" presId="urn:microsoft.com/office/officeart/2005/8/layout/matrix3"/>
    <dgm:cxn modelId="{74083E63-B06C-46EF-8111-FE03DB3BE179}" type="presParOf" srcId="{41529D75-492F-4ED1-925D-C3705ACE3961}" destId="{7636603E-B53A-4737-9DBE-E846BDD7C119}" srcOrd="2" destOrd="0" presId="urn:microsoft.com/office/officeart/2005/8/layout/matrix3"/>
    <dgm:cxn modelId="{22E25447-9B55-434B-9105-6E86D78E103C}" type="presParOf" srcId="{41529D75-492F-4ED1-925D-C3705ACE3961}" destId="{2E070FB1-BD99-4CDC-8C27-AD7350729215}" srcOrd="3" destOrd="0" presId="urn:microsoft.com/office/officeart/2005/8/layout/matrix3"/>
    <dgm:cxn modelId="{5EBEED2B-58C3-4D32-8950-D8FBA665FA25}" type="presParOf" srcId="{41529D75-492F-4ED1-925D-C3705ACE3961}" destId="{F7400FAB-A46E-4557-98CC-C58759E6B1F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92657E-97C8-4D5D-BC6A-C713E486F22F}" type="doc">
      <dgm:prSet loTypeId="urn:microsoft.com/office/officeart/2005/8/layout/radial4" loCatId="relationship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5BE7AC2-D90A-465D-8AC2-534BDE3F2FC5}">
      <dgm:prSet phldrT="[Текст]"/>
      <dgm:spPr/>
      <dgm:t>
        <a:bodyPr/>
        <a:lstStyle/>
        <a:p>
          <a:r>
            <a:rPr lang="ru-RU" b="1">
              <a:latin typeface="Palatino Linotype" panose="02040502050505030304" pitchFamily="18" charset="0"/>
            </a:rPr>
            <a:t>Потенциал ППС</a:t>
          </a:r>
        </a:p>
      </dgm:t>
    </dgm:pt>
    <dgm:pt modelId="{B18FC3DD-A462-4E52-91F3-3EB0F23F9072}" type="parTrans" cxnId="{1E31FB2B-9D3A-498E-816B-DF9314BE718E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484441BD-4A98-461D-94D4-C2DF57A7121C}" type="sibTrans" cxnId="{1E31FB2B-9D3A-498E-816B-DF9314BE718E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8C236476-3495-41D2-957E-9C7C688E731D}">
      <dgm:prSet phldrT="[Текст]" custT="1"/>
      <dgm:spPr/>
      <dgm:t>
        <a:bodyPr/>
        <a:lstStyle/>
        <a:p>
          <a:r>
            <a:rPr lang="ru-RU" sz="1200" b="1" dirty="0">
              <a:latin typeface="Palatino Linotype" panose="02040502050505030304" pitchFamily="18" charset="0"/>
            </a:rPr>
            <a:t>Управление по развитию человеческих ресурсов</a:t>
          </a:r>
        </a:p>
      </dgm:t>
    </dgm:pt>
    <dgm:pt modelId="{CA2DA717-C225-4F85-A00D-D83170B5C781}" type="parTrans" cxnId="{A660754F-002B-4F04-97F8-586E9A08BDF5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AF5AACE7-39DB-4B26-8039-62FDA0007B65}" type="sibTrans" cxnId="{A660754F-002B-4F04-97F8-586E9A08BDF5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8A9033DF-E35C-4F7E-BDE7-3207C56112D0}">
      <dgm:prSet custT="1"/>
      <dgm:spPr/>
      <dgm:t>
        <a:bodyPr/>
        <a:lstStyle/>
        <a:p>
          <a:r>
            <a:rPr lang="ru-RU" sz="1200" b="1" dirty="0">
              <a:latin typeface="Palatino Linotype" panose="02040502050505030304" pitchFamily="18" charset="0"/>
            </a:rPr>
            <a:t>Школа педагогического мастерства имени </a:t>
          </a:r>
          <a:r>
            <a:rPr lang="ru-RU" sz="1200" b="1" dirty="0" err="1">
              <a:latin typeface="Palatino Linotype" panose="02040502050505030304" pitchFamily="18" charset="0"/>
            </a:rPr>
            <a:t>Х.С.Насыбуллиной</a:t>
          </a:r>
          <a:r>
            <a:rPr lang="ru-RU" sz="1200" b="1" dirty="0">
              <a:latin typeface="Palatino Linotype" panose="02040502050505030304" pitchFamily="18" charset="0"/>
            </a:rPr>
            <a:t> </a:t>
          </a:r>
        </a:p>
      </dgm:t>
    </dgm:pt>
    <dgm:pt modelId="{9600FE2A-F56E-4CF6-BDC9-8D80781892B9}" type="parTrans" cxnId="{7E58546A-B668-469B-95C1-972CABCD4D58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8404B1CC-5DA4-4D84-BA75-19021ADDADBD}" type="sibTrans" cxnId="{7E58546A-B668-469B-95C1-972CABCD4D58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9E912962-ECE4-49C1-B2F1-1DCADF89972D}">
      <dgm:prSet custT="1"/>
      <dgm:spPr/>
      <dgm:t>
        <a:bodyPr/>
        <a:lstStyle/>
        <a:p>
          <a:r>
            <a:rPr lang="ru-RU" sz="1200" b="1" dirty="0">
              <a:latin typeface="Palatino Linotype" panose="02040502050505030304" pitchFamily="18" charset="0"/>
            </a:rPr>
            <a:t>Департамент по академической работе</a:t>
          </a:r>
        </a:p>
      </dgm:t>
    </dgm:pt>
    <dgm:pt modelId="{30B329C2-B06D-4081-90A6-4140E315E196}" type="parTrans" cxnId="{C668FB35-A44B-489D-BF90-82E5296B8370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61C4B26B-9EB1-453A-A828-A68DC809662D}" type="sibTrans" cxnId="{C668FB35-A44B-489D-BF90-82E5296B8370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8FAB9967-6B08-470A-AA9C-62AD490D0968}">
      <dgm:prSet custT="1"/>
      <dgm:spPr/>
      <dgm:t>
        <a:bodyPr/>
        <a:lstStyle/>
        <a:p>
          <a:r>
            <a:rPr lang="ru-RU" sz="1200" b="1" dirty="0">
              <a:latin typeface="Palatino Linotype" panose="02040502050505030304" pitchFamily="18" charset="0"/>
            </a:rPr>
            <a:t>Институт последипломного образования</a:t>
          </a:r>
        </a:p>
      </dgm:t>
    </dgm:pt>
    <dgm:pt modelId="{C0945A93-3FBB-4A68-8820-FBAF41A03D22}" type="parTrans" cxnId="{B44B53AC-E3EE-41CD-9A5F-E7DCC141E036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8C77E589-DB70-4E52-9F6D-37C7FBF3075D}" type="sibTrans" cxnId="{B44B53AC-E3EE-41CD-9A5F-E7DCC141E036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5EE36DB1-EC91-4F43-91B1-13B6D1B613C1}">
      <dgm:prSet custT="1"/>
      <dgm:spPr/>
      <dgm:t>
        <a:bodyPr/>
        <a:lstStyle/>
        <a:p>
          <a:r>
            <a:rPr lang="ru-RU" sz="1200" b="1" dirty="0">
              <a:latin typeface="Palatino Linotype" panose="02040502050505030304" pitchFamily="18" charset="0"/>
            </a:rPr>
            <a:t>Центр коммуникативных навыков им.Джулии </a:t>
          </a:r>
          <a:r>
            <a:rPr lang="ru-RU" sz="1200" b="1" dirty="0" err="1">
              <a:latin typeface="Palatino Linotype" panose="02040502050505030304" pitchFamily="18" charset="0"/>
            </a:rPr>
            <a:t>Драпер</a:t>
          </a:r>
          <a:endParaRPr lang="ru-RU" sz="1200" b="1" dirty="0">
            <a:latin typeface="Palatino Linotype" panose="02040502050505030304" pitchFamily="18" charset="0"/>
          </a:endParaRPr>
        </a:p>
      </dgm:t>
    </dgm:pt>
    <dgm:pt modelId="{3B2339B8-A1E1-4CCB-952E-4E6998F3B09F}" type="parTrans" cxnId="{8BF6255E-55D1-4DA9-B862-6D8AFE2D44A7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9ADCAD6C-2348-4D6D-8DA1-F68ACB48B091}" type="sibTrans" cxnId="{8BF6255E-55D1-4DA9-B862-6D8AFE2D44A7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80C09350-FD1F-42FA-A04A-C96C31B7CFD3}">
      <dgm:prSet custT="1"/>
      <dgm:spPr/>
      <dgm:t>
        <a:bodyPr/>
        <a:lstStyle/>
        <a:p>
          <a:r>
            <a:rPr lang="ru-RU" sz="1200" b="1" dirty="0">
              <a:latin typeface="Palatino Linotype" panose="02040502050505030304" pitchFamily="18" charset="0"/>
            </a:rPr>
            <a:t>Школа общественного </a:t>
          </a:r>
          <a:r>
            <a:rPr lang="ru-RU" sz="1200" b="1" dirty="0" smtClean="0">
              <a:latin typeface="Palatino Linotype" panose="02040502050505030304" pitchFamily="18" charset="0"/>
            </a:rPr>
            <a:t>здравоохранения им.</a:t>
          </a:r>
        </a:p>
        <a:p>
          <a:r>
            <a:rPr lang="ru-RU" sz="1200" b="1" dirty="0" err="1" smtClean="0">
              <a:latin typeface="Palatino Linotype" panose="02040502050505030304" pitchFamily="18" charset="0"/>
            </a:rPr>
            <a:t>Х.Досмухамедова</a:t>
          </a:r>
          <a:endParaRPr lang="ru-RU" sz="1200" b="1" dirty="0">
            <a:latin typeface="Palatino Linotype" panose="02040502050505030304" pitchFamily="18" charset="0"/>
          </a:endParaRPr>
        </a:p>
      </dgm:t>
    </dgm:pt>
    <dgm:pt modelId="{233BDE1D-7272-449F-AF2D-CFD5205CB02D}" type="parTrans" cxnId="{C1109C5C-0F3B-4973-A7DF-00B00AEDCD47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711FD836-ECFB-4C88-B03D-6A8914DA8AEB}" type="sibTrans" cxnId="{C1109C5C-0F3B-4973-A7DF-00B00AEDCD47}">
      <dgm:prSet/>
      <dgm:spPr/>
      <dgm:t>
        <a:bodyPr/>
        <a:lstStyle/>
        <a:p>
          <a:endParaRPr lang="ru-RU" b="1">
            <a:latin typeface="Palatino Linotype" panose="02040502050505030304" pitchFamily="18" charset="0"/>
          </a:endParaRPr>
        </a:p>
      </dgm:t>
    </dgm:pt>
    <dgm:pt modelId="{2445603F-9FA2-4D10-97CA-0A0F3A8973DE}" type="pres">
      <dgm:prSet presAssocID="{5192657E-97C8-4D5D-BC6A-C713E486F22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49B2AD-5959-4753-ACAE-37565C90D16F}" type="pres">
      <dgm:prSet presAssocID="{45BE7AC2-D90A-465D-8AC2-534BDE3F2FC5}" presName="centerShape" presStyleLbl="node0" presStyleIdx="0" presStyleCnt="1"/>
      <dgm:spPr/>
      <dgm:t>
        <a:bodyPr/>
        <a:lstStyle/>
        <a:p>
          <a:endParaRPr lang="ru-RU"/>
        </a:p>
      </dgm:t>
    </dgm:pt>
    <dgm:pt modelId="{32CBCAFC-8F19-49CD-A80D-6A2F4FFA247B}" type="pres">
      <dgm:prSet presAssocID="{CA2DA717-C225-4F85-A00D-D83170B5C781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1BE87993-5C3B-4FAF-B5A1-294581741B30}" type="pres">
      <dgm:prSet presAssocID="{8C236476-3495-41D2-957E-9C7C688E731D}" presName="node" presStyleLbl="node1" presStyleIdx="0" presStyleCnt="6" custScaleX="140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5DB5C4-EF22-4848-B124-4C4CD0185EBA}" type="pres">
      <dgm:prSet presAssocID="{9600FE2A-F56E-4CF6-BDC9-8D80781892B9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1F3AEE3D-F3DE-4D8E-8B04-CF9333D2A1A1}" type="pres">
      <dgm:prSet presAssocID="{8A9033DF-E35C-4F7E-BDE7-3207C56112D0}" presName="node" presStyleLbl="node1" presStyleIdx="1" presStyleCnt="6" custScaleX="140826" custRadScaleRad="101759" custRadScaleInc="-13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D3B5CA-11BE-4BCD-9B45-12A8ADB92D88}" type="pres">
      <dgm:prSet presAssocID="{30B329C2-B06D-4081-90A6-4140E315E196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8F3FD484-0FD1-4E54-B697-98CC604632F4}" type="pres">
      <dgm:prSet presAssocID="{9E912962-ECE4-49C1-B2F1-1DCADF89972D}" presName="node" presStyleLbl="node1" presStyleIdx="2" presStyleCnt="6" custScaleX="140826" custRadScaleRad="101899" custRadScaleInc="-99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4A0F6-1F53-4B10-B942-498A70824E9D}" type="pres">
      <dgm:prSet presAssocID="{C0945A93-3FBB-4A68-8820-FBAF41A03D22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0379952B-94E0-4F87-985F-18385AAE7A2E}" type="pres">
      <dgm:prSet presAssocID="{8FAB9967-6B08-470A-AA9C-62AD490D0968}" presName="node" presStyleLbl="node1" presStyleIdx="3" presStyleCnt="6" custScaleX="140826" custRadScaleRad="102219" custRadScaleInc="11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614BC9-7F4B-4645-A49F-495BAADC4BD9}" type="pres">
      <dgm:prSet presAssocID="{3B2339B8-A1E1-4CCB-952E-4E6998F3B09F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1A5C76AA-CCF4-48AF-B05C-8BBD3F32E162}" type="pres">
      <dgm:prSet presAssocID="{5EE36DB1-EC91-4F43-91B1-13B6D1B613C1}" presName="node" presStyleLbl="node1" presStyleIdx="4" presStyleCnt="6" custScaleX="140826" custRadScaleRad="101239" custRadScaleInc="104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0B4E2-FE94-4934-8DBE-34BF8A72B4E3}" type="pres">
      <dgm:prSet presAssocID="{233BDE1D-7272-449F-AF2D-CFD5205CB02D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20A4E6DC-3240-4EAA-9A0F-77DC6C6E96BC}" type="pres">
      <dgm:prSet presAssocID="{80C09350-FD1F-42FA-A04A-C96C31B7CFD3}" presName="node" presStyleLbl="node1" presStyleIdx="5" presStyleCnt="6" custScaleX="140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A2002C-D3F6-461F-A45D-9C1250331BB7}" type="presOf" srcId="{9600FE2A-F56E-4CF6-BDC9-8D80781892B9}" destId="{375DB5C4-EF22-4848-B124-4C4CD0185EBA}" srcOrd="0" destOrd="0" presId="urn:microsoft.com/office/officeart/2005/8/layout/radial4"/>
    <dgm:cxn modelId="{82FD99F5-B035-4E8B-A7B5-6138D07C5575}" type="presOf" srcId="{30B329C2-B06D-4081-90A6-4140E315E196}" destId="{88D3B5CA-11BE-4BCD-9B45-12A8ADB92D88}" srcOrd="0" destOrd="0" presId="urn:microsoft.com/office/officeart/2005/8/layout/radial4"/>
    <dgm:cxn modelId="{F3B133AD-010F-46F6-88D2-696336A9BAC2}" type="presOf" srcId="{9E912962-ECE4-49C1-B2F1-1DCADF89972D}" destId="{8F3FD484-0FD1-4E54-B697-98CC604632F4}" srcOrd="0" destOrd="0" presId="urn:microsoft.com/office/officeart/2005/8/layout/radial4"/>
    <dgm:cxn modelId="{F2A2CA91-39D5-4770-9D7C-3091820355E9}" type="presOf" srcId="{8FAB9967-6B08-470A-AA9C-62AD490D0968}" destId="{0379952B-94E0-4F87-985F-18385AAE7A2E}" srcOrd="0" destOrd="0" presId="urn:microsoft.com/office/officeart/2005/8/layout/radial4"/>
    <dgm:cxn modelId="{661962E9-1F39-44DE-9809-8F54AF68D33F}" type="presOf" srcId="{C0945A93-3FBB-4A68-8820-FBAF41A03D22}" destId="{28A4A0F6-1F53-4B10-B942-498A70824E9D}" srcOrd="0" destOrd="0" presId="urn:microsoft.com/office/officeart/2005/8/layout/radial4"/>
    <dgm:cxn modelId="{A660754F-002B-4F04-97F8-586E9A08BDF5}" srcId="{45BE7AC2-D90A-465D-8AC2-534BDE3F2FC5}" destId="{8C236476-3495-41D2-957E-9C7C688E731D}" srcOrd="0" destOrd="0" parTransId="{CA2DA717-C225-4F85-A00D-D83170B5C781}" sibTransId="{AF5AACE7-39DB-4B26-8039-62FDA0007B65}"/>
    <dgm:cxn modelId="{C65F89CD-F4AF-4A8C-9695-1FFFBA559A0B}" type="presOf" srcId="{8A9033DF-E35C-4F7E-BDE7-3207C56112D0}" destId="{1F3AEE3D-F3DE-4D8E-8B04-CF9333D2A1A1}" srcOrd="0" destOrd="0" presId="urn:microsoft.com/office/officeart/2005/8/layout/radial4"/>
    <dgm:cxn modelId="{C668FB35-A44B-489D-BF90-82E5296B8370}" srcId="{45BE7AC2-D90A-465D-8AC2-534BDE3F2FC5}" destId="{9E912962-ECE4-49C1-B2F1-1DCADF89972D}" srcOrd="2" destOrd="0" parTransId="{30B329C2-B06D-4081-90A6-4140E315E196}" sibTransId="{61C4B26B-9EB1-453A-A828-A68DC809662D}"/>
    <dgm:cxn modelId="{1E31FB2B-9D3A-498E-816B-DF9314BE718E}" srcId="{5192657E-97C8-4D5D-BC6A-C713E486F22F}" destId="{45BE7AC2-D90A-465D-8AC2-534BDE3F2FC5}" srcOrd="0" destOrd="0" parTransId="{B18FC3DD-A462-4E52-91F3-3EB0F23F9072}" sibTransId="{484441BD-4A98-461D-94D4-C2DF57A7121C}"/>
    <dgm:cxn modelId="{837E19CC-606A-4512-A942-7D6F9243C551}" type="presOf" srcId="{45BE7AC2-D90A-465D-8AC2-534BDE3F2FC5}" destId="{EB49B2AD-5959-4753-ACAE-37565C90D16F}" srcOrd="0" destOrd="0" presId="urn:microsoft.com/office/officeart/2005/8/layout/radial4"/>
    <dgm:cxn modelId="{F4E84BAA-99AA-45E3-AB53-8CE118B39D4C}" type="presOf" srcId="{80C09350-FD1F-42FA-A04A-C96C31B7CFD3}" destId="{20A4E6DC-3240-4EAA-9A0F-77DC6C6E96BC}" srcOrd="0" destOrd="0" presId="urn:microsoft.com/office/officeart/2005/8/layout/radial4"/>
    <dgm:cxn modelId="{8BF6255E-55D1-4DA9-B862-6D8AFE2D44A7}" srcId="{45BE7AC2-D90A-465D-8AC2-534BDE3F2FC5}" destId="{5EE36DB1-EC91-4F43-91B1-13B6D1B613C1}" srcOrd="4" destOrd="0" parTransId="{3B2339B8-A1E1-4CCB-952E-4E6998F3B09F}" sibTransId="{9ADCAD6C-2348-4D6D-8DA1-F68ACB48B091}"/>
    <dgm:cxn modelId="{AF0434C8-B2AE-4EB5-83A3-E2ECBB7A4781}" type="presOf" srcId="{233BDE1D-7272-449F-AF2D-CFD5205CB02D}" destId="{8B10B4E2-FE94-4934-8DBE-34BF8A72B4E3}" srcOrd="0" destOrd="0" presId="urn:microsoft.com/office/officeart/2005/8/layout/radial4"/>
    <dgm:cxn modelId="{B44B53AC-E3EE-41CD-9A5F-E7DCC141E036}" srcId="{45BE7AC2-D90A-465D-8AC2-534BDE3F2FC5}" destId="{8FAB9967-6B08-470A-AA9C-62AD490D0968}" srcOrd="3" destOrd="0" parTransId="{C0945A93-3FBB-4A68-8820-FBAF41A03D22}" sibTransId="{8C77E589-DB70-4E52-9F6D-37C7FBF3075D}"/>
    <dgm:cxn modelId="{C1109C5C-0F3B-4973-A7DF-00B00AEDCD47}" srcId="{45BE7AC2-D90A-465D-8AC2-534BDE3F2FC5}" destId="{80C09350-FD1F-42FA-A04A-C96C31B7CFD3}" srcOrd="5" destOrd="0" parTransId="{233BDE1D-7272-449F-AF2D-CFD5205CB02D}" sibTransId="{711FD836-ECFB-4C88-B03D-6A8914DA8AEB}"/>
    <dgm:cxn modelId="{0423275E-F49D-49EF-B45D-EA5BDDDAC9D9}" type="presOf" srcId="{8C236476-3495-41D2-957E-9C7C688E731D}" destId="{1BE87993-5C3B-4FAF-B5A1-294581741B30}" srcOrd="0" destOrd="0" presId="urn:microsoft.com/office/officeart/2005/8/layout/radial4"/>
    <dgm:cxn modelId="{AFC2CAA5-F46F-45AE-9D06-43D3EED1E74F}" type="presOf" srcId="{5EE36DB1-EC91-4F43-91B1-13B6D1B613C1}" destId="{1A5C76AA-CCF4-48AF-B05C-8BBD3F32E162}" srcOrd="0" destOrd="0" presId="urn:microsoft.com/office/officeart/2005/8/layout/radial4"/>
    <dgm:cxn modelId="{7E58546A-B668-469B-95C1-972CABCD4D58}" srcId="{45BE7AC2-D90A-465D-8AC2-534BDE3F2FC5}" destId="{8A9033DF-E35C-4F7E-BDE7-3207C56112D0}" srcOrd="1" destOrd="0" parTransId="{9600FE2A-F56E-4CF6-BDC9-8D80781892B9}" sibTransId="{8404B1CC-5DA4-4D84-BA75-19021ADDADBD}"/>
    <dgm:cxn modelId="{81639A3F-3812-4009-9FED-6D386DAB4580}" type="presOf" srcId="{5192657E-97C8-4D5D-BC6A-C713E486F22F}" destId="{2445603F-9FA2-4D10-97CA-0A0F3A8973DE}" srcOrd="0" destOrd="0" presId="urn:microsoft.com/office/officeart/2005/8/layout/radial4"/>
    <dgm:cxn modelId="{3B4477F7-8C53-475C-B4F4-652C5977F55A}" type="presOf" srcId="{3B2339B8-A1E1-4CCB-952E-4E6998F3B09F}" destId="{0F614BC9-7F4B-4645-A49F-495BAADC4BD9}" srcOrd="0" destOrd="0" presId="urn:microsoft.com/office/officeart/2005/8/layout/radial4"/>
    <dgm:cxn modelId="{4A7FA980-FBAD-4DD7-9E6C-A2B31E25C81E}" type="presOf" srcId="{CA2DA717-C225-4F85-A00D-D83170B5C781}" destId="{32CBCAFC-8F19-49CD-A80D-6A2F4FFA247B}" srcOrd="0" destOrd="0" presId="urn:microsoft.com/office/officeart/2005/8/layout/radial4"/>
    <dgm:cxn modelId="{C060926B-4B89-4A42-81A8-825783510E87}" type="presParOf" srcId="{2445603F-9FA2-4D10-97CA-0A0F3A8973DE}" destId="{EB49B2AD-5959-4753-ACAE-37565C90D16F}" srcOrd="0" destOrd="0" presId="urn:microsoft.com/office/officeart/2005/8/layout/radial4"/>
    <dgm:cxn modelId="{A0C5BBC7-45C9-4C92-AB67-E61DC427A644}" type="presParOf" srcId="{2445603F-9FA2-4D10-97CA-0A0F3A8973DE}" destId="{32CBCAFC-8F19-49CD-A80D-6A2F4FFA247B}" srcOrd="1" destOrd="0" presId="urn:microsoft.com/office/officeart/2005/8/layout/radial4"/>
    <dgm:cxn modelId="{F2B46D3D-0828-468F-A73A-E33FD61920D8}" type="presParOf" srcId="{2445603F-9FA2-4D10-97CA-0A0F3A8973DE}" destId="{1BE87993-5C3B-4FAF-B5A1-294581741B30}" srcOrd="2" destOrd="0" presId="urn:microsoft.com/office/officeart/2005/8/layout/radial4"/>
    <dgm:cxn modelId="{099318C2-142B-468D-A63B-17BFA40F30C3}" type="presParOf" srcId="{2445603F-9FA2-4D10-97CA-0A0F3A8973DE}" destId="{375DB5C4-EF22-4848-B124-4C4CD0185EBA}" srcOrd="3" destOrd="0" presId="urn:microsoft.com/office/officeart/2005/8/layout/radial4"/>
    <dgm:cxn modelId="{49B3152D-E456-4125-A7D0-34DE46D75B71}" type="presParOf" srcId="{2445603F-9FA2-4D10-97CA-0A0F3A8973DE}" destId="{1F3AEE3D-F3DE-4D8E-8B04-CF9333D2A1A1}" srcOrd="4" destOrd="0" presId="urn:microsoft.com/office/officeart/2005/8/layout/radial4"/>
    <dgm:cxn modelId="{3FF45EB9-6F84-4CA4-947F-84261C741D3E}" type="presParOf" srcId="{2445603F-9FA2-4D10-97CA-0A0F3A8973DE}" destId="{88D3B5CA-11BE-4BCD-9B45-12A8ADB92D88}" srcOrd="5" destOrd="0" presId="urn:microsoft.com/office/officeart/2005/8/layout/radial4"/>
    <dgm:cxn modelId="{7C2C23C4-B3C4-4928-9670-E0C43B4C4CA2}" type="presParOf" srcId="{2445603F-9FA2-4D10-97CA-0A0F3A8973DE}" destId="{8F3FD484-0FD1-4E54-B697-98CC604632F4}" srcOrd="6" destOrd="0" presId="urn:microsoft.com/office/officeart/2005/8/layout/radial4"/>
    <dgm:cxn modelId="{03E9068E-8932-45CD-B3B5-AE1F099A8F1E}" type="presParOf" srcId="{2445603F-9FA2-4D10-97CA-0A0F3A8973DE}" destId="{28A4A0F6-1F53-4B10-B942-498A70824E9D}" srcOrd="7" destOrd="0" presId="urn:microsoft.com/office/officeart/2005/8/layout/radial4"/>
    <dgm:cxn modelId="{25494D32-2ED5-4028-ABD0-3159EC6D79A5}" type="presParOf" srcId="{2445603F-9FA2-4D10-97CA-0A0F3A8973DE}" destId="{0379952B-94E0-4F87-985F-18385AAE7A2E}" srcOrd="8" destOrd="0" presId="urn:microsoft.com/office/officeart/2005/8/layout/radial4"/>
    <dgm:cxn modelId="{2DBC6803-24DE-446F-8F72-17C2FB4B7E2B}" type="presParOf" srcId="{2445603F-9FA2-4D10-97CA-0A0F3A8973DE}" destId="{0F614BC9-7F4B-4645-A49F-495BAADC4BD9}" srcOrd="9" destOrd="0" presId="urn:microsoft.com/office/officeart/2005/8/layout/radial4"/>
    <dgm:cxn modelId="{E83DEEEB-C5CD-4A48-99A7-F14956A4968A}" type="presParOf" srcId="{2445603F-9FA2-4D10-97CA-0A0F3A8973DE}" destId="{1A5C76AA-CCF4-48AF-B05C-8BBD3F32E162}" srcOrd="10" destOrd="0" presId="urn:microsoft.com/office/officeart/2005/8/layout/radial4"/>
    <dgm:cxn modelId="{9FD34B06-6F8B-4AB7-8C87-F7B6E88CDED6}" type="presParOf" srcId="{2445603F-9FA2-4D10-97CA-0A0F3A8973DE}" destId="{8B10B4E2-FE94-4934-8DBE-34BF8A72B4E3}" srcOrd="11" destOrd="0" presId="urn:microsoft.com/office/officeart/2005/8/layout/radial4"/>
    <dgm:cxn modelId="{77FA972F-56A9-4E07-A514-3517E76CA1D0}" type="presParOf" srcId="{2445603F-9FA2-4D10-97CA-0A0F3A8973DE}" destId="{20A4E6DC-3240-4EAA-9A0F-77DC6C6E96BC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B0F162-D339-4CF7-BB33-86C50CA32A17}" type="doc">
      <dgm:prSet loTypeId="urn:microsoft.com/office/officeart/2005/8/layout/matrix1" loCatId="matrix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AA3C827C-B8B4-4B83-8C55-50B07EA7757C}">
      <dgm:prSet phldrT="[Текст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ru-RU" sz="1400" b="1" dirty="0">
              <a:solidFill>
                <a:schemeClr val="bg1"/>
              </a:solidFill>
              <a:latin typeface="Palatino Linotype" panose="02040502050505030304" pitchFamily="18" charset="0"/>
            </a:rPr>
            <a:t>За год организованно и проведено свыше 120 социально-культурных мероприятий для студентов и </a:t>
          </a:r>
          <a:r>
            <a:rPr lang="ru-RU" sz="1400" b="1" dirty="0" smtClean="0">
              <a:solidFill>
                <a:schemeClr val="bg1"/>
              </a:solidFill>
              <a:latin typeface="Palatino Linotype" panose="02040502050505030304" pitchFamily="18" charset="0"/>
            </a:rPr>
            <a:t>преподавателей (в прошлом году 97)</a:t>
          </a:r>
          <a:endParaRPr lang="ru-RU" sz="1400" b="1" dirty="0">
            <a:solidFill>
              <a:schemeClr val="bg1"/>
            </a:solidFill>
            <a:latin typeface="Palatino Linotype" panose="02040502050505030304" pitchFamily="18" charset="0"/>
          </a:endParaRPr>
        </a:p>
      </dgm:t>
    </dgm:pt>
    <dgm:pt modelId="{8609B959-447E-4879-8B11-74BDE06FFF41}" type="parTrans" cxnId="{3CE89B9B-9BA1-4B80-A961-72CE3A2AE322}">
      <dgm:prSet/>
      <dgm:spPr/>
      <dgm:t>
        <a:bodyPr/>
        <a:lstStyle/>
        <a:p>
          <a:endParaRPr lang="ru-RU" sz="1200">
            <a:latin typeface="Palatino Linotype" panose="02040502050505030304" pitchFamily="18" charset="0"/>
          </a:endParaRPr>
        </a:p>
      </dgm:t>
    </dgm:pt>
    <dgm:pt modelId="{7FF19881-79AB-44C3-B887-69ADEB24014E}" type="sibTrans" cxnId="{3CE89B9B-9BA1-4B80-A961-72CE3A2AE322}">
      <dgm:prSet/>
      <dgm:spPr/>
      <dgm:t>
        <a:bodyPr/>
        <a:lstStyle/>
        <a:p>
          <a:endParaRPr lang="ru-RU" sz="1200">
            <a:latin typeface="Palatino Linotype" panose="02040502050505030304" pitchFamily="18" charset="0"/>
          </a:endParaRPr>
        </a:p>
      </dgm:t>
    </dgm:pt>
    <dgm:pt modelId="{A2001FD2-47AC-4388-98D7-881A359A0898}">
      <dgm:prSet custT="1"/>
      <dgm:spPr/>
      <dgm:t>
        <a:bodyPr/>
        <a:lstStyle/>
        <a:p>
          <a:r>
            <a:rPr lang="ru-RU" sz="1200" b="1" dirty="0">
              <a:latin typeface="Palatino Linotype" panose="02040502050505030304" pitchFamily="18" charset="0"/>
            </a:rPr>
            <a:t> Формирование корпоративной культуры,  традиций и нравственных ценностей основано на соблюдении Кодексов чести студента, преподавателя и сотрудников </a:t>
          </a:r>
          <a:r>
            <a:rPr lang="ru-RU" sz="1200" b="1" dirty="0" err="1">
              <a:latin typeface="Palatino Linotype" panose="02040502050505030304" pitchFamily="18" charset="0"/>
            </a:rPr>
            <a:t>КазНМУ</a:t>
          </a:r>
          <a:r>
            <a:rPr lang="ru-RU" sz="1200" b="1" dirty="0">
              <a:latin typeface="Palatino Linotype" panose="02040502050505030304" pitchFamily="18" charset="0"/>
            </a:rPr>
            <a:t> (новая редакция утверждена в сентябре 2013 г.).  </a:t>
          </a:r>
        </a:p>
      </dgm:t>
    </dgm:pt>
    <dgm:pt modelId="{57F28604-AAEB-4F50-885D-24408524AE28}" type="parTrans" cxnId="{469C2F87-7AAE-4584-A2B4-77D19A7E6B06}">
      <dgm:prSet/>
      <dgm:spPr/>
      <dgm:t>
        <a:bodyPr/>
        <a:lstStyle/>
        <a:p>
          <a:endParaRPr lang="ru-RU" sz="1200">
            <a:latin typeface="Palatino Linotype" panose="02040502050505030304" pitchFamily="18" charset="0"/>
          </a:endParaRPr>
        </a:p>
      </dgm:t>
    </dgm:pt>
    <dgm:pt modelId="{7F9F1425-9751-4E4F-AC4E-C685F79E8788}" type="sibTrans" cxnId="{469C2F87-7AAE-4584-A2B4-77D19A7E6B06}">
      <dgm:prSet/>
      <dgm:spPr/>
      <dgm:t>
        <a:bodyPr/>
        <a:lstStyle/>
        <a:p>
          <a:endParaRPr lang="ru-RU" sz="1200">
            <a:latin typeface="Palatino Linotype" panose="02040502050505030304" pitchFamily="18" charset="0"/>
          </a:endParaRPr>
        </a:p>
      </dgm:t>
    </dgm:pt>
    <dgm:pt modelId="{59D29945-BE85-4E9C-813A-F83805A7C19A}">
      <dgm:prSet custT="1"/>
      <dgm:spPr/>
      <dgm:t>
        <a:bodyPr/>
        <a:lstStyle/>
        <a:p>
          <a:endParaRPr lang="ru-RU" sz="1200" b="1" dirty="0">
            <a:latin typeface="Palatino Linotype" panose="02040502050505030304" pitchFamily="18" charset="0"/>
          </a:endParaRPr>
        </a:p>
        <a:p>
          <a:r>
            <a:rPr lang="ru-RU" sz="1200" b="1" dirty="0">
              <a:latin typeface="Palatino Linotype" panose="02040502050505030304" pitchFamily="18" charset="0"/>
            </a:rPr>
            <a:t>На каждом факультете организована деятельность «Студенческих деканов» и </a:t>
          </a:r>
          <a:endParaRPr lang="ru-RU" sz="1200" b="1" dirty="0" smtClean="0">
            <a:latin typeface="Palatino Linotype" panose="02040502050505030304" pitchFamily="18" charset="0"/>
          </a:endParaRPr>
        </a:p>
        <a:p>
          <a:r>
            <a:rPr lang="ru-RU" sz="1200" b="1" dirty="0" smtClean="0">
              <a:latin typeface="Palatino Linotype" panose="02040502050505030304" pitchFamily="18" charset="0"/>
            </a:rPr>
            <a:t>«</a:t>
          </a:r>
          <a:r>
            <a:rPr lang="ru-RU" sz="1200" b="1" dirty="0">
              <a:latin typeface="Palatino Linotype" panose="02040502050505030304" pitchFamily="18" charset="0"/>
            </a:rPr>
            <a:t>Студенческих правительств факультетов»</a:t>
          </a:r>
        </a:p>
      </dgm:t>
    </dgm:pt>
    <dgm:pt modelId="{8E42F8A6-B259-4F7E-AF0B-D3A5E2712F80}" type="parTrans" cxnId="{3ECF37EC-13E1-47D7-B38D-4BAE3B418983}">
      <dgm:prSet/>
      <dgm:spPr/>
      <dgm:t>
        <a:bodyPr/>
        <a:lstStyle/>
        <a:p>
          <a:endParaRPr lang="ru-RU" sz="1200">
            <a:latin typeface="Palatino Linotype" panose="02040502050505030304" pitchFamily="18" charset="0"/>
          </a:endParaRPr>
        </a:p>
      </dgm:t>
    </dgm:pt>
    <dgm:pt modelId="{B5848181-74A3-4CF0-BC5A-3065C314DE74}" type="sibTrans" cxnId="{3ECF37EC-13E1-47D7-B38D-4BAE3B418983}">
      <dgm:prSet/>
      <dgm:spPr/>
      <dgm:t>
        <a:bodyPr/>
        <a:lstStyle/>
        <a:p>
          <a:endParaRPr lang="ru-RU" sz="1200">
            <a:latin typeface="Palatino Linotype" panose="02040502050505030304" pitchFamily="18" charset="0"/>
          </a:endParaRPr>
        </a:p>
      </dgm:t>
    </dgm:pt>
    <dgm:pt modelId="{4D437342-F4EB-44B3-8982-7A3FB73906F1}">
      <dgm:prSet custT="1"/>
      <dgm:spPr/>
      <dgm:t>
        <a:bodyPr/>
        <a:lstStyle/>
        <a:p>
          <a:pPr>
            <a:lnSpc>
              <a:spcPct val="83000"/>
            </a:lnSpc>
            <a:spcAft>
              <a:spcPts val="0"/>
            </a:spcAft>
          </a:pPr>
          <a:endParaRPr lang="ru-RU" sz="1200" b="1" dirty="0" smtClean="0">
            <a:latin typeface="Palatino Linotype" panose="02040502050505030304" pitchFamily="18" charset="0"/>
          </a:endParaRPr>
        </a:p>
        <a:p>
          <a:pPr>
            <a:lnSpc>
              <a:spcPct val="83000"/>
            </a:lnSpc>
            <a:spcAft>
              <a:spcPts val="0"/>
            </a:spcAft>
          </a:pPr>
          <a:endParaRPr lang="ru-RU" sz="1200" b="1" dirty="0" smtClean="0">
            <a:latin typeface="Palatino Linotype" panose="02040502050505030304" pitchFamily="18" charset="0"/>
          </a:endParaRPr>
        </a:p>
        <a:p>
          <a:pPr>
            <a:lnSpc>
              <a:spcPct val="83000"/>
            </a:lnSpc>
            <a:spcAft>
              <a:spcPts val="0"/>
            </a:spcAft>
          </a:pPr>
          <a:r>
            <a:rPr lang="ru-RU" sz="1200" b="1" dirty="0" smtClean="0">
              <a:latin typeface="Palatino Linotype" panose="02040502050505030304" pitchFamily="18" charset="0"/>
            </a:rPr>
            <a:t>Повысилась  активность студентов, увеличилось  количество студенческих организаций, творческих коллективов  и спортивных секций 26  </a:t>
          </a:r>
        </a:p>
        <a:p>
          <a:pPr>
            <a:lnSpc>
              <a:spcPct val="83000"/>
            </a:lnSpc>
            <a:spcAft>
              <a:spcPts val="0"/>
            </a:spcAft>
          </a:pPr>
          <a:r>
            <a:rPr lang="ru-RU" sz="1200" b="1" i="1" dirty="0" smtClean="0">
              <a:latin typeface="Palatino Linotype" panose="02040502050505030304" pitchFamily="18" charset="0"/>
            </a:rPr>
            <a:t>(прошлом году было 14)</a:t>
          </a:r>
          <a:r>
            <a:rPr lang="ru-RU" sz="1200" b="1" dirty="0" smtClean="0">
              <a:latin typeface="Palatino Linotype" panose="02040502050505030304" pitchFamily="18" charset="0"/>
            </a:rPr>
            <a:t>.</a:t>
          </a:r>
        </a:p>
        <a:p>
          <a:pPr>
            <a:lnSpc>
              <a:spcPct val="83000"/>
            </a:lnSpc>
            <a:spcAft>
              <a:spcPts val="0"/>
            </a:spcAft>
          </a:pPr>
          <a:r>
            <a:rPr lang="ru-RU" sz="1200" b="0" dirty="0" smtClean="0">
              <a:latin typeface="Palatino Linotype" panose="02040502050505030304" pitchFamily="18" charset="0"/>
              <a:cs typeface="Arial" pitchFamily="34" charset="0"/>
            </a:rPr>
            <a:t>Создана  Казахская Национальная Ассоциация медицинской молодежи (</a:t>
          </a:r>
          <a:r>
            <a:rPr lang="ru-RU" sz="1200" b="0" dirty="0" err="1" smtClean="0">
              <a:latin typeface="Palatino Linotype" panose="02040502050505030304" pitchFamily="18" charset="0"/>
              <a:cs typeface="Arial" pitchFamily="34" charset="0"/>
            </a:rPr>
            <a:t>KazMSA</a:t>
          </a:r>
          <a:r>
            <a:rPr lang="ru-RU" sz="1200" b="0" dirty="0" smtClean="0">
              <a:latin typeface="Palatino Linotype" panose="02040502050505030304" pitchFamily="18" charset="0"/>
              <a:cs typeface="Arial" pitchFamily="34" charset="0"/>
            </a:rPr>
            <a:t>), объединяющая представителей  </a:t>
          </a:r>
          <a:r>
            <a:rPr lang="ru-RU" sz="1200" b="1" dirty="0" smtClean="0">
              <a:latin typeface="Palatino Linotype" panose="02040502050505030304" pitchFamily="18" charset="0"/>
            </a:rPr>
            <a:t>34 национальностей.</a:t>
          </a:r>
          <a:endParaRPr lang="ru-RU" sz="1200" b="1" dirty="0">
            <a:latin typeface="Palatino Linotype" panose="02040502050505030304" pitchFamily="18" charset="0"/>
          </a:endParaRPr>
        </a:p>
      </dgm:t>
    </dgm:pt>
    <dgm:pt modelId="{2EA75A7E-5EB8-45EC-A112-A0E05DB7472F}" type="parTrans" cxnId="{9BD48972-B60C-4BBB-A2F0-FCC5000925CC}">
      <dgm:prSet/>
      <dgm:spPr/>
      <dgm:t>
        <a:bodyPr/>
        <a:lstStyle/>
        <a:p>
          <a:endParaRPr lang="ru-RU" sz="1200">
            <a:latin typeface="Palatino Linotype" panose="02040502050505030304" pitchFamily="18" charset="0"/>
          </a:endParaRPr>
        </a:p>
      </dgm:t>
    </dgm:pt>
    <dgm:pt modelId="{9A213E9E-173D-4B08-8CC8-B67DAD307CC6}" type="sibTrans" cxnId="{9BD48972-B60C-4BBB-A2F0-FCC5000925CC}">
      <dgm:prSet/>
      <dgm:spPr/>
      <dgm:t>
        <a:bodyPr/>
        <a:lstStyle/>
        <a:p>
          <a:endParaRPr lang="ru-RU" sz="1200">
            <a:latin typeface="Palatino Linotype" panose="02040502050505030304" pitchFamily="18" charset="0"/>
          </a:endParaRPr>
        </a:p>
      </dgm:t>
    </dgm:pt>
    <dgm:pt modelId="{A312BF62-8AD5-4B14-BC00-FBFEA0F49106}">
      <dgm:prSet custT="1"/>
      <dgm:spPr/>
      <dgm:t>
        <a:bodyPr/>
        <a:lstStyle/>
        <a:p>
          <a:endParaRPr lang="ru-RU" sz="1200" b="1" dirty="0">
            <a:latin typeface="Palatino Linotype" panose="02040502050505030304" pitchFamily="18" charset="0"/>
          </a:endParaRPr>
        </a:p>
        <a:p>
          <a:r>
            <a:rPr lang="ru-RU" sz="1200" b="1" dirty="0">
              <a:latin typeface="Palatino Linotype" panose="02040502050505030304" pitchFamily="18" charset="0"/>
            </a:rPr>
            <a:t>Разработано методическое пособие </a:t>
          </a:r>
          <a:endParaRPr lang="ru-RU" sz="1200" b="1" dirty="0" smtClean="0">
            <a:latin typeface="Palatino Linotype" panose="02040502050505030304" pitchFamily="18" charset="0"/>
          </a:endParaRPr>
        </a:p>
        <a:p>
          <a:r>
            <a:rPr lang="ru-RU" sz="1200" b="1" dirty="0" smtClean="0">
              <a:latin typeface="Palatino Linotype" panose="02040502050505030304" pitchFamily="18" charset="0"/>
            </a:rPr>
            <a:t> «</a:t>
          </a:r>
          <a:r>
            <a:rPr lang="ru-RU" sz="1200" b="1" dirty="0">
              <a:latin typeface="Palatino Linotype" panose="02040502050505030304" pitchFamily="18" charset="0"/>
            </a:rPr>
            <a:t>В помощь </a:t>
          </a:r>
          <a:r>
            <a:rPr lang="ru-RU" sz="1200" b="1" dirty="0" err="1">
              <a:latin typeface="Palatino Linotype" panose="02040502050505030304" pitchFamily="18" charset="0"/>
            </a:rPr>
            <a:t>тьютору</a:t>
          </a:r>
          <a:r>
            <a:rPr lang="ru-RU" sz="1200" b="1" dirty="0">
              <a:latin typeface="Palatino Linotype" panose="02040502050505030304" pitchFamily="18" charset="0"/>
            </a:rPr>
            <a:t>». </a:t>
          </a:r>
          <a:endParaRPr lang="ru-RU" sz="1200" b="1" dirty="0" smtClean="0">
            <a:latin typeface="Palatino Linotype" panose="02040502050505030304" pitchFamily="18" charset="0"/>
          </a:endParaRPr>
        </a:p>
        <a:p>
          <a:r>
            <a:rPr lang="ru-RU" sz="1200" b="1" dirty="0" smtClean="0">
              <a:latin typeface="Palatino Linotype" panose="02040502050505030304" pitchFamily="18" charset="0"/>
            </a:rPr>
            <a:t> Разработан  </a:t>
          </a:r>
          <a:r>
            <a:rPr lang="ru-RU" sz="1200" b="1" dirty="0">
              <a:latin typeface="Palatino Linotype" panose="02040502050505030304" pitchFamily="18" charset="0"/>
            </a:rPr>
            <a:t>проект </a:t>
          </a:r>
          <a:r>
            <a:rPr lang="ru-RU" sz="1200" b="1" dirty="0" smtClean="0">
              <a:latin typeface="Palatino Linotype" panose="02040502050505030304" pitchFamily="18" charset="0"/>
            </a:rPr>
            <a:t>«</a:t>
          </a:r>
          <a:r>
            <a:rPr lang="ru-RU" sz="1200" b="1" dirty="0">
              <a:latin typeface="Palatino Linotype" panose="02040502050505030304" pitchFamily="18" charset="0"/>
            </a:rPr>
            <a:t>Портфолио студента».</a:t>
          </a:r>
        </a:p>
      </dgm:t>
    </dgm:pt>
    <dgm:pt modelId="{878EFC78-6583-41F6-81CB-FE8AB2EE8676}" type="parTrans" cxnId="{A2E2625C-3F45-4715-8481-CAF0A675BCD0}">
      <dgm:prSet/>
      <dgm:spPr/>
      <dgm:t>
        <a:bodyPr/>
        <a:lstStyle/>
        <a:p>
          <a:endParaRPr lang="ru-RU" sz="1200">
            <a:latin typeface="Palatino Linotype" panose="02040502050505030304" pitchFamily="18" charset="0"/>
          </a:endParaRPr>
        </a:p>
      </dgm:t>
    </dgm:pt>
    <dgm:pt modelId="{7E376BF3-7926-4AB9-8A34-EF32A978C970}" type="sibTrans" cxnId="{A2E2625C-3F45-4715-8481-CAF0A675BCD0}">
      <dgm:prSet/>
      <dgm:spPr/>
      <dgm:t>
        <a:bodyPr/>
        <a:lstStyle/>
        <a:p>
          <a:endParaRPr lang="ru-RU" sz="1200">
            <a:latin typeface="Palatino Linotype" panose="02040502050505030304" pitchFamily="18" charset="0"/>
          </a:endParaRPr>
        </a:p>
      </dgm:t>
    </dgm:pt>
    <dgm:pt modelId="{1C5AE897-230D-4920-90A7-AF87EB8F9D62}" type="pres">
      <dgm:prSet presAssocID="{1BB0F162-D339-4CF7-BB33-86C50CA32A1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4DF31D-AA37-4D2A-8204-23005E66F163}" type="pres">
      <dgm:prSet presAssocID="{1BB0F162-D339-4CF7-BB33-86C50CA32A17}" presName="matrix" presStyleCnt="0"/>
      <dgm:spPr/>
      <dgm:t>
        <a:bodyPr/>
        <a:lstStyle/>
        <a:p>
          <a:endParaRPr lang="ru-RU"/>
        </a:p>
      </dgm:t>
    </dgm:pt>
    <dgm:pt modelId="{B5471719-C93D-4BC9-AE6C-F746BD98A24D}" type="pres">
      <dgm:prSet presAssocID="{1BB0F162-D339-4CF7-BB33-86C50CA32A17}" presName="tile1" presStyleLbl="node1" presStyleIdx="0" presStyleCnt="4" custLinFactNeighborX="-4540" custLinFactNeighborY="-6282"/>
      <dgm:spPr/>
      <dgm:t>
        <a:bodyPr/>
        <a:lstStyle/>
        <a:p>
          <a:endParaRPr lang="ru-RU"/>
        </a:p>
      </dgm:t>
    </dgm:pt>
    <dgm:pt modelId="{73E36EF4-8D9F-4E1E-ABCB-4B644D16F1E4}" type="pres">
      <dgm:prSet presAssocID="{1BB0F162-D339-4CF7-BB33-86C50CA32A1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8DE26B-F35B-4FC7-8890-5CEEFBCB27B2}" type="pres">
      <dgm:prSet presAssocID="{1BB0F162-D339-4CF7-BB33-86C50CA32A17}" presName="tile2" presStyleLbl="node1" presStyleIdx="1" presStyleCnt="4"/>
      <dgm:spPr/>
      <dgm:t>
        <a:bodyPr/>
        <a:lstStyle/>
        <a:p>
          <a:endParaRPr lang="ru-RU"/>
        </a:p>
      </dgm:t>
    </dgm:pt>
    <dgm:pt modelId="{02C8C2CE-D04C-4483-A8C2-E798A40F6D28}" type="pres">
      <dgm:prSet presAssocID="{1BB0F162-D339-4CF7-BB33-86C50CA32A1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AD15B-7D49-4614-86D3-B21CCE1F4249}" type="pres">
      <dgm:prSet presAssocID="{1BB0F162-D339-4CF7-BB33-86C50CA32A17}" presName="tile3" presStyleLbl="node1" presStyleIdx="2" presStyleCnt="4"/>
      <dgm:spPr/>
      <dgm:t>
        <a:bodyPr/>
        <a:lstStyle/>
        <a:p>
          <a:endParaRPr lang="ru-RU"/>
        </a:p>
      </dgm:t>
    </dgm:pt>
    <dgm:pt modelId="{E3B3760A-DF8A-4DAE-81E9-4EAC7546DF48}" type="pres">
      <dgm:prSet presAssocID="{1BB0F162-D339-4CF7-BB33-86C50CA32A1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8CED4-0AC4-44E8-B35F-3A0C939368E5}" type="pres">
      <dgm:prSet presAssocID="{1BB0F162-D339-4CF7-BB33-86C50CA32A17}" presName="tile4" presStyleLbl="node1" presStyleIdx="3" presStyleCnt="4"/>
      <dgm:spPr/>
      <dgm:t>
        <a:bodyPr/>
        <a:lstStyle/>
        <a:p>
          <a:endParaRPr lang="ru-RU"/>
        </a:p>
      </dgm:t>
    </dgm:pt>
    <dgm:pt modelId="{31FAA176-9F62-492D-80A0-49938B30C3BD}" type="pres">
      <dgm:prSet presAssocID="{1BB0F162-D339-4CF7-BB33-86C50CA32A1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438133-1E1A-4E8A-9782-51AA2B375927}" type="pres">
      <dgm:prSet presAssocID="{1BB0F162-D339-4CF7-BB33-86C50CA32A17}" presName="centerTile" presStyleLbl="fgShp" presStyleIdx="0" presStyleCnt="1" custScaleX="150211" custScaleY="108555" custLinFactNeighborX="1462" custLinFactNeighborY="2786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F9982F1D-CAD9-4FFF-B2DB-289CAF28BA7B}" type="presOf" srcId="{A2001FD2-47AC-4388-98D7-881A359A0898}" destId="{73E36EF4-8D9F-4E1E-ABCB-4B644D16F1E4}" srcOrd="1" destOrd="0" presId="urn:microsoft.com/office/officeart/2005/8/layout/matrix1"/>
    <dgm:cxn modelId="{5CD64BF9-7964-4641-B975-1E33D391C449}" type="presOf" srcId="{A2001FD2-47AC-4388-98D7-881A359A0898}" destId="{B5471719-C93D-4BC9-AE6C-F746BD98A24D}" srcOrd="0" destOrd="0" presId="urn:microsoft.com/office/officeart/2005/8/layout/matrix1"/>
    <dgm:cxn modelId="{E5AA28B7-2C91-4754-B6E1-6EE5D6331A3C}" type="presOf" srcId="{4D437342-F4EB-44B3-8982-7A3FB73906F1}" destId="{02C8C2CE-D04C-4483-A8C2-E798A40F6D28}" srcOrd="1" destOrd="0" presId="urn:microsoft.com/office/officeart/2005/8/layout/matrix1"/>
    <dgm:cxn modelId="{916A1B16-2263-4A46-8A78-EA05A1FB08C2}" type="presOf" srcId="{AA3C827C-B8B4-4B83-8C55-50B07EA7757C}" destId="{FD438133-1E1A-4E8A-9782-51AA2B375927}" srcOrd="0" destOrd="0" presId="urn:microsoft.com/office/officeart/2005/8/layout/matrix1"/>
    <dgm:cxn modelId="{3ECF37EC-13E1-47D7-B38D-4BAE3B418983}" srcId="{AA3C827C-B8B4-4B83-8C55-50B07EA7757C}" destId="{59D29945-BE85-4E9C-813A-F83805A7C19A}" srcOrd="2" destOrd="0" parTransId="{8E42F8A6-B259-4F7E-AF0B-D3A5E2712F80}" sibTransId="{B5848181-74A3-4CF0-BC5A-3065C314DE74}"/>
    <dgm:cxn modelId="{77C1BB66-BC98-41DB-AAEF-196786275B4D}" type="presOf" srcId="{A312BF62-8AD5-4B14-BC00-FBFEA0F49106}" destId="{31FAA176-9F62-492D-80A0-49938B30C3BD}" srcOrd="1" destOrd="0" presId="urn:microsoft.com/office/officeart/2005/8/layout/matrix1"/>
    <dgm:cxn modelId="{60E42E3D-9C95-471C-8629-F1E040F9285A}" type="presOf" srcId="{A312BF62-8AD5-4B14-BC00-FBFEA0F49106}" destId="{19B8CED4-0AC4-44E8-B35F-3A0C939368E5}" srcOrd="0" destOrd="0" presId="urn:microsoft.com/office/officeart/2005/8/layout/matrix1"/>
    <dgm:cxn modelId="{03AC7105-BDDD-49B4-9DB8-8AF2E972A9A3}" type="presOf" srcId="{59D29945-BE85-4E9C-813A-F83805A7C19A}" destId="{E3B3760A-DF8A-4DAE-81E9-4EAC7546DF48}" srcOrd="1" destOrd="0" presId="urn:microsoft.com/office/officeart/2005/8/layout/matrix1"/>
    <dgm:cxn modelId="{EF707FA3-2691-4659-9F06-26402ECABEFC}" type="presOf" srcId="{59D29945-BE85-4E9C-813A-F83805A7C19A}" destId="{114AD15B-7D49-4614-86D3-B21CCE1F4249}" srcOrd="0" destOrd="0" presId="urn:microsoft.com/office/officeart/2005/8/layout/matrix1"/>
    <dgm:cxn modelId="{469C2F87-7AAE-4584-A2B4-77D19A7E6B06}" srcId="{AA3C827C-B8B4-4B83-8C55-50B07EA7757C}" destId="{A2001FD2-47AC-4388-98D7-881A359A0898}" srcOrd="0" destOrd="0" parTransId="{57F28604-AAEB-4F50-885D-24408524AE28}" sibTransId="{7F9F1425-9751-4E4F-AC4E-C685F79E8788}"/>
    <dgm:cxn modelId="{A2E2625C-3F45-4715-8481-CAF0A675BCD0}" srcId="{AA3C827C-B8B4-4B83-8C55-50B07EA7757C}" destId="{A312BF62-8AD5-4B14-BC00-FBFEA0F49106}" srcOrd="3" destOrd="0" parTransId="{878EFC78-6583-41F6-81CB-FE8AB2EE8676}" sibTransId="{7E376BF3-7926-4AB9-8A34-EF32A978C970}"/>
    <dgm:cxn modelId="{1CF458F9-F07D-4691-B224-AA97C17CE686}" type="presOf" srcId="{1BB0F162-D339-4CF7-BB33-86C50CA32A17}" destId="{1C5AE897-230D-4920-90A7-AF87EB8F9D62}" srcOrd="0" destOrd="0" presId="urn:microsoft.com/office/officeart/2005/8/layout/matrix1"/>
    <dgm:cxn modelId="{9BD48972-B60C-4BBB-A2F0-FCC5000925CC}" srcId="{AA3C827C-B8B4-4B83-8C55-50B07EA7757C}" destId="{4D437342-F4EB-44B3-8982-7A3FB73906F1}" srcOrd="1" destOrd="0" parTransId="{2EA75A7E-5EB8-45EC-A112-A0E05DB7472F}" sibTransId="{9A213E9E-173D-4B08-8CC8-B67DAD307CC6}"/>
    <dgm:cxn modelId="{3CE89B9B-9BA1-4B80-A961-72CE3A2AE322}" srcId="{1BB0F162-D339-4CF7-BB33-86C50CA32A17}" destId="{AA3C827C-B8B4-4B83-8C55-50B07EA7757C}" srcOrd="0" destOrd="0" parTransId="{8609B959-447E-4879-8B11-74BDE06FFF41}" sibTransId="{7FF19881-79AB-44C3-B887-69ADEB24014E}"/>
    <dgm:cxn modelId="{7259A69D-6AA6-4B25-A355-AC3F84E75A0E}" type="presOf" srcId="{4D437342-F4EB-44B3-8982-7A3FB73906F1}" destId="{AA8DE26B-F35B-4FC7-8890-5CEEFBCB27B2}" srcOrd="0" destOrd="0" presId="urn:microsoft.com/office/officeart/2005/8/layout/matrix1"/>
    <dgm:cxn modelId="{027D657A-0EF0-4C38-B313-01A88DF3E2CA}" type="presParOf" srcId="{1C5AE897-230D-4920-90A7-AF87EB8F9D62}" destId="{FC4DF31D-AA37-4D2A-8204-23005E66F163}" srcOrd="0" destOrd="0" presId="urn:microsoft.com/office/officeart/2005/8/layout/matrix1"/>
    <dgm:cxn modelId="{11958BC0-2D63-427C-AC43-DA96693A995C}" type="presParOf" srcId="{FC4DF31D-AA37-4D2A-8204-23005E66F163}" destId="{B5471719-C93D-4BC9-AE6C-F746BD98A24D}" srcOrd="0" destOrd="0" presId="urn:microsoft.com/office/officeart/2005/8/layout/matrix1"/>
    <dgm:cxn modelId="{E586B2CE-91A3-49A8-9201-C5CBF3CBFFB4}" type="presParOf" srcId="{FC4DF31D-AA37-4D2A-8204-23005E66F163}" destId="{73E36EF4-8D9F-4E1E-ABCB-4B644D16F1E4}" srcOrd="1" destOrd="0" presId="urn:microsoft.com/office/officeart/2005/8/layout/matrix1"/>
    <dgm:cxn modelId="{D82B858B-B582-4B93-AFF3-6E2DA53789B1}" type="presParOf" srcId="{FC4DF31D-AA37-4D2A-8204-23005E66F163}" destId="{AA8DE26B-F35B-4FC7-8890-5CEEFBCB27B2}" srcOrd="2" destOrd="0" presId="urn:microsoft.com/office/officeart/2005/8/layout/matrix1"/>
    <dgm:cxn modelId="{B58B293B-E131-42D7-8ABB-8B8142516A7D}" type="presParOf" srcId="{FC4DF31D-AA37-4D2A-8204-23005E66F163}" destId="{02C8C2CE-D04C-4483-A8C2-E798A40F6D28}" srcOrd="3" destOrd="0" presId="urn:microsoft.com/office/officeart/2005/8/layout/matrix1"/>
    <dgm:cxn modelId="{BF942CF4-6CFE-47BF-B56F-8BB983CB073E}" type="presParOf" srcId="{FC4DF31D-AA37-4D2A-8204-23005E66F163}" destId="{114AD15B-7D49-4614-86D3-B21CCE1F4249}" srcOrd="4" destOrd="0" presId="urn:microsoft.com/office/officeart/2005/8/layout/matrix1"/>
    <dgm:cxn modelId="{1D67DC75-3A11-4641-887F-C49B5BC55358}" type="presParOf" srcId="{FC4DF31D-AA37-4D2A-8204-23005E66F163}" destId="{E3B3760A-DF8A-4DAE-81E9-4EAC7546DF48}" srcOrd="5" destOrd="0" presId="urn:microsoft.com/office/officeart/2005/8/layout/matrix1"/>
    <dgm:cxn modelId="{9359A893-6053-4BBD-A51C-2126735E9F3B}" type="presParOf" srcId="{FC4DF31D-AA37-4D2A-8204-23005E66F163}" destId="{19B8CED4-0AC4-44E8-B35F-3A0C939368E5}" srcOrd="6" destOrd="0" presId="urn:microsoft.com/office/officeart/2005/8/layout/matrix1"/>
    <dgm:cxn modelId="{810DE21C-307F-474A-9CC8-5DFA3E9D5B2D}" type="presParOf" srcId="{FC4DF31D-AA37-4D2A-8204-23005E66F163}" destId="{31FAA176-9F62-492D-80A0-49938B30C3BD}" srcOrd="7" destOrd="0" presId="urn:microsoft.com/office/officeart/2005/8/layout/matrix1"/>
    <dgm:cxn modelId="{79378E10-1007-437E-9B37-352A271975DC}" type="presParOf" srcId="{1C5AE897-230D-4920-90A7-AF87EB8F9D62}" destId="{FD438133-1E1A-4E8A-9782-51AA2B37592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3E1E12-ADBB-4AC2-A77B-D8E4F8A4E0E7}" type="doc">
      <dgm:prSet loTypeId="urn:microsoft.com/office/officeart/2005/8/layout/h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A1AD693-033D-4B87-A924-7B298466D25E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1" i="1" dirty="0" smtClean="0">
              <a:latin typeface="Palatino Linotype" panose="02040502050505030304" pitchFamily="18" charset="0"/>
              <a:cs typeface="Times New Roman" pitchFamily="18" charset="0"/>
            </a:rPr>
            <a:t>2009</a:t>
          </a:r>
          <a:endParaRPr lang="ru-RU" sz="1400" b="1" i="1" dirty="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96257DBF-0007-4145-84A9-44EB9413D47E}" type="parTrans" cxnId="{716FB1BA-2EB3-4F2D-8C85-C02EFE79D9FC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89492E5C-3B4D-471B-910A-AD3EDAC5A20D}" type="sibTrans" cxnId="{716FB1BA-2EB3-4F2D-8C85-C02EFE79D9FC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99F5E243-046A-403E-8B5E-F8124B553CE7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НИИ ФПМ им.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Б.Атча-барова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51061A01-AEBA-45F9-8167-114C6F8DB6DA}" type="parTrans" cxnId="{04434D02-78C4-4E0B-9014-9836336F9FC0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8EDF11FD-4F6D-4440-B3F2-71347A3D8306}" type="sibTrans" cxnId="{04434D02-78C4-4E0B-9014-9836336F9FC0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28EB3A2F-2FA5-40F9-B41C-5DAA3119796D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Научная Клинико-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Диагности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-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ческая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Лабо-ратория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F6EA9461-319D-478B-B0A7-F2EEECE832C2}" type="parTrans" cxnId="{9067DCD9-87CD-4BA6-86C8-E149D7F75E3D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DF6331CF-F5E3-4C8B-9AA7-E46FF0D528E1}" type="sibTrans" cxnId="{9067DCD9-87CD-4BA6-86C8-E149D7F75E3D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F7340DFD-FCE2-4123-A370-472E3B0032B6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1" i="1" dirty="0" smtClean="0">
              <a:latin typeface="Palatino Linotype" panose="02040502050505030304" pitchFamily="18" charset="0"/>
              <a:cs typeface="Times New Roman" pitchFamily="18" charset="0"/>
            </a:rPr>
            <a:t>+2010</a:t>
          </a:r>
          <a:endParaRPr lang="ru-RU" sz="1400" b="1" i="1" dirty="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7C6FF3C4-9197-42AF-93FC-E9CEAAFE507B}" type="parTrans" cxnId="{FAAE2059-7C2B-4701-88AD-9DF723B5ABC5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3BCEA334-E534-4F92-A523-F1FD0FF48826}" type="sibTrans" cxnId="{FAAE2059-7C2B-4701-88AD-9DF723B5ABC5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7BE4FF45-C432-4BEB-9C8B-94B884FF9431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Центр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мо-ниторинга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 анализа ка-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чества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обра-зования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 и научного со-провождения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437143CE-047D-4968-8411-AF1E6E6F57A1}" type="parTrans" cxnId="{EB315BB2-EC06-41FA-9394-D0FF73DD873F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E7E3AF3B-8CA1-40D9-9E8A-50CB65BD3A7E}" type="sibTrans" cxnId="{EB315BB2-EC06-41FA-9394-D0FF73DD873F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B26B2B72-78F3-4733-BBEC-0DC4EF0F84C7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«Центр коммуникативных навыков имени Джулии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Драпер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»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FA98BBC7-F58B-4F16-8E31-0DB13A55A018}" type="parTrans" cxnId="{BCA54047-4D51-4DC0-B07F-E11B4CA24C35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42328EE1-2800-4575-8126-68060EFFE171}" type="sibTrans" cxnId="{BCA54047-4D51-4DC0-B07F-E11B4CA24C35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60AAE865-70EA-4B8E-A3BE-D446C564FFE2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1" i="1" dirty="0" smtClean="0">
              <a:latin typeface="Palatino Linotype" panose="02040502050505030304" pitchFamily="18" charset="0"/>
              <a:cs typeface="Times New Roman" pitchFamily="18" charset="0"/>
            </a:rPr>
            <a:t>+2011</a:t>
          </a:r>
          <a:endParaRPr lang="ru-RU" sz="1400" b="1" i="1" dirty="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50A8F59D-ADEC-4DF4-B87B-63E77CBEB191}" type="parTrans" cxnId="{DE1C407C-4B29-4905-8102-1AFF44387F4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162E2460-1B88-4064-8D95-D7794DB8114B}" type="sibTrans" cxnId="{DE1C407C-4B29-4905-8102-1AFF44387F4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713D5FEE-7285-44E0-AAAD-81AD6491F435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Координирующий Центр – Ви-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ртуальный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 институт Болонского процесса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5BF498B4-6F17-422F-8374-8FE8BF52948D}" type="parTrans" cxnId="{38BE8DE1-4F95-4A2A-A6B1-DA2D599D3D70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3408444E-8700-4160-9EFC-A9E2B82FE268}" type="sibTrans" cxnId="{38BE8DE1-4F95-4A2A-A6B1-DA2D599D3D70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F611BBA8-D53B-4279-9061-83F06D75945B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Школа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педа-гогического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 мастерства им.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Х.С.На-сыбуллиной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 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C7E86C2F-B5E8-4D61-BD65-CA0EC0A068EC}" type="parTrans" cxnId="{84E852E9-2724-4EBF-B81A-D0AB2DE9CA00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D91FAC05-7332-4B22-8247-865B2B58AD6C}" type="sibTrans" cxnId="{84E852E9-2724-4EBF-B81A-D0AB2DE9CA00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F85A5B6F-0EA3-423C-8F38-528A33973E34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Клинико-экспериментальная лаборатория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FEDC281F-C35F-4F0F-B9F1-DB8E5F6F4814}" type="parTrans" cxnId="{C00314EA-69F0-46F4-A0AF-FB7826870F3C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513CD95A-C516-47F7-B10B-8A77CAD3B4E9}" type="sibTrans" cxnId="{C00314EA-69F0-46F4-A0AF-FB7826870F3C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4D6BAE84-1F5E-4ACB-8629-3C5B94DB095A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Школа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вакциноло-гии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E3FA3E5C-CE10-4829-AEC4-5D0684517CAD}" type="parTrans" cxnId="{13BA27C9-3A58-4E98-8A5C-34F8E1F3EEBC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3862F4FC-52CB-48B1-B9EC-B1FEDD62FB46}" type="sibTrans" cxnId="{13BA27C9-3A58-4E98-8A5C-34F8E1F3EEBC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5E3B4B7E-4D67-46FB-9FED-045E35529608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1" i="1" dirty="0" smtClean="0">
              <a:latin typeface="Palatino Linotype" panose="02040502050505030304" pitchFamily="18" charset="0"/>
              <a:cs typeface="Times New Roman" pitchFamily="18" charset="0"/>
            </a:rPr>
            <a:t>+2012</a:t>
          </a:r>
          <a:endParaRPr lang="ru-RU" sz="1400" b="1" i="1" dirty="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C38BA91A-2BD1-4034-BB41-ADDBF3E55544}" type="parTrans" cxnId="{F8ACBDA8-3A8F-44A4-AEEA-AE376C0085B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44FAC42A-70B8-4EE0-84E6-D3EADA104A40}" type="sibTrans" cxnId="{F8ACBDA8-3A8F-44A4-AEEA-AE376C0085B3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1A342F58-9246-4383-A024-EDEC6A35CB26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Ресурсный Центр: сек-тор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фандра-йзинга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 - НИИ ФПМ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1F8CCE33-9BA8-4C4B-AE26-A5D74961BC59}" type="parTrans" cxnId="{C6210731-A364-4EB8-8736-D9F31D2CE0AE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C1FA1B5E-CBE7-4E4F-BBCD-84366355153A}" type="sibTrans" cxnId="{C6210731-A364-4EB8-8736-D9F31D2CE0AE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47BAE64C-934B-44DC-AC6F-E2221E5ED12E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Лаборато-рия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 оценки рисков - Каф. Общей Гигиены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7C7336E7-D89D-4A3D-9F87-4A99D397F239}" type="parTrans" cxnId="{A6D88793-C2E9-4D92-BC5E-3CB528D9025C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6BDCE9B0-49F7-4B67-B4A1-B2373BADD7B9}" type="sibTrans" cxnId="{A6D88793-C2E9-4D92-BC5E-3CB528D9025C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E6E2DDD2-505E-46C7-8829-C32CFFA1FC5D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Виртуаль-ный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Инсти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-тут "Ан-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тиэйджинг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" – ШОЗ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DD7C9DFE-497D-4373-A843-3F6651745347}" type="parTrans" cxnId="{D1607B6B-8EBC-4CB8-800D-9197BA4120E5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9DB0273C-0433-48AF-B4CC-D55B391C2E4B}" type="sibTrans" cxnId="{D1607B6B-8EBC-4CB8-800D-9197BA4120E5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D1E7CEB5-3850-47D7-B8A2-69DBDAA808BF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Центр Ин-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новацион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-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ных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 Техно-логий  "Те-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лемедицина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"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AB95E257-DF34-4EEB-A880-11195826E6EF}" type="parTrans" cxnId="{41FFCA76-BCB4-44A5-BC43-298EFA1F1E84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A858D5DB-D774-4788-B70B-396C537E160C}" type="sibTrans" cxnId="{41FFCA76-BCB4-44A5-BC43-298EFA1F1E84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22C37976-6128-4F53-9ED6-7B2EBC53AA2A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Институт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Стоматоло-гии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57D62E35-96BF-484E-91EA-312EA17E72A3}" type="parTrans" cxnId="{CACAD7AD-A645-4E8E-B97C-127BB3E613A7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6F80D0AB-4D4E-485D-B9E4-D09F07D82D37}" type="sibTrans" cxnId="{CACAD7AD-A645-4E8E-B97C-127BB3E613A7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6231448E-FC5F-4F8D-BE5C-7A978CBFEFE8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1" i="1" dirty="0" smtClean="0">
              <a:latin typeface="Palatino Linotype" panose="02040502050505030304" pitchFamily="18" charset="0"/>
              <a:cs typeface="Times New Roman" pitchFamily="18" charset="0"/>
            </a:rPr>
            <a:t>+2013</a:t>
          </a:r>
          <a:endParaRPr lang="ru-RU" sz="1400" b="1" i="1" dirty="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6C20AB0F-6FA5-4023-8453-51BE657E2D97}" type="parTrans" cxnId="{92B470E4-AF13-444D-9228-2CDD3006FE47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C417A099-810C-4C6F-BEEE-C55DAF837A55}" type="sibTrans" cxnId="{92B470E4-AF13-444D-9228-2CDD3006FE47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928F33DA-07B7-401A-8122-BF40E9FBD398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Научная лаборатория «ЦКП» НИИ ФПМ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89EAD227-61FD-48C5-86C0-1F5257B7233D}" type="parTrans" cxnId="{5587C0EE-6D07-49A6-B300-7D8D25050D75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DC3B371F-5147-4BE2-AD0C-3B44B2081AAB}" type="sibTrans" cxnId="{5587C0EE-6D07-49A6-B300-7D8D25050D75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366591E9-4A94-419E-BEB8-1CAF2563C382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Центр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Фармацев-тических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 разработок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707BEAAA-022A-4C0B-98E8-E2FB56F3D9C5}" type="parTrans" cxnId="{6D9D7FFD-91CE-433D-99EF-83575D9A638B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F2148BB8-10C5-447A-817D-CF5846793709}" type="sibTrans" cxnId="{6D9D7FFD-91CE-433D-99EF-83575D9A638B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ADE761F4-464A-40B3-A1EE-A773B67F18EA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Times New Roman" pitchFamily="18" charset="0"/>
            </a:rPr>
            <a:t>+2014</a:t>
          </a:r>
          <a:endParaRPr lang="ru-RU" sz="1400" b="0" i="1" dirty="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ABE8B611-B7CB-4074-9BAC-96FD095AC458}" type="parTrans" cxnId="{DF4767C0-D6ED-4DEA-ACB7-7A3203A51068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A765F225-510F-46F0-A235-D73950187F77}" type="sibTrans" cxnId="{DF4767C0-D6ED-4DEA-ACB7-7A3203A51068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A85D340D-6B50-4877-A370-E8881A957A9E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200" b="0" i="1" dirty="0" smtClean="0">
              <a:latin typeface="Palatino Linotype" panose="02040502050505030304" pitchFamily="18" charset="0"/>
              <a:cs typeface="Times New Roman" pitchFamily="18" charset="0"/>
            </a:rPr>
            <a:t>Виртуальный Институт "</a:t>
          </a:r>
          <a:r>
            <a:rPr lang="en-US" sz="1200" b="0" i="1" dirty="0" smtClean="0">
              <a:latin typeface="Palatino Linotype" panose="02040502050505030304" pitchFamily="18" charset="0"/>
              <a:cs typeface="Times New Roman" pitchFamily="18" charset="0"/>
            </a:rPr>
            <a:t>Neuroscience"</a:t>
          </a:r>
          <a:endParaRPr lang="ru-RU" sz="1200" b="0" i="1" dirty="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B58CCA02-9128-4500-A54B-568B4F868715}" type="parTrans" cxnId="{B32C4829-4C5B-4E17-B157-6C07B1905264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4776E2E0-08FB-4E27-A024-7BAFAE08E612}" type="sibTrans" cxnId="{B32C4829-4C5B-4E17-B157-6C07B1905264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C92D26A3-E0F7-46D7-80B5-19931F207A74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200" b="0" i="1" dirty="0" smtClean="0">
              <a:latin typeface="Palatino Linotype" panose="02040502050505030304" pitchFamily="18" charset="0"/>
              <a:cs typeface="Times New Roman" pitchFamily="18" charset="0"/>
            </a:rPr>
            <a:t>Школа </a:t>
          </a:r>
          <a:r>
            <a:rPr lang="ru-RU" sz="1200" b="0" i="1" dirty="0" err="1" smtClean="0">
              <a:latin typeface="Palatino Linotype" panose="02040502050505030304" pitchFamily="18" charset="0"/>
              <a:cs typeface="Times New Roman" pitchFamily="18" charset="0"/>
            </a:rPr>
            <a:t>геро-нтологии</a:t>
          </a:r>
          <a:r>
            <a:rPr lang="ru-RU" sz="1200" b="0" i="1" dirty="0" smtClean="0">
              <a:latin typeface="Palatino Linotype" panose="02040502050505030304" pitchFamily="18" charset="0"/>
              <a:cs typeface="Times New Roman" pitchFamily="18" charset="0"/>
            </a:rPr>
            <a:t> и гериатрии</a:t>
          </a:r>
          <a:endParaRPr lang="ru-RU" sz="1200" b="0" i="1" dirty="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08C6E8F9-09ED-47AD-85B2-BD3145EB7762}" type="parTrans" cxnId="{0E1AC83E-8BD6-4096-8C4E-C6481E0DAC31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45870A2B-AB35-4485-8BF4-4E0D7867514E}" type="sibTrans" cxnId="{0E1AC83E-8BD6-4096-8C4E-C6481E0DAC31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4CADEA87-5F68-4660-8976-11162C958106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200" b="0" i="1" dirty="0" smtClean="0">
              <a:latin typeface="Palatino Linotype" panose="02040502050505030304" pitchFamily="18" charset="0"/>
              <a:cs typeface="Times New Roman" pitchFamily="18" charset="0"/>
            </a:rPr>
            <a:t>Школа </a:t>
          </a:r>
          <a:r>
            <a:rPr lang="ru-RU" sz="1200" b="0" i="1" dirty="0" err="1" smtClean="0">
              <a:latin typeface="Palatino Linotype" panose="02040502050505030304" pitchFamily="18" charset="0"/>
              <a:cs typeface="Times New Roman" pitchFamily="18" charset="0"/>
            </a:rPr>
            <a:t>диа</a:t>
          </a:r>
          <a:r>
            <a:rPr lang="ru-RU" sz="1200" b="0" i="1" dirty="0" smtClean="0">
              <a:latin typeface="Palatino Linotype" panose="02040502050505030304" pitchFamily="18" charset="0"/>
              <a:cs typeface="Times New Roman" pitchFamily="18" charset="0"/>
            </a:rPr>
            <a:t>-бета</a:t>
          </a:r>
          <a:endParaRPr lang="ru-RU" sz="1200" b="0" i="1" dirty="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CB1825F2-C24F-4968-9B76-5C89E897BA54}" type="parTrans" cxnId="{05433DA6-256F-44AC-B3EF-3AA3FC0569DC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B95225C5-5B3C-4EDA-A849-DA624DEC91CE}" type="sibTrans" cxnId="{05433DA6-256F-44AC-B3EF-3AA3FC0569DC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258F87D9-5078-43CC-B7B4-06ED3F80FE57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200" b="0" i="1" dirty="0" smtClean="0">
              <a:latin typeface="Palatino Linotype" panose="02040502050505030304" pitchFamily="18" charset="0"/>
              <a:cs typeface="Times New Roman" pitchFamily="18" charset="0"/>
            </a:rPr>
            <a:t>Школа </a:t>
          </a:r>
          <a:r>
            <a:rPr lang="ru-RU" sz="1200" b="0" i="1" dirty="0" err="1" smtClean="0">
              <a:latin typeface="Palatino Linotype" panose="02040502050505030304" pitchFamily="18" charset="0"/>
              <a:cs typeface="Times New Roman" pitchFamily="18" charset="0"/>
            </a:rPr>
            <a:t>мо</a:t>
          </a:r>
          <a:r>
            <a:rPr lang="ru-RU" sz="1200" b="0" i="1" dirty="0" smtClean="0">
              <a:latin typeface="Palatino Linotype" panose="02040502050505030304" pitchFamily="18" charset="0"/>
              <a:cs typeface="Times New Roman" pitchFamily="18" charset="0"/>
            </a:rPr>
            <a:t>-</a:t>
          </a:r>
          <a:r>
            <a:rPr lang="ru-RU" sz="1200" b="0" i="1" dirty="0" err="1" smtClean="0">
              <a:latin typeface="Palatino Linotype" panose="02040502050505030304" pitchFamily="18" charset="0"/>
              <a:cs typeface="Times New Roman" pitchFamily="18" charset="0"/>
            </a:rPr>
            <a:t>лекулярно</a:t>
          </a:r>
          <a:r>
            <a:rPr lang="ru-RU" sz="1200" b="0" i="1" dirty="0" smtClean="0">
              <a:latin typeface="Palatino Linotype" panose="02040502050505030304" pitchFamily="18" charset="0"/>
              <a:cs typeface="Times New Roman" pitchFamily="18" charset="0"/>
            </a:rPr>
            <a:t>-генетических исследований в области медицины</a:t>
          </a:r>
          <a:endParaRPr lang="ru-RU" sz="1200" b="0" i="1" dirty="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1416C356-4E12-4462-802B-9683E58736A5}" type="parTrans" cxnId="{1CE48C3D-0449-45A4-A39C-2807540C2240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98C19C4C-52EC-441A-8CB5-E9BC6264FC14}" type="sibTrans" cxnId="{1CE48C3D-0449-45A4-A39C-2807540C2240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A132D744-6469-45B3-B031-A667CE2C8B7D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kk-KZ" sz="1200" b="0" i="1" dirty="0" smtClean="0">
              <a:latin typeface="Palatino Linotype" panose="02040502050505030304" pitchFamily="18" charset="0"/>
              <a:cs typeface="Times New Roman" pitchFamily="18" charset="0"/>
            </a:rPr>
            <a:t>Школа в облас-ти экологичес-ких и медико-профилакти-ческих техно-логий управле-ния рисками здоровью насе-ления</a:t>
          </a:r>
          <a:endParaRPr lang="ru-RU" sz="1200" b="0" i="1" dirty="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F4E3E0F7-F324-49F3-A87A-626D723AEFE0}" type="parTrans" cxnId="{C59EE8CC-85D6-42EE-A7D6-27168896868F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7415535B-32CD-4BD1-88C8-9F85FAF968F7}" type="sibTrans" cxnId="{C59EE8CC-85D6-42EE-A7D6-27168896868F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E20CB89A-153B-44DD-B164-B990915AB188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kk-KZ" sz="1200" b="0" i="1" dirty="0" smtClean="0">
              <a:latin typeface="Palatino Linotype" panose="02040502050505030304" pitchFamily="18" charset="0"/>
              <a:cs typeface="Times New Roman" pitchFamily="18" charset="0"/>
            </a:rPr>
            <a:t>Школа клини-ческой фарма-кологии</a:t>
          </a:r>
          <a:endParaRPr lang="ru-RU" sz="1200" b="0" i="1" dirty="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0FEC6692-1440-4597-A4B7-90FB72FEB50F}" type="parTrans" cxnId="{34A7D062-3D4E-426A-97C2-539464EA0237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D9E445A2-4D1A-41C7-8BF0-05CF44395305}" type="sibTrans" cxnId="{34A7D062-3D4E-426A-97C2-539464EA0237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D5434CE8-F8D0-4CB4-97CC-EE7D17FC0D3A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200" b="0" i="1" dirty="0" smtClean="0">
              <a:latin typeface="Palatino Linotype" panose="02040502050505030304" pitchFamily="18" charset="0"/>
              <a:cs typeface="Times New Roman" pitchFamily="18" charset="0"/>
            </a:rPr>
            <a:t>Школа детской неврологии </a:t>
          </a:r>
          <a:endParaRPr lang="ru-RU" sz="1200" b="0" i="1" dirty="0">
            <a:latin typeface="Palatino Linotype" panose="02040502050505030304" pitchFamily="18" charset="0"/>
            <a:cs typeface="Times New Roman" pitchFamily="18" charset="0"/>
          </a:endParaRPr>
        </a:p>
      </dgm:t>
    </dgm:pt>
    <dgm:pt modelId="{CB396D0C-DCE4-4ED9-890E-B87234892A87}" type="parTrans" cxnId="{8101FDE0-1D26-4219-9902-7DBAA5EBCB82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195A342F-9419-45DE-9866-E312E0EB3266}" type="sibTrans" cxnId="{8101FDE0-1D26-4219-9902-7DBAA5EBCB82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2B7E0A49-1466-40DA-A0AA-0353B9BF5B1E}">
      <dgm:prSet phldrT="[Текст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Институт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Клиничес</a:t>
          </a:r>
          <a:r>
            <a:rPr lang="ru-RU" sz="1400" b="0" i="1" dirty="0" smtClean="0">
              <a:latin typeface="Palatino Linotype" panose="02040502050505030304" pitchFamily="18" charset="0"/>
              <a:cs typeface="Arial" panose="020B0604020202020204" pitchFamily="34" charset="0"/>
            </a:rPr>
            <a:t>-кой </a:t>
          </a:r>
          <a:r>
            <a:rPr lang="ru-RU" sz="1400" b="0" i="1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Фарма-кологии</a:t>
          </a:r>
          <a:endParaRPr lang="ru-RU" sz="1400" b="0" i="1" dirty="0">
            <a:latin typeface="Palatino Linotype" panose="02040502050505030304" pitchFamily="18" charset="0"/>
            <a:cs typeface="Arial" panose="020B0604020202020204" pitchFamily="34" charset="0"/>
          </a:endParaRPr>
        </a:p>
      </dgm:t>
    </dgm:pt>
    <dgm:pt modelId="{A40029BB-8BA8-4EEE-BBEB-24F0E9E39B80}" type="parTrans" cxnId="{675F4FA0-0F91-4D6D-AE51-FBDA0C39A087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B2F56B7D-0677-44C8-910E-726DED44E0F5}" type="sibTrans" cxnId="{675F4FA0-0F91-4D6D-AE51-FBDA0C39A087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ru-RU" sz="1400">
            <a:latin typeface="Palatino Linotype" panose="02040502050505030304" pitchFamily="18" charset="0"/>
          </a:endParaRPr>
        </a:p>
      </dgm:t>
    </dgm:pt>
    <dgm:pt modelId="{0514BC8C-2EEF-41D0-9858-386260BA0325}" type="pres">
      <dgm:prSet presAssocID="{C23E1E12-ADBB-4AC2-A77B-D8E4F8A4E0E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3041EE-F155-40FF-8FDA-F3B9F9BD6E94}" type="pres">
      <dgm:prSet presAssocID="{4A1AD693-033D-4B87-A924-7B298466D25E}" presName="composite" presStyleCnt="0"/>
      <dgm:spPr/>
      <dgm:t>
        <a:bodyPr/>
        <a:lstStyle/>
        <a:p>
          <a:endParaRPr lang="ru-RU"/>
        </a:p>
      </dgm:t>
    </dgm:pt>
    <dgm:pt modelId="{17AB6111-C67D-4CDC-8D1B-761B0B667495}" type="pres">
      <dgm:prSet presAssocID="{4A1AD693-033D-4B87-A924-7B298466D25E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6CDB67-5039-4D98-BF07-861B72CDF1D6}" type="pres">
      <dgm:prSet presAssocID="{4A1AD693-033D-4B87-A924-7B298466D25E}" presName="desTx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6592B-5E70-47AC-BE24-FF9704487B9E}" type="pres">
      <dgm:prSet presAssocID="{89492E5C-3B4D-471B-910A-AD3EDAC5A20D}" presName="space" presStyleCnt="0"/>
      <dgm:spPr/>
      <dgm:t>
        <a:bodyPr/>
        <a:lstStyle/>
        <a:p>
          <a:endParaRPr lang="ru-RU"/>
        </a:p>
      </dgm:t>
    </dgm:pt>
    <dgm:pt modelId="{EFD4A986-572F-443C-9158-215BE23420D5}" type="pres">
      <dgm:prSet presAssocID="{F7340DFD-FCE2-4123-A370-472E3B0032B6}" presName="composite" presStyleCnt="0"/>
      <dgm:spPr/>
      <dgm:t>
        <a:bodyPr/>
        <a:lstStyle/>
        <a:p>
          <a:endParaRPr lang="ru-RU"/>
        </a:p>
      </dgm:t>
    </dgm:pt>
    <dgm:pt modelId="{A3E881A0-4033-437B-AB01-2523833C2044}" type="pres">
      <dgm:prSet presAssocID="{F7340DFD-FCE2-4123-A370-472E3B0032B6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86B03-5CA5-43CB-B9A6-16922269150B}" type="pres">
      <dgm:prSet presAssocID="{F7340DFD-FCE2-4123-A370-472E3B0032B6}" presName="desTx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F9589-B1A8-4282-B372-CC7D2F838D78}" type="pres">
      <dgm:prSet presAssocID="{3BCEA334-E534-4F92-A523-F1FD0FF48826}" presName="space" presStyleCnt="0"/>
      <dgm:spPr/>
      <dgm:t>
        <a:bodyPr/>
        <a:lstStyle/>
        <a:p>
          <a:endParaRPr lang="ru-RU"/>
        </a:p>
      </dgm:t>
    </dgm:pt>
    <dgm:pt modelId="{C5DF4619-173F-48CC-BC82-A1F9DA5F72F7}" type="pres">
      <dgm:prSet presAssocID="{60AAE865-70EA-4B8E-A3BE-D446C564FFE2}" presName="composite" presStyleCnt="0"/>
      <dgm:spPr/>
      <dgm:t>
        <a:bodyPr/>
        <a:lstStyle/>
        <a:p>
          <a:endParaRPr lang="ru-RU"/>
        </a:p>
      </dgm:t>
    </dgm:pt>
    <dgm:pt modelId="{7942760F-111C-49A4-9B91-E731E89C9060}" type="pres">
      <dgm:prSet presAssocID="{60AAE865-70EA-4B8E-A3BE-D446C564FFE2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CE3E6-6005-4954-BA1A-B274059D9316}" type="pres">
      <dgm:prSet presAssocID="{60AAE865-70EA-4B8E-A3BE-D446C564FFE2}" presName="desTx" presStyleLbl="alignAccFollowNode1" presStyleIdx="2" presStyleCnt="6" custLinFactNeighborX="-2044" custLinFactNeighborY="1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6672F8-324E-4E0C-A4E9-E699B947B5C9}" type="pres">
      <dgm:prSet presAssocID="{162E2460-1B88-4064-8D95-D7794DB8114B}" presName="space" presStyleCnt="0"/>
      <dgm:spPr/>
      <dgm:t>
        <a:bodyPr/>
        <a:lstStyle/>
        <a:p>
          <a:endParaRPr lang="ru-RU"/>
        </a:p>
      </dgm:t>
    </dgm:pt>
    <dgm:pt modelId="{24CC94E8-DEFE-4852-AF96-15C48CD8AE65}" type="pres">
      <dgm:prSet presAssocID="{5E3B4B7E-4D67-46FB-9FED-045E35529608}" presName="composite" presStyleCnt="0"/>
      <dgm:spPr/>
      <dgm:t>
        <a:bodyPr/>
        <a:lstStyle/>
        <a:p>
          <a:endParaRPr lang="ru-RU"/>
        </a:p>
      </dgm:t>
    </dgm:pt>
    <dgm:pt modelId="{7FD90639-3C4A-4AC2-8AF6-65C23B368043}" type="pres">
      <dgm:prSet presAssocID="{5E3B4B7E-4D67-46FB-9FED-045E35529608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ACA1C-A110-4439-B3E7-B5B5DAC5BE69}" type="pres">
      <dgm:prSet presAssocID="{5E3B4B7E-4D67-46FB-9FED-045E35529608}" presName="desTx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D81405-DF52-44C7-93F8-32FF9727737B}" type="pres">
      <dgm:prSet presAssocID="{44FAC42A-70B8-4EE0-84E6-D3EADA104A40}" presName="space" presStyleCnt="0"/>
      <dgm:spPr/>
      <dgm:t>
        <a:bodyPr/>
        <a:lstStyle/>
        <a:p>
          <a:endParaRPr lang="ru-RU"/>
        </a:p>
      </dgm:t>
    </dgm:pt>
    <dgm:pt modelId="{23BF70BA-AC59-4E32-A210-CFAEC5B3AF50}" type="pres">
      <dgm:prSet presAssocID="{6231448E-FC5F-4F8D-BE5C-7A978CBFEFE8}" presName="composite" presStyleCnt="0"/>
      <dgm:spPr/>
      <dgm:t>
        <a:bodyPr/>
        <a:lstStyle/>
        <a:p>
          <a:endParaRPr lang="ru-RU"/>
        </a:p>
      </dgm:t>
    </dgm:pt>
    <dgm:pt modelId="{762AE5A3-00BD-4A79-ABB1-519D7FDEFCA0}" type="pres">
      <dgm:prSet presAssocID="{6231448E-FC5F-4F8D-BE5C-7A978CBFEFE8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18C902-88C2-41EF-A276-AD1E80AC6E7E}" type="pres">
      <dgm:prSet presAssocID="{6231448E-FC5F-4F8D-BE5C-7A978CBFEFE8}" presName="desTx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85170-FA5B-4F65-9A0B-0FA26B1B1BB2}" type="pres">
      <dgm:prSet presAssocID="{C417A099-810C-4C6F-BEEE-C55DAF837A55}" presName="space" presStyleCnt="0"/>
      <dgm:spPr/>
      <dgm:t>
        <a:bodyPr/>
        <a:lstStyle/>
        <a:p>
          <a:endParaRPr lang="ru-RU"/>
        </a:p>
      </dgm:t>
    </dgm:pt>
    <dgm:pt modelId="{7074E181-8F67-4F29-AC8F-A527913C2621}" type="pres">
      <dgm:prSet presAssocID="{ADE761F4-464A-40B3-A1EE-A773B67F18EA}" presName="composite" presStyleCnt="0"/>
      <dgm:spPr/>
      <dgm:t>
        <a:bodyPr/>
        <a:lstStyle/>
        <a:p>
          <a:endParaRPr lang="ru-RU"/>
        </a:p>
      </dgm:t>
    </dgm:pt>
    <dgm:pt modelId="{63152F32-8197-40E5-9DD8-D76AA89E7DBB}" type="pres">
      <dgm:prSet presAssocID="{ADE761F4-464A-40B3-A1EE-A773B67F18EA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B7B90-7A65-4F0C-90A5-FAB1550D2FA7}" type="pres">
      <dgm:prSet presAssocID="{ADE761F4-464A-40B3-A1EE-A773B67F18EA}" presName="desTx" presStyleLbl="alignAccFollowNode1" presStyleIdx="5" presStyleCnt="6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46F371-5210-42D9-A92A-1ED243C63D3B}" type="presOf" srcId="{5E3B4B7E-4D67-46FB-9FED-045E35529608}" destId="{7FD90639-3C4A-4AC2-8AF6-65C23B368043}" srcOrd="0" destOrd="0" presId="urn:microsoft.com/office/officeart/2005/8/layout/hList1"/>
    <dgm:cxn modelId="{92B470E4-AF13-444D-9228-2CDD3006FE47}" srcId="{C23E1E12-ADBB-4AC2-A77B-D8E4F8A4E0E7}" destId="{6231448E-FC5F-4F8D-BE5C-7A978CBFEFE8}" srcOrd="4" destOrd="0" parTransId="{6C20AB0F-6FA5-4023-8453-51BE657E2D97}" sibTransId="{C417A099-810C-4C6F-BEEE-C55DAF837A55}"/>
    <dgm:cxn modelId="{D3662795-F178-4D24-8AA0-FF96B0E4E810}" type="presOf" srcId="{22C37976-6128-4F53-9ED6-7B2EBC53AA2A}" destId="{E2DACA1C-A110-4439-B3E7-B5B5DAC5BE69}" srcOrd="0" destOrd="4" presId="urn:microsoft.com/office/officeart/2005/8/layout/hList1"/>
    <dgm:cxn modelId="{96B2F107-7EA1-4B03-A68E-01B2A9AAFE44}" type="presOf" srcId="{A85D340D-6B50-4877-A370-E8881A957A9E}" destId="{E0FB7B90-7A65-4F0C-90A5-FAB1550D2FA7}" srcOrd="0" destOrd="0" presId="urn:microsoft.com/office/officeart/2005/8/layout/hList1"/>
    <dgm:cxn modelId="{D235EFBD-4B11-43A6-B03D-137B6648E4AD}" type="presOf" srcId="{E6E2DDD2-505E-46C7-8829-C32CFFA1FC5D}" destId="{E2DACA1C-A110-4439-B3E7-B5B5DAC5BE69}" srcOrd="0" destOrd="2" presId="urn:microsoft.com/office/officeart/2005/8/layout/hList1"/>
    <dgm:cxn modelId="{8B82A479-4B9A-4778-A397-287BFC733185}" type="presOf" srcId="{4D6BAE84-1F5E-4ACB-8629-3C5B94DB095A}" destId="{535CE3E6-6005-4954-BA1A-B274059D9316}" srcOrd="0" destOrd="2" presId="urn:microsoft.com/office/officeart/2005/8/layout/hList1"/>
    <dgm:cxn modelId="{CACAD7AD-A645-4E8E-B97C-127BB3E613A7}" srcId="{5E3B4B7E-4D67-46FB-9FED-045E35529608}" destId="{22C37976-6128-4F53-9ED6-7B2EBC53AA2A}" srcOrd="4" destOrd="0" parTransId="{57D62E35-96BF-484E-91EA-312EA17E72A3}" sibTransId="{6F80D0AB-4D4E-485D-B9E4-D09F07D82D37}"/>
    <dgm:cxn modelId="{A6D88793-C2E9-4D92-BC5E-3CB528D9025C}" srcId="{5E3B4B7E-4D67-46FB-9FED-045E35529608}" destId="{47BAE64C-934B-44DC-AC6F-E2221E5ED12E}" srcOrd="1" destOrd="0" parTransId="{7C7336E7-D89D-4A3D-9F87-4A99D397F239}" sibTransId="{6BDCE9B0-49F7-4B67-B4A1-B2373BADD7B9}"/>
    <dgm:cxn modelId="{50AB57A1-2189-491C-896B-887B6C42E182}" type="presOf" srcId="{2B7E0A49-1466-40DA-A0AA-0353B9BF5B1E}" destId="{9318C902-88C2-41EF-A276-AD1E80AC6E7E}" srcOrd="0" destOrd="1" presId="urn:microsoft.com/office/officeart/2005/8/layout/hList1"/>
    <dgm:cxn modelId="{F7DC16ED-84C2-4D7E-8D08-B94EE0E9ED1B}" type="presOf" srcId="{C92D26A3-E0F7-46D7-80B5-19931F207A74}" destId="{E0FB7B90-7A65-4F0C-90A5-FAB1550D2FA7}" srcOrd="0" destOrd="1" presId="urn:microsoft.com/office/officeart/2005/8/layout/hList1"/>
    <dgm:cxn modelId="{13BA27C9-3A58-4E98-8A5C-34F8E1F3EEBC}" srcId="{60AAE865-70EA-4B8E-A3BE-D446C564FFE2}" destId="{4D6BAE84-1F5E-4ACB-8629-3C5B94DB095A}" srcOrd="2" destOrd="0" parTransId="{E3FA3E5C-CE10-4829-AEC4-5D0684517CAD}" sibTransId="{3862F4FC-52CB-48B1-B9EC-B1FEDD62FB46}"/>
    <dgm:cxn modelId="{F184D0E9-DBE5-47BD-B2B2-1D1FB4C1F2E7}" type="presOf" srcId="{1A342F58-9246-4383-A024-EDEC6A35CB26}" destId="{E2DACA1C-A110-4439-B3E7-B5B5DAC5BE69}" srcOrd="0" destOrd="0" presId="urn:microsoft.com/office/officeart/2005/8/layout/hList1"/>
    <dgm:cxn modelId="{716FB1BA-2EB3-4F2D-8C85-C02EFE79D9FC}" srcId="{C23E1E12-ADBB-4AC2-A77B-D8E4F8A4E0E7}" destId="{4A1AD693-033D-4B87-A924-7B298466D25E}" srcOrd="0" destOrd="0" parTransId="{96257DBF-0007-4145-84A9-44EB9413D47E}" sibTransId="{89492E5C-3B4D-471B-910A-AD3EDAC5A20D}"/>
    <dgm:cxn modelId="{0CF57D5D-400F-4583-BA71-B6CE10A0439D}" type="presOf" srcId="{C23E1E12-ADBB-4AC2-A77B-D8E4F8A4E0E7}" destId="{0514BC8C-2EEF-41D0-9858-386260BA0325}" srcOrd="0" destOrd="0" presId="urn:microsoft.com/office/officeart/2005/8/layout/hList1"/>
    <dgm:cxn modelId="{66A93AB7-0FF6-4DA8-ACCD-CF7B1495B6B8}" type="presOf" srcId="{99F5E243-046A-403E-8B5E-F8124B553CE7}" destId="{F96CDB67-5039-4D98-BF07-861B72CDF1D6}" srcOrd="0" destOrd="0" presId="urn:microsoft.com/office/officeart/2005/8/layout/hList1"/>
    <dgm:cxn modelId="{2209ABE9-1DFE-4C3F-8D46-54914E706A19}" type="presOf" srcId="{F85A5B6F-0EA3-423C-8F38-528A33973E34}" destId="{F96CDB67-5039-4D98-BF07-861B72CDF1D6}" srcOrd="0" destOrd="2" presId="urn:microsoft.com/office/officeart/2005/8/layout/hList1"/>
    <dgm:cxn modelId="{C59EE8CC-85D6-42EE-A7D6-27168896868F}" srcId="{ADE761F4-464A-40B3-A1EE-A773B67F18EA}" destId="{A132D744-6469-45B3-B031-A667CE2C8B7D}" srcOrd="4" destOrd="0" parTransId="{F4E3E0F7-F324-49F3-A87A-626D723AEFE0}" sibTransId="{7415535B-32CD-4BD1-88C8-9F85FAF968F7}"/>
    <dgm:cxn modelId="{03C209E0-AF2B-4B3A-A61D-0E2CFF1BB735}" type="presOf" srcId="{B26B2B72-78F3-4733-BBEC-0DC4EF0F84C7}" destId="{E0F86B03-5CA5-43CB-B9A6-16922269150B}" srcOrd="0" destOrd="1" presId="urn:microsoft.com/office/officeart/2005/8/layout/hList1"/>
    <dgm:cxn modelId="{5587C0EE-6D07-49A6-B300-7D8D25050D75}" srcId="{6231448E-FC5F-4F8D-BE5C-7A978CBFEFE8}" destId="{928F33DA-07B7-401A-8122-BF40E9FBD398}" srcOrd="0" destOrd="0" parTransId="{89EAD227-61FD-48C5-86C0-1F5257B7233D}" sibTransId="{DC3B371F-5147-4BE2-AD0C-3B44B2081AAB}"/>
    <dgm:cxn modelId="{3D1DAE3A-D671-4726-AB1B-3CD70D57563E}" type="presOf" srcId="{6231448E-FC5F-4F8D-BE5C-7A978CBFEFE8}" destId="{762AE5A3-00BD-4A79-ABB1-519D7FDEFCA0}" srcOrd="0" destOrd="0" presId="urn:microsoft.com/office/officeart/2005/8/layout/hList1"/>
    <dgm:cxn modelId="{8101FDE0-1D26-4219-9902-7DBAA5EBCB82}" srcId="{ADE761F4-464A-40B3-A1EE-A773B67F18EA}" destId="{D5434CE8-F8D0-4CB4-97CC-EE7D17FC0D3A}" srcOrd="6" destOrd="0" parTransId="{CB396D0C-DCE4-4ED9-890E-B87234892A87}" sibTransId="{195A342F-9419-45DE-9866-E312E0EB3266}"/>
    <dgm:cxn modelId="{DF5956B4-E3B8-45B1-B974-6D6B9B4AE649}" type="presOf" srcId="{F7340DFD-FCE2-4123-A370-472E3B0032B6}" destId="{A3E881A0-4033-437B-AB01-2523833C2044}" srcOrd="0" destOrd="0" presId="urn:microsoft.com/office/officeart/2005/8/layout/hList1"/>
    <dgm:cxn modelId="{B32C4829-4C5B-4E17-B157-6C07B1905264}" srcId="{ADE761F4-464A-40B3-A1EE-A773B67F18EA}" destId="{A85D340D-6B50-4877-A370-E8881A957A9E}" srcOrd="0" destOrd="0" parTransId="{B58CCA02-9128-4500-A54B-568B4F868715}" sibTransId="{4776E2E0-08FB-4E27-A024-7BAFAE08E612}"/>
    <dgm:cxn modelId="{C6210731-A364-4EB8-8736-D9F31D2CE0AE}" srcId="{5E3B4B7E-4D67-46FB-9FED-045E35529608}" destId="{1A342F58-9246-4383-A024-EDEC6A35CB26}" srcOrd="0" destOrd="0" parTransId="{1F8CCE33-9BA8-4C4B-AE26-A5D74961BC59}" sibTransId="{C1FA1B5E-CBE7-4E4F-BBCD-84366355153A}"/>
    <dgm:cxn modelId="{037E7ABB-2F55-4109-BE03-A21BFA538556}" type="presOf" srcId="{258F87D9-5078-43CC-B7B4-06ED3F80FE57}" destId="{E0FB7B90-7A65-4F0C-90A5-FAB1550D2FA7}" srcOrd="0" destOrd="3" presId="urn:microsoft.com/office/officeart/2005/8/layout/hList1"/>
    <dgm:cxn modelId="{6D9D7FFD-91CE-433D-99EF-83575D9A638B}" srcId="{6231448E-FC5F-4F8D-BE5C-7A978CBFEFE8}" destId="{366591E9-4A94-419E-BEB8-1CAF2563C382}" srcOrd="2" destOrd="0" parTransId="{707BEAAA-022A-4C0B-98E8-E2FB56F3D9C5}" sibTransId="{F2148BB8-10C5-447A-817D-CF5846793709}"/>
    <dgm:cxn modelId="{F8ACBDA8-3A8F-44A4-AEEA-AE376C0085B3}" srcId="{C23E1E12-ADBB-4AC2-A77B-D8E4F8A4E0E7}" destId="{5E3B4B7E-4D67-46FB-9FED-045E35529608}" srcOrd="3" destOrd="0" parTransId="{C38BA91A-2BD1-4034-BB41-ADDBF3E55544}" sibTransId="{44FAC42A-70B8-4EE0-84E6-D3EADA104A40}"/>
    <dgm:cxn modelId="{DE1C407C-4B29-4905-8102-1AFF44387F43}" srcId="{C23E1E12-ADBB-4AC2-A77B-D8E4F8A4E0E7}" destId="{60AAE865-70EA-4B8E-A3BE-D446C564FFE2}" srcOrd="2" destOrd="0" parTransId="{50A8F59D-ADEC-4DF4-B87B-63E77CBEB191}" sibTransId="{162E2460-1B88-4064-8D95-D7794DB8114B}"/>
    <dgm:cxn modelId="{9F799680-21A2-4FE4-83AA-C08C40E09703}" type="presOf" srcId="{713D5FEE-7285-44E0-AAAD-81AD6491F435}" destId="{535CE3E6-6005-4954-BA1A-B274059D9316}" srcOrd="0" destOrd="0" presId="urn:microsoft.com/office/officeart/2005/8/layout/hList1"/>
    <dgm:cxn modelId="{4A7BD414-B123-45D7-9990-CE7D222E59B9}" type="presOf" srcId="{D5434CE8-F8D0-4CB4-97CC-EE7D17FC0D3A}" destId="{E0FB7B90-7A65-4F0C-90A5-FAB1550D2FA7}" srcOrd="0" destOrd="6" presId="urn:microsoft.com/office/officeart/2005/8/layout/hList1"/>
    <dgm:cxn modelId="{55D62B68-D085-4C55-B115-878E82F61C8A}" type="presOf" srcId="{28EB3A2F-2FA5-40F9-B41C-5DAA3119796D}" destId="{F96CDB67-5039-4D98-BF07-861B72CDF1D6}" srcOrd="0" destOrd="1" presId="urn:microsoft.com/office/officeart/2005/8/layout/hList1"/>
    <dgm:cxn modelId="{1CE48C3D-0449-45A4-A39C-2807540C2240}" srcId="{ADE761F4-464A-40B3-A1EE-A773B67F18EA}" destId="{258F87D9-5078-43CC-B7B4-06ED3F80FE57}" srcOrd="3" destOrd="0" parTransId="{1416C356-4E12-4462-802B-9683E58736A5}" sibTransId="{98C19C4C-52EC-441A-8CB5-E9BC6264FC14}"/>
    <dgm:cxn modelId="{05433DA6-256F-44AC-B3EF-3AA3FC0569DC}" srcId="{ADE761F4-464A-40B3-A1EE-A773B67F18EA}" destId="{4CADEA87-5F68-4660-8976-11162C958106}" srcOrd="2" destOrd="0" parTransId="{CB1825F2-C24F-4968-9B76-5C89E897BA54}" sibTransId="{B95225C5-5B3C-4EDA-A849-DA624DEC91CE}"/>
    <dgm:cxn modelId="{BCA54047-4D51-4DC0-B07F-E11B4CA24C35}" srcId="{F7340DFD-FCE2-4123-A370-472E3B0032B6}" destId="{B26B2B72-78F3-4733-BBEC-0DC4EF0F84C7}" srcOrd="1" destOrd="0" parTransId="{FA98BBC7-F58B-4F16-8E31-0DB13A55A018}" sibTransId="{42328EE1-2800-4575-8126-68060EFFE171}"/>
    <dgm:cxn modelId="{E1BCCB5F-FC46-40C0-B379-37C5450420F5}" type="presOf" srcId="{ADE761F4-464A-40B3-A1EE-A773B67F18EA}" destId="{63152F32-8197-40E5-9DD8-D76AA89E7DBB}" srcOrd="0" destOrd="0" presId="urn:microsoft.com/office/officeart/2005/8/layout/hList1"/>
    <dgm:cxn modelId="{C2871081-095D-48E7-8A9E-1F1DD02B758A}" type="presOf" srcId="{4A1AD693-033D-4B87-A924-7B298466D25E}" destId="{17AB6111-C67D-4CDC-8D1B-761B0B667495}" srcOrd="0" destOrd="0" presId="urn:microsoft.com/office/officeart/2005/8/layout/hList1"/>
    <dgm:cxn modelId="{9067DCD9-87CD-4BA6-86C8-E149D7F75E3D}" srcId="{4A1AD693-033D-4B87-A924-7B298466D25E}" destId="{28EB3A2F-2FA5-40F9-B41C-5DAA3119796D}" srcOrd="1" destOrd="0" parTransId="{F6EA9461-319D-478B-B0A7-F2EEECE832C2}" sibTransId="{DF6331CF-F5E3-4C8B-9AA7-E46FF0D528E1}"/>
    <dgm:cxn modelId="{34A7D062-3D4E-426A-97C2-539464EA0237}" srcId="{ADE761F4-464A-40B3-A1EE-A773B67F18EA}" destId="{E20CB89A-153B-44DD-B164-B990915AB188}" srcOrd="5" destOrd="0" parTransId="{0FEC6692-1440-4597-A4B7-90FB72FEB50F}" sibTransId="{D9E445A2-4D1A-41C7-8BF0-05CF44395305}"/>
    <dgm:cxn modelId="{04434D02-78C4-4E0B-9014-9836336F9FC0}" srcId="{4A1AD693-033D-4B87-A924-7B298466D25E}" destId="{99F5E243-046A-403E-8B5E-F8124B553CE7}" srcOrd="0" destOrd="0" parTransId="{51061A01-AEBA-45F9-8167-114C6F8DB6DA}" sibTransId="{8EDF11FD-4F6D-4440-B3F2-71347A3D8306}"/>
    <dgm:cxn modelId="{BAD5E2F8-3CAD-4E5F-A7FC-0A4CFCC4888C}" type="presOf" srcId="{4CADEA87-5F68-4660-8976-11162C958106}" destId="{E0FB7B90-7A65-4F0C-90A5-FAB1550D2FA7}" srcOrd="0" destOrd="2" presId="urn:microsoft.com/office/officeart/2005/8/layout/hList1"/>
    <dgm:cxn modelId="{675F4FA0-0F91-4D6D-AE51-FBDA0C39A087}" srcId="{6231448E-FC5F-4F8D-BE5C-7A978CBFEFE8}" destId="{2B7E0A49-1466-40DA-A0AA-0353B9BF5B1E}" srcOrd="1" destOrd="0" parTransId="{A40029BB-8BA8-4EEE-BBEB-24F0E9E39B80}" sibTransId="{B2F56B7D-0677-44C8-910E-726DED44E0F5}"/>
    <dgm:cxn modelId="{84E852E9-2724-4EBF-B81A-D0AB2DE9CA00}" srcId="{60AAE865-70EA-4B8E-A3BE-D446C564FFE2}" destId="{F611BBA8-D53B-4279-9061-83F06D75945B}" srcOrd="1" destOrd="0" parTransId="{C7E86C2F-B5E8-4D61-BD65-CA0EC0A068EC}" sibTransId="{D91FAC05-7332-4B22-8247-865B2B58AD6C}"/>
    <dgm:cxn modelId="{FAAE2059-7C2B-4701-88AD-9DF723B5ABC5}" srcId="{C23E1E12-ADBB-4AC2-A77B-D8E4F8A4E0E7}" destId="{F7340DFD-FCE2-4123-A370-472E3B0032B6}" srcOrd="1" destOrd="0" parTransId="{7C6FF3C4-9197-42AF-93FC-E9CEAAFE507B}" sibTransId="{3BCEA334-E534-4F92-A523-F1FD0FF48826}"/>
    <dgm:cxn modelId="{6A5E2C41-56AB-4509-AA4C-010933B3C3F1}" type="presOf" srcId="{A132D744-6469-45B3-B031-A667CE2C8B7D}" destId="{E0FB7B90-7A65-4F0C-90A5-FAB1550D2FA7}" srcOrd="0" destOrd="4" presId="urn:microsoft.com/office/officeart/2005/8/layout/hList1"/>
    <dgm:cxn modelId="{C4C6D56A-F97C-4F74-AF5D-1320CF89C5D3}" type="presOf" srcId="{D1E7CEB5-3850-47D7-B8A2-69DBDAA808BF}" destId="{E2DACA1C-A110-4439-B3E7-B5B5DAC5BE69}" srcOrd="0" destOrd="3" presId="urn:microsoft.com/office/officeart/2005/8/layout/hList1"/>
    <dgm:cxn modelId="{C00314EA-69F0-46F4-A0AF-FB7826870F3C}" srcId="{4A1AD693-033D-4B87-A924-7B298466D25E}" destId="{F85A5B6F-0EA3-423C-8F38-528A33973E34}" srcOrd="2" destOrd="0" parTransId="{FEDC281F-C35F-4F0F-B9F1-DB8E5F6F4814}" sibTransId="{513CD95A-C516-47F7-B10B-8A77CAD3B4E9}"/>
    <dgm:cxn modelId="{9D33D91A-33FD-4B97-8A82-B69EB65FB6B4}" type="presOf" srcId="{47BAE64C-934B-44DC-AC6F-E2221E5ED12E}" destId="{E2DACA1C-A110-4439-B3E7-B5B5DAC5BE69}" srcOrd="0" destOrd="1" presId="urn:microsoft.com/office/officeart/2005/8/layout/hList1"/>
    <dgm:cxn modelId="{020F5F0C-09F8-4746-9726-C936164833AE}" type="presOf" srcId="{60AAE865-70EA-4B8E-A3BE-D446C564FFE2}" destId="{7942760F-111C-49A4-9B91-E731E89C9060}" srcOrd="0" destOrd="0" presId="urn:microsoft.com/office/officeart/2005/8/layout/hList1"/>
    <dgm:cxn modelId="{D1607B6B-8EBC-4CB8-800D-9197BA4120E5}" srcId="{5E3B4B7E-4D67-46FB-9FED-045E35529608}" destId="{E6E2DDD2-505E-46C7-8829-C32CFFA1FC5D}" srcOrd="2" destOrd="0" parTransId="{DD7C9DFE-497D-4373-A843-3F6651745347}" sibTransId="{9DB0273C-0433-48AF-B4CC-D55B391C2E4B}"/>
    <dgm:cxn modelId="{EB315BB2-EC06-41FA-9394-D0FF73DD873F}" srcId="{F7340DFD-FCE2-4123-A370-472E3B0032B6}" destId="{7BE4FF45-C432-4BEB-9C8B-94B884FF9431}" srcOrd="0" destOrd="0" parTransId="{437143CE-047D-4968-8411-AF1E6E6F57A1}" sibTransId="{E7E3AF3B-8CA1-40D9-9E8A-50CB65BD3A7E}"/>
    <dgm:cxn modelId="{38BE8DE1-4F95-4A2A-A6B1-DA2D599D3D70}" srcId="{60AAE865-70EA-4B8E-A3BE-D446C564FFE2}" destId="{713D5FEE-7285-44E0-AAAD-81AD6491F435}" srcOrd="0" destOrd="0" parTransId="{5BF498B4-6F17-422F-8374-8FE8BF52948D}" sibTransId="{3408444E-8700-4160-9EFC-A9E2B82FE268}"/>
    <dgm:cxn modelId="{1FD01DD0-7327-48C7-B1EB-C83D46C773CB}" type="presOf" srcId="{366591E9-4A94-419E-BEB8-1CAF2563C382}" destId="{9318C902-88C2-41EF-A276-AD1E80AC6E7E}" srcOrd="0" destOrd="2" presId="urn:microsoft.com/office/officeart/2005/8/layout/hList1"/>
    <dgm:cxn modelId="{145ED375-B161-4FDF-918E-F75DB65E3E45}" type="presOf" srcId="{7BE4FF45-C432-4BEB-9C8B-94B884FF9431}" destId="{E0F86B03-5CA5-43CB-B9A6-16922269150B}" srcOrd="0" destOrd="0" presId="urn:microsoft.com/office/officeart/2005/8/layout/hList1"/>
    <dgm:cxn modelId="{0E1AC83E-8BD6-4096-8C4E-C6481E0DAC31}" srcId="{ADE761F4-464A-40B3-A1EE-A773B67F18EA}" destId="{C92D26A3-E0F7-46D7-80B5-19931F207A74}" srcOrd="1" destOrd="0" parTransId="{08C6E8F9-09ED-47AD-85B2-BD3145EB7762}" sibTransId="{45870A2B-AB35-4485-8BF4-4E0D7867514E}"/>
    <dgm:cxn modelId="{207A5B51-C122-449A-A0AB-40E048A06019}" type="presOf" srcId="{F611BBA8-D53B-4279-9061-83F06D75945B}" destId="{535CE3E6-6005-4954-BA1A-B274059D9316}" srcOrd="0" destOrd="1" presId="urn:microsoft.com/office/officeart/2005/8/layout/hList1"/>
    <dgm:cxn modelId="{41FFCA76-BCB4-44A5-BC43-298EFA1F1E84}" srcId="{5E3B4B7E-4D67-46FB-9FED-045E35529608}" destId="{D1E7CEB5-3850-47D7-B8A2-69DBDAA808BF}" srcOrd="3" destOrd="0" parTransId="{AB95E257-DF34-4EEB-A880-11195826E6EF}" sibTransId="{A858D5DB-D774-4788-B70B-396C537E160C}"/>
    <dgm:cxn modelId="{DF4767C0-D6ED-4DEA-ACB7-7A3203A51068}" srcId="{C23E1E12-ADBB-4AC2-A77B-D8E4F8A4E0E7}" destId="{ADE761F4-464A-40B3-A1EE-A773B67F18EA}" srcOrd="5" destOrd="0" parTransId="{ABE8B611-B7CB-4074-9BAC-96FD095AC458}" sibTransId="{A765F225-510F-46F0-A235-D73950187F77}"/>
    <dgm:cxn modelId="{3AA65355-78B5-48B4-805E-EC89934F7DD1}" type="presOf" srcId="{E20CB89A-153B-44DD-B164-B990915AB188}" destId="{E0FB7B90-7A65-4F0C-90A5-FAB1550D2FA7}" srcOrd="0" destOrd="5" presId="urn:microsoft.com/office/officeart/2005/8/layout/hList1"/>
    <dgm:cxn modelId="{A52DB8BE-499D-4924-8CBC-417CE55E53CB}" type="presOf" srcId="{928F33DA-07B7-401A-8122-BF40E9FBD398}" destId="{9318C902-88C2-41EF-A276-AD1E80AC6E7E}" srcOrd="0" destOrd="0" presId="urn:microsoft.com/office/officeart/2005/8/layout/hList1"/>
    <dgm:cxn modelId="{70F233D1-3326-44CD-BC56-BB14EF0B53A0}" type="presParOf" srcId="{0514BC8C-2EEF-41D0-9858-386260BA0325}" destId="{583041EE-F155-40FF-8FDA-F3B9F9BD6E94}" srcOrd="0" destOrd="0" presId="urn:microsoft.com/office/officeart/2005/8/layout/hList1"/>
    <dgm:cxn modelId="{0623FA38-49FE-48F9-9B07-FE7F52DDFF53}" type="presParOf" srcId="{583041EE-F155-40FF-8FDA-F3B9F9BD6E94}" destId="{17AB6111-C67D-4CDC-8D1B-761B0B667495}" srcOrd="0" destOrd="0" presId="urn:microsoft.com/office/officeart/2005/8/layout/hList1"/>
    <dgm:cxn modelId="{C2143A4C-74D3-437B-9A45-2ACD373B945F}" type="presParOf" srcId="{583041EE-F155-40FF-8FDA-F3B9F9BD6E94}" destId="{F96CDB67-5039-4D98-BF07-861B72CDF1D6}" srcOrd="1" destOrd="0" presId="urn:microsoft.com/office/officeart/2005/8/layout/hList1"/>
    <dgm:cxn modelId="{65C4D35D-D743-4FE4-91DA-D98435B4B9F5}" type="presParOf" srcId="{0514BC8C-2EEF-41D0-9858-386260BA0325}" destId="{C006592B-5E70-47AC-BE24-FF9704487B9E}" srcOrd="1" destOrd="0" presId="urn:microsoft.com/office/officeart/2005/8/layout/hList1"/>
    <dgm:cxn modelId="{BA3FDB6F-5F13-4E15-B2D4-2C329D77CC26}" type="presParOf" srcId="{0514BC8C-2EEF-41D0-9858-386260BA0325}" destId="{EFD4A986-572F-443C-9158-215BE23420D5}" srcOrd="2" destOrd="0" presId="urn:microsoft.com/office/officeart/2005/8/layout/hList1"/>
    <dgm:cxn modelId="{83EC6C1C-84BB-41B4-8FBB-12D044A158EF}" type="presParOf" srcId="{EFD4A986-572F-443C-9158-215BE23420D5}" destId="{A3E881A0-4033-437B-AB01-2523833C2044}" srcOrd="0" destOrd="0" presId="urn:microsoft.com/office/officeart/2005/8/layout/hList1"/>
    <dgm:cxn modelId="{12524430-31CE-4AED-9EE3-E96568BD2CC7}" type="presParOf" srcId="{EFD4A986-572F-443C-9158-215BE23420D5}" destId="{E0F86B03-5CA5-43CB-B9A6-16922269150B}" srcOrd="1" destOrd="0" presId="urn:microsoft.com/office/officeart/2005/8/layout/hList1"/>
    <dgm:cxn modelId="{D30ADF8D-52DF-4005-9CDA-F06BB3FF06E6}" type="presParOf" srcId="{0514BC8C-2EEF-41D0-9858-386260BA0325}" destId="{0F5F9589-B1A8-4282-B372-CC7D2F838D78}" srcOrd="3" destOrd="0" presId="urn:microsoft.com/office/officeart/2005/8/layout/hList1"/>
    <dgm:cxn modelId="{48736D70-8403-4A2E-8E22-8CD5AD6FF61C}" type="presParOf" srcId="{0514BC8C-2EEF-41D0-9858-386260BA0325}" destId="{C5DF4619-173F-48CC-BC82-A1F9DA5F72F7}" srcOrd="4" destOrd="0" presId="urn:microsoft.com/office/officeart/2005/8/layout/hList1"/>
    <dgm:cxn modelId="{320F92BD-07FB-4E0E-8CDF-D5A52135CF79}" type="presParOf" srcId="{C5DF4619-173F-48CC-BC82-A1F9DA5F72F7}" destId="{7942760F-111C-49A4-9B91-E731E89C9060}" srcOrd="0" destOrd="0" presId="urn:microsoft.com/office/officeart/2005/8/layout/hList1"/>
    <dgm:cxn modelId="{F2C82DDE-929B-45A5-B5BB-BA46389A4A6F}" type="presParOf" srcId="{C5DF4619-173F-48CC-BC82-A1F9DA5F72F7}" destId="{535CE3E6-6005-4954-BA1A-B274059D9316}" srcOrd="1" destOrd="0" presId="urn:microsoft.com/office/officeart/2005/8/layout/hList1"/>
    <dgm:cxn modelId="{0180A241-E86B-4CFA-AEBE-B9C10B1DC14F}" type="presParOf" srcId="{0514BC8C-2EEF-41D0-9858-386260BA0325}" destId="{DA6672F8-324E-4E0C-A4E9-E699B947B5C9}" srcOrd="5" destOrd="0" presId="urn:microsoft.com/office/officeart/2005/8/layout/hList1"/>
    <dgm:cxn modelId="{DB47A199-C1A0-447E-9B6B-D565ABCCD2B3}" type="presParOf" srcId="{0514BC8C-2EEF-41D0-9858-386260BA0325}" destId="{24CC94E8-DEFE-4852-AF96-15C48CD8AE65}" srcOrd="6" destOrd="0" presId="urn:microsoft.com/office/officeart/2005/8/layout/hList1"/>
    <dgm:cxn modelId="{5A37C89E-3C90-4CF4-9E83-CEC2315F8BAB}" type="presParOf" srcId="{24CC94E8-DEFE-4852-AF96-15C48CD8AE65}" destId="{7FD90639-3C4A-4AC2-8AF6-65C23B368043}" srcOrd="0" destOrd="0" presId="urn:microsoft.com/office/officeart/2005/8/layout/hList1"/>
    <dgm:cxn modelId="{0E734A02-4CB5-4034-80E2-40857F282E8D}" type="presParOf" srcId="{24CC94E8-DEFE-4852-AF96-15C48CD8AE65}" destId="{E2DACA1C-A110-4439-B3E7-B5B5DAC5BE69}" srcOrd="1" destOrd="0" presId="urn:microsoft.com/office/officeart/2005/8/layout/hList1"/>
    <dgm:cxn modelId="{80E1B70F-619C-45A1-9CEC-D65A10FAF680}" type="presParOf" srcId="{0514BC8C-2EEF-41D0-9858-386260BA0325}" destId="{EFD81405-DF52-44C7-93F8-32FF9727737B}" srcOrd="7" destOrd="0" presId="urn:microsoft.com/office/officeart/2005/8/layout/hList1"/>
    <dgm:cxn modelId="{F1F8A6B4-6468-4521-B986-0DAC4E733286}" type="presParOf" srcId="{0514BC8C-2EEF-41D0-9858-386260BA0325}" destId="{23BF70BA-AC59-4E32-A210-CFAEC5B3AF50}" srcOrd="8" destOrd="0" presId="urn:microsoft.com/office/officeart/2005/8/layout/hList1"/>
    <dgm:cxn modelId="{F0A75282-47BF-4404-94A1-B3CFE131259A}" type="presParOf" srcId="{23BF70BA-AC59-4E32-A210-CFAEC5B3AF50}" destId="{762AE5A3-00BD-4A79-ABB1-519D7FDEFCA0}" srcOrd="0" destOrd="0" presId="urn:microsoft.com/office/officeart/2005/8/layout/hList1"/>
    <dgm:cxn modelId="{5618C757-02CD-41EC-8205-306BA3D4E525}" type="presParOf" srcId="{23BF70BA-AC59-4E32-A210-CFAEC5B3AF50}" destId="{9318C902-88C2-41EF-A276-AD1E80AC6E7E}" srcOrd="1" destOrd="0" presId="urn:microsoft.com/office/officeart/2005/8/layout/hList1"/>
    <dgm:cxn modelId="{D59C536B-0A7A-44D7-B86A-FA0382771BFF}" type="presParOf" srcId="{0514BC8C-2EEF-41D0-9858-386260BA0325}" destId="{A6485170-FA5B-4F65-9A0B-0FA26B1B1BB2}" srcOrd="9" destOrd="0" presId="urn:microsoft.com/office/officeart/2005/8/layout/hList1"/>
    <dgm:cxn modelId="{0062D657-1309-4C73-A978-59E294E95E5D}" type="presParOf" srcId="{0514BC8C-2EEF-41D0-9858-386260BA0325}" destId="{7074E181-8F67-4F29-AC8F-A527913C2621}" srcOrd="10" destOrd="0" presId="urn:microsoft.com/office/officeart/2005/8/layout/hList1"/>
    <dgm:cxn modelId="{7CC1578B-9BB1-4BD8-8EE0-478C17F6D033}" type="presParOf" srcId="{7074E181-8F67-4F29-AC8F-A527913C2621}" destId="{63152F32-8197-40E5-9DD8-D76AA89E7DBB}" srcOrd="0" destOrd="0" presId="urn:microsoft.com/office/officeart/2005/8/layout/hList1"/>
    <dgm:cxn modelId="{27EBE1BA-17AC-4E8D-9360-D60844964219}" type="presParOf" srcId="{7074E181-8F67-4F29-AC8F-A527913C2621}" destId="{E0FB7B90-7A65-4F0C-90A5-FAB1550D2FA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7B9E17-313B-46F7-A23A-B22247701526}" type="doc">
      <dgm:prSet loTypeId="urn:microsoft.com/office/officeart/2005/8/layout/radial4" loCatId="relationship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8313E107-C180-4FBD-B7DF-997AF726A02D}">
      <dgm:prSet phldrT="[Текст]" custT="1"/>
      <dgm:spPr/>
      <dgm:t>
        <a:bodyPr/>
        <a:lstStyle/>
        <a:p>
          <a:r>
            <a:rPr lang="en-US" alt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panose="020B0604020202020204" pitchFamily="34" charset="0"/>
            </a:rPr>
            <a:t>research environment</a:t>
          </a:r>
          <a:endParaRPr lang="ru-RU" sz="1800" b="1" dirty="0">
            <a:latin typeface="Palatino Linotype" panose="02040502050505030304" pitchFamily="18" charset="0"/>
          </a:endParaRPr>
        </a:p>
      </dgm:t>
    </dgm:pt>
    <dgm:pt modelId="{10C99E8F-4232-45FC-A252-22310296229F}" type="parTrans" cxnId="{D403EBB9-8B4A-42CB-A386-B9C2AEC039DD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5CC4CCB3-82E8-45F7-A917-EBFBC350A828}" type="sibTrans" cxnId="{D403EBB9-8B4A-42CB-A386-B9C2AEC039DD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7449DB4E-7137-4FDA-8A17-6E71796B5D41}">
      <dgm:prSet custT="1"/>
      <dgm:spPr/>
      <dgm:t>
        <a:bodyPr/>
        <a:lstStyle/>
        <a:p>
          <a:pPr marL="176213" indent="-176213" algn="l"/>
          <a:r>
            <a:rPr lang="ru-RU" sz="1000" b="1" dirty="0" smtClean="0">
              <a:latin typeface="Palatino Linotype" panose="02040502050505030304" pitchFamily="18" charset="0"/>
            </a:rPr>
            <a:t>1. ОУК </a:t>
          </a:r>
        </a:p>
        <a:p>
          <a:pPr marL="176213" indent="-176213" algn="l"/>
          <a:r>
            <a:rPr lang="ru-RU" sz="1000" b="1" dirty="0" smtClean="0">
              <a:latin typeface="Palatino Linotype" panose="02040502050505030304" pitchFamily="18" charset="0"/>
            </a:rPr>
            <a:t>2.  Инновационные школы</a:t>
          </a:r>
        </a:p>
        <a:p>
          <a:pPr marL="176213" indent="-176213" algn="l"/>
          <a:r>
            <a:rPr lang="ru-RU" sz="1000" b="1" dirty="0" smtClean="0">
              <a:latin typeface="Palatino Linotype" panose="02040502050505030304" pitchFamily="18" charset="0"/>
            </a:rPr>
            <a:t>3. Институт клинической фармакологий</a:t>
          </a:r>
        </a:p>
        <a:p>
          <a:pPr marL="176213" indent="-176213" algn="l"/>
          <a:r>
            <a:rPr lang="ru-RU" sz="1000" b="1" dirty="0" smtClean="0">
              <a:latin typeface="Palatino Linotype" panose="02040502050505030304" pitchFamily="18" charset="0"/>
            </a:rPr>
            <a:t>4. . Институт сестринского дела</a:t>
          </a:r>
        </a:p>
        <a:p>
          <a:pPr marL="176213" indent="-176213" algn="l"/>
          <a:r>
            <a:rPr lang="ru-RU" sz="1000" b="1" dirty="0" smtClean="0">
              <a:latin typeface="Palatino Linotype" panose="02040502050505030304" pitchFamily="18" charset="0"/>
            </a:rPr>
            <a:t>5.  Институт последипломного образования</a:t>
          </a:r>
        </a:p>
        <a:p>
          <a:pPr marL="176213" indent="-176213" algn="l"/>
          <a:r>
            <a:rPr lang="ru-RU" sz="1000" b="1" dirty="0" smtClean="0">
              <a:latin typeface="Palatino Linotype" panose="02040502050505030304" pitchFamily="18" charset="0"/>
            </a:rPr>
            <a:t>6. Институт стоматологии</a:t>
          </a:r>
        </a:p>
        <a:p>
          <a:pPr marL="176213" indent="-176213" algn="l"/>
          <a:r>
            <a:rPr lang="ru-RU" sz="1000" b="1" dirty="0" smtClean="0">
              <a:latin typeface="Palatino Linotype" panose="02040502050505030304" pitchFamily="18" charset="0"/>
            </a:rPr>
            <a:t>7. Виртуальный Институт </a:t>
          </a:r>
          <a:r>
            <a:rPr lang="en-US" sz="1000" b="1" dirty="0" smtClean="0">
              <a:latin typeface="Palatino Linotype" panose="02040502050505030304" pitchFamily="18" charset="0"/>
            </a:rPr>
            <a:t>Neuroscience</a:t>
          </a:r>
          <a:endParaRPr lang="ru-RU" sz="1000" b="1" dirty="0">
            <a:latin typeface="Palatino Linotype" panose="02040502050505030304" pitchFamily="18" charset="0"/>
          </a:endParaRPr>
        </a:p>
      </dgm:t>
    </dgm:pt>
    <dgm:pt modelId="{CD835287-FE8F-4699-99F8-6DDDEC7512C1}" type="parTrans" cxnId="{56A60467-FAFD-47D8-A889-0206C48F0FB3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9A8D8734-D291-487F-A83E-DB3FB547BA55}" type="sibTrans" cxnId="{56A60467-FAFD-47D8-A889-0206C48F0FB3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551526B5-E08B-416C-BA57-67B736F15FAD}">
      <dgm:prSet custT="1"/>
      <dgm:spPr/>
      <dgm:t>
        <a:bodyPr/>
        <a:lstStyle/>
        <a:p>
          <a:r>
            <a:rPr lang="ru-RU" sz="1000" b="1" dirty="0" smtClean="0">
              <a:latin typeface="Palatino Linotype" panose="02040502050505030304" pitchFamily="18" charset="0"/>
            </a:rPr>
            <a:t>Концепция НИД, НИРС</a:t>
          </a:r>
        </a:p>
      </dgm:t>
    </dgm:pt>
    <dgm:pt modelId="{065257D2-CF30-47F0-ABBA-005CB1749B63}" type="parTrans" cxnId="{CB84E27E-A09D-42B7-8D56-8B4B0C23471E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ABB821D0-52F8-4909-A5EB-4DE583A3473D}" type="sibTrans" cxnId="{CB84E27E-A09D-42B7-8D56-8B4B0C23471E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49553B35-D6D7-45B7-BF36-D4F66DA16DC7}">
      <dgm:prSet custT="1"/>
      <dgm:spPr/>
      <dgm:t>
        <a:bodyPr/>
        <a:lstStyle/>
        <a:p>
          <a:pPr marL="176213" marR="0" indent="-176213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dirty="0" smtClean="0">
              <a:latin typeface="Palatino Linotype" pitchFamily="18" charset="0"/>
            </a:rPr>
            <a:t>1. Положение о </a:t>
          </a:r>
          <a:r>
            <a:rPr lang="ru-RU" sz="1000" b="1" dirty="0" err="1" smtClean="0">
              <a:latin typeface="Palatino Linotype" pitchFamily="18" charset="0"/>
            </a:rPr>
            <a:t>внутривузовских</a:t>
          </a:r>
          <a:r>
            <a:rPr lang="ru-RU" sz="1000" b="1" dirty="0" smtClean="0">
              <a:latin typeface="Palatino Linotype" pitchFamily="18" charset="0"/>
            </a:rPr>
            <a:t> грантах.</a:t>
          </a:r>
        </a:p>
        <a:p>
          <a:pPr marL="176213" indent="-176213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dirty="0" smtClean="0">
              <a:latin typeface="Palatino Linotype" pitchFamily="18" charset="0"/>
            </a:rPr>
            <a:t>2. Положение о материальном стимулировании </a:t>
          </a:r>
          <a:r>
            <a:rPr lang="ru-RU" sz="1200" b="1" dirty="0" smtClean="0">
              <a:latin typeface="Palatino Linotype" pitchFamily="18" charset="0"/>
            </a:rPr>
            <a:t>научной деятельности. </a:t>
          </a:r>
        </a:p>
      </dgm:t>
    </dgm:pt>
    <dgm:pt modelId="{015BFA0F-5B35-46E4-B5CD-CDF67B133AB4}" type="parTrans" cxnId="{82818ED4-3217-4D8A-A4AC-533B06080532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163CBA5B-F4E2-4422-9A84-F4301DD273CC}" type="sibTrans" cxnId="{82818ED4-3217-4D8A-A4AC-533B06080532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0CD7F1DA-9547-499C-B2D5-30BBDA2219FA}">
      <dgm:prSet custT="1"/>
      <dgm:spPr/>
      <dgm:t>
        <a:bodyPr/>
        <a:lstStyle/>
        <a:p>
          <a:pPr marL="0" indent="0" algn="l"/>
          <a:r>
            <a:rPr lang="ru-RU" sz="1200" b="1" dirty="0" smtClean="0">
              <a:latin typeface="Palatino Linotype" panose="02040502050505030304" pitchFamily="18" charset="0"/>
            </a:rPr>
            <a:t>1</a:t>
          </a:r>
          <a:r>
            <a:rPr lang="ru-RU" sz="1000" b="1" dirty="0" smtClean="0">
              <a:latin typeface="Palatino Linotype" panose="02040502050505030304" pitchFamily="18" charset="0"/>
            </a:rPr>
            <a:t>. Вестник КазНМУ</a:t>
          </a:r>
        </a:p>
        <a:p>
          <a:pPr marL="0" indent="0" algn="l"/>
          <a:r>
            <a:rPr lang="ru-RU" sz="1000" b="1" dirty="0" smtClean="0">
              <a:latin typeface="Palatino Linotype" panose="02040502050505030304" pitchFamily="18" charset="0"/>
            </a:rPr>
            <a:t>2. Стоматология Казахстана</a:t>
          </a:r>
        </a:p>
        <a:p>
          <a:pPr marL="0" indent="0" algn="l"/>
          <a:r>
            <a:rPr lang="ru-RU" sz="1000" b="1" dirty="0" smtClean="0">
              <a:latin typeface="Palatino Linotype" panose="02040502050505030304" pitchFamily="18" charset="0"/>
            </a:rPr>
            <a:t>3. </a:t>
          </a:r>
          <a:r>
            <a:rPr lang="ru-RU" sz="1000" b="1" dirty="0" smtClean="0">
              <a:latin typeface="Palatino Linotype" pitchFamily="18" charset="0"/>
              <a:cs typeface="Tahoma" pitchFamily="34" charset="0"/>
            </a:rPr>
            <a:t>Регистрация журнала «</a:t>
          </a:r>
          <a:r>
            <a:rPr lang="en-US" sz="1000" b="1" dirty="0" smtClean="0">
              <a:latin typeface="Palatino Linotype" pitchFamily="18" charset="0"/>
              <a:cs typeface="Tahoma" pitchFamily="34" charset="0"/>
            </a:rPr>
            <a:t>Central Asian Journal of Medical Science and Education</a:t>
          </a:r>
          <a:r>
            <a:rPr lang="ru-RU" sz="1000" b="1" dirty="0" smtClean="0">
              <a:latin typeface="Palatino Linotype" pitchFamily="18" charset="0"/>
              <a:cs typeface="Tahoma" pitchFamily="34" charset="0"/>
            </a:rPr>
            <a:t>»  от 24.06.14г.</a:t>
          </a:r>
        </a:p>
        <a:p>
          <a:pPr marL="0" indent="0" algn="l"/>
          <a:r>
            <a:rPr lang="ru-RU" sz="1000" b="1" dirty="0" smtClean="0">
              <a:latin typeface="Palatino Linotype" pitchFamily="18" charset="0"/>
              <a:cs typeface="Tahoma" pitchFamily="34" charset="0"/>
            </a:rPr>
            <a:t>4. </a:t>
          </a:r>
          <a:r>
            <a:rPr lang="en-US" sz="1000" b="1" dirty="0" smtClean="0">
              <a:latin typeface="Palatino Linotype" panose="02040502050505030304" pitchFamily="18" charset="0"/>
            </a:rPr>
            <a:t>ISJM- International Students Journal of Medicine</a:t>
          </a:r>
          <a:endParaRPr lang="ru-RU" sz="1400" b="1" dirty="0">
            <a:latin typeface="Palatino Linotype" panose="02040502050505030304" pitchFamily="18" charset="0"/>
          </a:endParaRPr>
        </a:p>
      </dgm:t>
    </dgm:pt>
    <dgm:pt modelId="{EC3C0070-1165-4BA2-A137-B19E3603B7AE}" type="parTrans" cxnId="{E1C81873-5E53-4397-9E8D-354E73EAF945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D878C199-F032-4B3E-9287-8C1C164DF4DA}" type="sibTrans" cxnId="{E1C81873-5E53-4397-9E8D-354E73EAF945}">
      <dgm:prSet/>
      <dgm:spPr/>
      <dgm:t>
        <a:bodyPr/>
        <a:lstStyle/>
        <a:p>
          <a:endParaRPr lang="ru-RU">
            <a:latin typeface="Palatino Linotype" panose="02040502050505030304" pitchFamily="18" charset="0"/>
          </a:endParaRPr>
        </a:p>
      </dgm:t>
    </dgm:pt>
    <dgm:pt modelId="{7498A505-96B3-4224-AEA0-34E511B00793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latin typeface="Palatino Linotype" pitchFamily="18" charset="0"/>
            </a:rPr>
            <a:t>Доступ к мировым академическим базам данных </a:t>
          </a:r>
          <a:r>
            <a:rPr lang="en-US" sz="1000" b="1" dirty="0" smtClean="0">
              <a:latin typeface="Palatino Linotype" pitchFamily="18" charset="0"/>
            </a:rPr>
            <a:t> Elsevier,  Scopus</a:t>
          </a:r>
          <a:r>
            <a:rPr lang="ru-RU" sz="1000" b="1" dirty="0" smtClean="0">
              <a:latin typeface="Palatino Linotype" pitchFamily="18" charset="0"/>
            </a:rPr>
            <a:t>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000" b="1" dirty="0" smtClean="0">
              <a:latin typeface="Palatino Linotype" pitchFamily="18" charset="0"/>
            </a:rPr>
            <a:t> </a:t>
          </a:r>
          <a:r>
            <a:rPr lang="en-US" sz="1000" b="1" dirty="0" smtClean="0">
              <a:latin typeface="Palatino Linotype" pitchFamily="18" charset="0"/>
            </a:rPr>
            <a:t>Web</a:t>
          </a:r>
          <a:r>
            <a:rPr lang="ru-RU" sz="1000" b="1" dirty="0" smtClean="0">
              <a:latin typeface="Palatino Linotype" pitchFamily="18" charset="0"/>
            </a:rPr>
            <a:t> </a:t>
          </a:r>
          <a:r>
            <a:rPr lang="en-US" sz="1000" b="1" dirty="0" smtClean="0">
              <a:latin typeface="Palatino Linotype" pitchFamily="18" charset="0"/>
            </a:rPr>
            <a:t>of</a:t>
          </a:r>
          <a:r>
            <a:rPr lang="ru-RU" sz="1000" b="1" dirty="0" smtClean="0">
              <a:latin typeface="Palatino Linotype" pitchFamily="18" charset="0"/>
            </a:rPr>
            <a:t> </a:t>
          </a:r>
          <a:r>
            <a:rPr lang="en-US" sz="1000" b="1" dirty="0" smtClean="0">
              <a:latin typeface="Palatino Linotype" pitchFamily="18" charset="0"/>
            </a:rPr>
            <a:t>science</a:t>
          </a:r>
          <a:r>
            <a:rPr lang="ru-RU" sz="1000" b="1" dirty="0" smtClean="0">
              <a:latin typeface="Palatino Linotype" pitchFamily="18" charset="0"/>
            </a:rPr>
            <a:t>,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1000" b="1" dirty="0" err="1" smtClean="0">
              <a:latin typeface="Palatino Linotype" pitchFamily="18" charset="0"/>
            </a:rPr>
            <a:t>PubMed</a:t>
          </a:r>
          <a:r>
            <a:rPr lang="ru-RU" sz="1000" b="1" dirty="0" smtClean="0">
              <a:latin typeface="Palatino Linotype" pitchFamily="18" charset="0"/>
            </a:rPr>
            <a:t>,  </a:t>
          </a:r>
          <a:r>
            <a:rPr lang="ru-RU" sz="1000" b="1" dirty="0" err="1" smtClean="0">
              <a:latin typeface="Palatino Linotype" pitchFamily="18" charset="0"/>
            </a:rPr>
            <a:t>Кокрановская</a:t>
          </a:r>
          <a:r>
            <a:rPr lang="ru-RU" sz="1000" b="1" dirty="0" smtClean="0">
              <a:latin typeface="Palatino Linotype" pitchFamily="18" charset="0"/>
            </a:rPr>
            <a:t> библиотека</a:t>
          </a:r>
          <a:endParaRPr lang="ru-RU" sz="1000" b="1" dirty="0">
            <a:latin typeface="Palatino Linotype" pitchFamily="18" charset="0"/>
          </a:endParaRPr>
        </a:p>
      </dgm:t>
    </dgm:pt>
    <dgm:pt modelId="{E25A0162-D2D9-4F12-ACA1-B4EE9E1FAA91}" type="parTrans" cxnId="{1B4B02CD-8C09-4E10-B6CE-3370D5EC3D18}">
      <dgm:prSet/>
      <dgm:spPr/>
      <dgm:t>
        <a:bodyPr/>
        <a:lstStyle/>
        <a:p>
          <a:endParaRPr lang="ru-RU"/>
        </a:p>
      </dgm:t>
    </dgm:pt>
    <dgm:pt modelId="{8FAEAE42-8EE5-4182-AF59-C15DD1A5B770}" type="sibTrans" cxnId="{1B4B02CD-8C09-4E10-B6CE-3370D5EC3D18}">
      <dgm:prSet/>
      <dgm:spPr/>
      <dgm:t>
        <a:bodyPr/>
        <a:lstStyle/>
        <a:p>
          <a:endParaRPr lang="ru-RU"/>
        </a:p>
      </dgm:t>
    </dgm:pt>
    <dgm:pt modelId="{77D77D9D-D427-499C-9275-2D464935A373}">
      <dgm:prSet custT="1"/>
      <dgm:spPr/>
      <dgm:t>
        <a:bodyPr/>
        <a:lstStyle/>
        <a:p>
          <a:pPr algn="ctr"/>
          <a:r>
            <a:rPr lang="ru-RU" sz="1000" b="1" dirty="0" smtClean="0">
              <a:latin typeface="Palatino Linotype" panose="02040502050505030304" pitchFamily="18" charset="0"/>
            </a:rPr>
            <a:t>Обучение  ППС </a:t>
          </a:r>
          <a:r>
            <a:rPr lang="en-US" sz="1000" b="1" dirty="0" smtClean="0">
              <a:latin typeface="Palatino Linotype" panose="02040502050505030304" pitchFamily="18" charset="0"/>
            </a:rPr>
            <a:t>GCP</a:t>
          </a:r>
          <a:r>
            <a:rPr lang="ru-RU" sz="1000" b="1" dirty="0" smtClean="0">
              <a:latin typeface="Palatino Linotype" panose="02040502050505030304" pitchFamily="18" charset="0"/>
            </a:rPr>
            <a:t>,</a:t>
          </a:r>
          <a:r>
            <a:rPr lang="en-US" sz="1000" b="1" dirty="0" smtClean="0">
              <a:latin typeface="Palatino Linotype" panose="02040502050505030304" pitchFamily="18" charset="0"/>
            </a:rPr>
            <a:t> GLP</a:t>
          </a:r>
          <a:endParaRPr lang="ru-RU" sz="1000" b="1" dirty="0">
            <a:latin typeface="Palatino Linotype" panose="02040502050505030304" pitchFamily="18" charset="0"/>
          </a:endParaRPr>
        </a:p>
      </dgm:t>
    </dgm:pt>
    <dgm:pt modelId="{BE13C5E1-3817-4868-8BD0-552862FEEB9C}" type="parTrans" cxnId="{3E269F59-6E68-4E9B-91B2-05527A303A1A}">
      <dgm:prSet/>
      <dgm:spPr/>
      <dgm:t>
        <a:bodyPr/>
        <a:lstStyle/>
        <a:p>
          <a:endParaRPr lang="ru-RU"/>
        </a:p>
      </dgm:t>
    </dgm:pt>
    <dgm:pt modelId="{65A565AB-9699-4990-8FD2-64B946257E9B}" type="sibTrans" cxnId="{3E269F59-6E68-4E9B-91B2-05527A303A1A}">
      <dgm:prSet/>
      <dgm:spPr/>
      <dgm:t>
        <a:bodyPr/>
        <a:lstStyle/>
        <a:p>
          <a:endParaRPr lang="ru-RU"/>
        </a:p>
      </dgm:t>
    </dgm:pt>
    <dgm:pt modelId="{EA348DCC-A891-49B8-812A-D6DD6CEDA09E}">
      <dgm:prSet custT="1"/>
      <dgm:spPr/>
      <dgm:t>
        <a:bodyPr/>
        <a:lstStyle/>
        <a:p>
          <a:pPr marL="176213" indent="-176213" algn="l"/>
          <a:r>
            <a:rPr lang="ru-RU" sz="1000" b="1" dirty="0" smtClean="0">
              <a:latin typeface="Palatino Linotype" panose="02040502050505030304" pitchFamily="18" charset="0"/>
            </a:rPr>
            <a:t>1</a:t>
          </a:r>
          <a:r>
            <a:rPr lang="ru-RU" sz="1200" b="1" dirty="0" smtClean="0">
              <a:latin typeface="Palatino Linotype" panose="02040502050505030304" pitchFamily="18" charset="0"/>
            </a:rPr>
            <a:t>. Исследовательский центр НИИ фундаментальных исследований</a:t>
          </a:r>
        </a:p>
        <a:p>
          <a:pPr marL="176213" indent="-176213" algn="l"/>
          <a:r>
            <a:rPr lang="ru-RU" sz="1200" b="1" dirty="0" smtClean="0">
              <a:latin typeface="Palatino Linotype" panose="02040502050505030304" pitchFamily="18" charset="0"/>
            </a:rPr>
            <a:t>2.  Научная лаборатория «Центр коллективного пользования»</a:t>
          </a:r>
          <a:endParaRPr lang="ru-RU" sz="1200" b="1" dirty="0">
            <a:latin typeface="Palatino Linotype" panose="02040502050505030304" pitchFamily="18" charset="0"/>
          </a:endParaRPr>
        </a:p>
      </dgm:t>
    </dgm:pt>
    <dgm:pt modelId="{1DE40953-7481-49B8-B380-453795278C12}" type="parTrans" cxnId="{595AB7B1-CF50-442A-9CDD-4696D325F01A}">
      <dgm:prSet/>
      <dgm:spPr/>
      <dgm:t>
        <a:bodyPr/>
        <a:lstStyle/>
        <a:p>
          <a:endParaRPr lang="ru-RU"/>
        </a:p>
      </dgm:t>
    </dgm:pt>
    <dgm:pt modelId="{7DEFF0F8-322C-4385-99EF-DEAF0EFE076E}" type="sibTrans" cxnId="{595AB7B1-CF50-442A-9CDD-4696D325F01A}">
      <dgm:prSet/>
      <dgm:spPr/>
      <dgm:t>
        <a:bodyPr/>
        <a:lstStyle/>
        <a:p>
          <a:endParaRPr lang="ru-RU"/>
        </a:p>
      </dgm:t>
    </dgm:pt>
    <dgm:pt modelId="{329697DB-6CA2-41EC-9002-04F4A76F744B}">
      <dgm:prSet custT="1"/>
      <dgm:spPr/>
      <dgm:t>
        <a:bodyPr/>
        <a:lstStyle/>
        <a:p>
          <a:pPr marL="0" indent="0" algn="l"/>
          <a:r>
            <a:rPr lang="ru-RU" sz="1000" b="1" dirty="0" smtClean="0">
              <a:solidFill>
                <a:schemeClr val="tx1"/>
              </a:solidFill>
              <a:latin typeface="Palatino Linotype" pitchFamily="18" charset="0"/>
              <a:cs typeface="Arial" panose="020B0604020202020204" pitchFamily="34" charset="0"/>
            </a:rPr>
            <a:t>1. Элективные курсы по научному менеджменту</a:t>
          </a:r>
        </a:p>
        <a:p>
          <a:pPr marL="0" indent="0" algn="l"/>
          <a:r>
            <a:rPr lang="ru-RU" sz="1000" b="1" dirty="0" smtClean="0">
              <a:solidFill>
                <a:schemeClr val="tx1"/>
              </a:solidFill>
              <a:latin typeface="Palatino Linotype" pitchFamily="18" charset="0"/>
              <a:cs typeface="Arial" panose="020B0604020202020204" pitchFamily="34" charset="0"/>
            </a:rPr>
            <a:t>2. Учебно-производственная практика</a:t>
          </a:r>
          <a:endParaRPr lang="ru-RU" sz="1000" b="1" dirty="0">
            <a:latin typeface="Palatino Linotype" pitchFamily="18" charset="0"/>
          </a:endParaRPr>
        </a:p>
      </dgm:t>
    </dgm:pt>
    <dgm:pt modelId="{32560865-710D-42F1-813D-B6916DE45F98}" type="parTrans" cxnId="{401D4750-A4C6-4328-A286-BD3A07D3464F}">
      <dgm:prSet/>
      <dgm:spPr/>
      <dgm:t>
        <a:bodyPr/>
        <a:lstStyle/>
        <a:p>
          <a:endParaRPr lang="ru-RU"/>
        </a:p>
      </dgm:t>
    </dgm:pt>
    <dgm:pt modelId="{EC6C0F93-4146-479A-9C93-2CA809FA8F69}" type="sibTrans" cxnId="{401D4750-A4C6-4328-A286-BD3A07D3464F}">
      <dgm:prSet/>
      <dgm:spPr/>
      <dgm:t>
        <a:bodyPr/>
        <a:lstStyle/>
        <a:p>
          <a:endParaRPr lang="ru-RU"/>
        </a:p>
      </dgm:t>
    </dgm:pt>
    <dgm:pt modelId="{EAC1CA23-CBED-43C3-9B80-51CB8B9B5F59}">
      <dgm:prSet custT="1"/>
      <dgm:spPr/>
      <dgm:t>
        <a:bodyPr/>
        <a:lstStyle/>
        <a:p>
          <a:pPr algn="l"/>
          <a:r>
            <a:rPr lang="ru-RU" sz="1000" b="1" dirty="0" smtClean="0">
              <a:latin typeface="Palatino Linotype" pitchFamily="18" charset="0"/>
            </a:rPr>
            <a:t>1. ЛЭК </a:t>
          </a:r>
          <a:r>
            <a:rPr lang="ru-RU" sz="1000" b="1" dirty="0" err="1" smtClean="0">
              <a:latin typeface="Palatino Linotype" pitchFamily="18" charset="0"/>
            </a:rPr>
            <a:t>КазНМУ</a:t>
          </a:r>
          <a:r>
            <a:rPr lang="ru-RU" sz="1000" b="1" dirty="0" smtClean="0">
              <a:latin typeface="Palatino Linotype" pitchFamily="18" charset="0"/>
            </a:rPr>
            <a:t>: </a:t>
          </a:r>
        </a:p>
        <a:p>
          <a:pPr algn="l"/>
          <a:r>
            <a:rPr lang="ru-RU" sz="1000" dirty="0" err="1" smtClean="0">
              <a:latin typeface="Palatino Linotype" pitchFamily="18" charset="0"/>
            </a:rPr>
            <a:t>Health</a:t>
          </a:r>
          <a:r>
            <a:rPr lang="ru-RU" sz="1000" dirty="0" smtClean="0">
              <a:latin typeface="Palatino Linotype" pitchFamily="18" charset="0"/>
            </a:rPr>
            <a:t> </a:t>
          </a:r>
          <a:r>
            <a:rPr lang="ru-RU" sz="1000" dirty="0" err="1" smtClean="0">
              <a:latin typeface="Palatino Linotype" pitchFamily="18" charset="0"/>
            </a:rPr>
            <a:t>and</a:t>
          </a:r>
          <a:r>
            <a:rPr lang="ru-RU" sz="1000" dirty="0" smtClean="0">
              <a:latin typeface="Palatino Linotype" pitchFamily="18" charset="0"/>
            </a:rPr>
            <a:t> </a:t>
          </a:r>
          <a:r>
            <a:rPr lang="ru-RU" sz="1000" dirty="0" err="1" smtClean="0">
              <a:latin typeface="Palatino Linotype" pitchFamily="18" charset="0"/>
            </a:rPr>
            <a:t>Human</a:t>
          </a:r>
          <a:r>
            <a:rPr lang="ru-RU" sz="1000" dirty="0" smtClean="0">
              <a:latin typeface="Palatino Linotype" pitchFamily="18" charset="0"/>
            </a:rPr>
            <a:t> </a:t>
          </a:r>
          <a:r>
            <a:rPr lang="ru-RU" sz="1000" dirty="0" err="1" smtClean="0">
              <a:latin typeface="Palatino Linotype" pitchFamily="18" charset="0"/>
            </a:rPr>
            <a:t>Services</a:t>
          </a:r>
          <a:r>
            <a:rPr lang="ru-RU" sz="1000" dirty="0" smtClean="0">
              <a:latin typeface="Palatino Linotype" pitchFamily="18" charset="0"/>
            </a:rPr>
            <a:t> (HHS) (IRB00003734 </a:t>
          </a:r>
          <a:r>
            <a:rPr lang="ru-RU" sz="1000" dirty="0" err="1" smtClean="0">
              <a:latin typeface="Palatino Linotype" pitchFamily="18" charset="0"/>
            </a:rPr>
            <a:t>KazakhNatlMedU-Kazakhstan</a:t>
          </a:r>
          <a:r>
            <a:rPr lang="ru-RU" sz="1000" dirty="0" smtClean="0">
              <a:latin typeface="Palatino Linotype" pitchFamily="18" charset="0"/>
            </a:rPr>
            <a:t> </a:t>
          </a:r>
          <a:r>
            <a:rPr lang="ru-RU" sz="1000" dirty="0" err="1" smtClean="0">
              <a:latin typeface="Palatino Linotype" pitchFamily="18" charset="0"/>
            </a:rPr>
            <a:t>Ethical</a:t>
          </a:r>
          <a:r>
            <a:rPr lang="ru-RU" sz="1000" dirty="0" smtClean="0">
              <a:latin typeface="Palatino Linotype" pitchFamily="18" charset="0"/>
            </a:rPr>
            <a:t> </a:t>
          </a:r>
          <a:r>
            <a:rPr lang="ru-RU" sz="1000" dirty="0" err="1" smtClean="0">
              <a:latin typeface="Palatino Linotype" pitchFamily="18" charset="0"/>
            </a:rPr>
            <a:t>Committee</a:t>
          </a:r>
          <a:r>
            <a:rPr lang="ru-RU" sz="1000" dirty="0" smtClean="0">
              <a:latin typeface="Palatino Linotype" pitchFamily="18" charset="0"/>
            </a:rPr>
            <a:t> #1</a:t>
          </a:r>
        </a:p>
        <a:p>
          <a:pPr algn="l"/>
          <a:r>
            <a:rPr lang="ru-RU" sz="1000" b="1" dirty="0" smtClean="0">
              <a:latin typeface="Palatino Linotype" pitchFamily="18" charset="0"/>
            </a:rPr>
            <a:t>2. Научный Совет</a:t>
          </a:r>
        </a:p>
        <a:p>
          <a:pPr algn="l"/>
          <a:r>
            <a:rPr lang="ru-RU" sz="1000" b="1" dirty="0" smtClean="0">
              <a:latin typeface="Palatino Linotype" pitchFamily="18" charset="0"/>
            </a:rPr>
            <a:t>3. Научные комитеты</a:t>
          </a:r>
        </a:p>
        <a:p>
          <a:pPr algn="l"/>
          <a:r>
            <a:rPr lang="ru-RU" sz="1000" b="1" dirty="0" smtClean="0">
              <a:latin typeface="Palatino Linotype" pitchFamily="18" charset="0"/>
            </a:rPr>
            <a:t>4.Экспертная комиссия</a:t>
          </a:r>
          <a:endParaRPr lang="ru-RU" sz="1000" b="1" dirty="0">
            <a:latin typeface="Palatino Linotype" pitchFamily="18" charset="0"/>
          </a:endParaRPr>
        </a:p>
      </dgm:t>
    </dgm:pt>
    <dgm:pt modelId="{C9D1945F-37DE-4A14-A128-A5EBDFE5D7E6}" type="parTrans" cxnId="{389CA737-BB2D-409E-870C-1787A33669E1}">
      <dgm:prSet/>
      <dgm:spPr/>
      <dgm:t>
        <a:bodyPr/>
        <a:lstStyle/>
        <a:p>
          <a:endParaRPr lang="ru-RU"/>
        </a:p>
      </dgm:t>
    </dgm:pt>
    <dgm:pt modelId="{2941B957-3F78-45A0-9901-44120E71068D}" type="sibTrans" cxnId="{389CA737-BB2D-409E-870C-1787A33669E1}">
      <dgm:prSet/>
      <dgm:spPr/>
      <dgm:t>
        <a:bodyPr/>
        <a:lstStyle/>
        <a:p>
          <a:endParaRPr lang="ru-RU"/>
        </a:p>
      </dgm:t>
    </dgm:pt>
    <dgm:pt modelId="{5552C2DE-4E52-4CE0-AB5B-EF9EDA4AB3EF}" type="pres">
      <dgm:prSet presAssocID="{167B9E17-313B-46F7-A23A-B2224770152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ACB42F-BBFF-419C-B5A0-B67ABC4BBE95}" type="pres">
      <dgm:prSet presAssocID="{8313E107-C180-4FBD-B7DF-997AF726A02D}" presName="centerShape" presStyleLbl="node0" presStyleIdx="0" presStyleCnt="1" custScaleX="120598" custLinFactNeighborX="2157"/>
      <dgm:spPr/>
      <dgm:t>
        <a:bodyPr/>
        <a:lstStyle/>
        <a:p>
          <a:endParaRPr lang="ru-RU"/>
        </a:p>
      </dgm:t>
    </dgm:pt>
    <dgm:pt modelId="{1A5EFBA7-7984-4053-8A8D-BF9F8A0ABA43}" type="pres">
      <dgm:prSet presAssocID="{CD835287-FE8F-4699-99F8-6DDDEC7512C1}" presName="parTrans" presStyleLbl="bgSibTrans2D1" presStyleIdx="0" presStyleCnt="9"/>
      <dgm:spPr/>
      <dgm:t>
        <a:bodyPr/>
        <a:lstStyle/>
        <a:p>
          <a:endParaRPr lang="ru-RU"/>
        </a:p>
      </dgm:t>
    </dgm:pt>
    <dgm:pt modelId="{0146FF3B-B17F-49E8-8720-807660CBF93B}" type="pres">
      <dgm:prSet presAssocID="{7449DB4E-7137-4FDA-8A17-6E71796B5D41}" presName="node" presStyleLbl="node1" presStyleIdx="0" presStyleCnt="9" custScaleX="222282" custScaleY="272484" custRadScaleRad="86512" custRadScaleInc="-12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D27E50-DA48-40A6-A0A3-3C95F453CE72}" type="pres">
      <dgm:prSet presAssocID="{1DE40953-7481-49B8-B380-453795278C12}" presName="parTrans" presStyleLbl="bgSibTrans2D1" presStyleIdx="1" presStyleCnt="9"/>
      <dgm:spPr/>
      <dgm:t>
        <a:bodyPr/>
        <a:lstStyle/>
        <a:p>
          <a:endParaRPr lang="ru-RU"/>
        </a:p>
      </dgm:t>
    </dgm:pt>
    <dgm:pt modelId="{029410D0-FE94-4EEA-8F90-34E91D2C39BE}" type="pres">
      <dgm:prSet presAssocID="{EA348DCC-A891-49B8-812A-D6DD6CEDA09E}" presName="node" presStyleLbl="node1" presStyleIdx="1" presStyleCnt="9" custScaleX="192610" custScaleY="164214" custRadScaleRad="106323" custRadScaleInc="18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48CEBC-5B56-4C8F-A9C7-76DB6EB2163A}" type="pres">
      <dgm:prSet presAssocID="{065257D2-CF30-47F0-ABBA-005CB1749B63}" presName="parTrans" presStyleLbl="bgSibTrans2D1" presStyleIdx="2" presStyleCnt="9" custLinFactNeighborX="9865" custLinFactNeighborY="-7187"/>
      <dgm:spPr/>
      <dgm:t>
        <a:bodyPr/>
        <a:lstStyle/>
        <a:p>
          <a:endParaRPr lang="ru-RU"/>
        </a:p>
      </dgm:t>
    </dgm:pt>
    <dgm:pt modelId="{D0931BDF-C4B7-4FA6-85B5-BC1E2F377109}" type="pres">
      <dgm:prSet presAssocID="{551526B5-E08B-416C-BA57-67B736F15FAD}" presName="node" presStyleLbl="node1" presStyleIdx="2" presStyleCnt="9" custScaleX="90273" custScaleY="74098" custRadScaleRad="130797" custRadScaleInc="-337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C70ED-16B3-4F04-877C-FAAE4586D6A0}" type="pres">
      <dgm:prSet presAssocID="{015BFA0F-5B35-46E4-B5CD-CDF67B133AB4}" presName="parTrans" presStyleLbl="bgSibTrans2D1" presStyleIdx="3" presStyleCnt="9"/>
      <dgm:spPr/>
      <dgm:t>
        <a:bodyPr/>
        <a:lstStyle/>
        <a:p>
          <a:endParaRPr lang="ru-RU"/>
        </a:p>
      </dgm:t>
    </dgm:pt>
    <dgm:pt modelId="{EEF6218D-5E18-499F-A01F-80BF551B0D86}" type="pres">
      <dgm:prSet presAssocID="{49553B35-D6D7-45B7-BF36-D4F66DA16DC7}" presName="node" presStyleLbl="node1" presStyleIdx="3" presStyleCnt="9" custScaleX="142210" custScaleY="147292" custRadScaleRad="123190" custRadScaleInc="-549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AB9D8-837B-4D2D-B435-E0ECF455B075}" type="pres">
      <dgm:prSet presAssocID="{E25A0162-D2D9-4F12-ACA1-B4EE9E1FAA91}" presName="parTrans" presStyleLbl="bgSibTrans2D1" presStyleIdx="4" presStyleCnt="9"/>
      <dgm:spPr/>
      <dgm:t>
        <a:bodyPr/>
        <a:lstStyle/>
        <a:p>
          <a:endParaRPr lang="ru-RU"/>
        </a:p>
      </dgm:t>
    </dgm:pt>
    <dgm:pt modelId="{AC8E075B-CA0A-4899-9149-B30FA6D7E2A3}" type="pres">
      <dgm:prSet presAssocID="{7498A505-96B3-4224-AEA0-34E511B00793}" presName="node" presStyleLbl="node1" presStyleIdx="4" presStyleCnt="9" custScaleX="156851" custScaleY="129608" custRadScaleRad="106638" custRadScaleInc="-523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5EED24-A7B3-4CF5-834E-74B3114B220A}" type="pres">
      <dgm:prSet presAssocID="{C9D1945F-37DE-4A14-A128-A5EBDFE5D7E6}" presName="parTrans" presStyleLbl="bgSibTrans2D1" presStyleIdx="5" presStyleCnt="9"/>
      <dgm:spPr/>
      <dgm:t>
        <a:bodyPr/>
        <a:lstStyle/>
        <a:p>
          <a:endParaRPr lang="ru-RU"/>
        </a:p>
      </dgm:t>
    </dgm:pt>
    <dgm:pt modelId="{89C733E3-7FDF-4E3F-85A3-2662EABF91A9}" type="pres">
      <dgm:prSet presAssocID="{EAC1CA23-CBED-43C3-9B80-51CB8B9B5F59}" presName="node" presStyleLbl="node1" presStyleIdx="5" presStyleCnt="9" custScaleX="176069" custScaleY="156326" custRadScaleRad="114134" custRadScaleInc="-26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DFA02-F789-4378-9995-E7B3BC9D0C5E}" type="pres">
      <dgm:prSet presAssocID="{EC3C0070-1165-4BA2-A137-B19E3603B7AE}" presName="parTrans" presStyleLbl="bgSibTrans2D1" presStyleIdx="6" presStyleCnt="9" custLinFactNeighborX="-603" custLinFactNeighborY="33339"/>
      <dgm:spPr/>
      <dgm:t>
        <a:bodyPr/>
        <a:lstStyle/>
        <a:p>
          <a:endParaRPr lang="ru-RU"/>
        </a:p>
      </dgm:t>
    </dgm:pt>
    <dgm:pt modelId="{1D83E85A-E04D-4787-9F94-4A2C62193A0A}" type="pres">
      <dgm:prSet presAssocID="{0CD7F1DA-9547-499C-B2D5-30BBDA2219FA}" presName="node" presStyleLbl="node1" presStyleIdx="6" presStyleCnt="9" custScaleX="166011" custScaleY="175295" custRadScaleRad="105160" custRadScaleInc="17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0073C6-6AD4-4F27-9C8C-7193E23C9642}" type="pres">
      <dgm:prSet presAssocID="{32560865-710D-42F1-813D-B6916DE45F98}" presName="parTrans" presStyleLbl="bgSibTrans2D1" presStyleIdx="7" presStyleCnt="9"/>
      <dgm:spPr/>
      <dgm:t>
        <a:bodyPr/>
        <a:lstStyle/>
        <a:p>
          <a:endParaRPr lang="ru-RU"/>
        </a:p>
      </dgm:t>
    </dgm:pt>
    <dgm:pt modelId="{152A6DD3-0B18-4D7C-80D9-1724C2456D82}" type="pres">
      <dgm:prSet presAssocID="{329697DB-6CA2-41EC-9002-04F4A76F744B}" presName="node" presStyleLbl="node1" presStyleIdx="7" presStyleCnt="9" custScaleX="144559" custScaleY="174317" custRadScaleRad="83233" custRadScaleInc="46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5C1DB-BE5A-422F-A6E4-E101264D4F6C}" type="pres">
      <dgm:prSet presAssocID="{BE13C5E1-3817-4868-8BD0-552862FEEB9C}" presName="parTrans" presStyleLbl="bgSibTrans2D1" presStyleIdx="8" presStyleCnt="9"/>
      <dgm:spPr/>
      <dgm:t>
        <a:bodyPr/>
        <a:lstStyle/>
        <a:p>
          <a:endParaRPr lang="ru-RU"/>
        </a:p>
      </dgm:t>
    </dgm:pt>
    <dgm:pt modelId="{E788318D-C9B5-4190-8B3A-11E37BDEB73C}" type="pres">
      <dgm:prSet presAssocID="{77D77D9D-D427-499C-9275-2D464935A373}" presName="node" presStyleLbl="node1" presStyleIdx="8" presStyleCnt="9" custRadScaleRad="91391" custRadScaleInc="47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5AB7B1-CF50-442A-9CDD-4696D325F01A}" srcId="{8313E107-C180-4FBD-B7DF-997AF726A02D}" destId="{EA348DCC-A891-49B8-812A-D6DD6CEDA09E}" srcOrd="1" destOrd="0" parTransId="{1DE40953-7481-49B8-B380-453795278C12}" sibTransId="{7DEFF0F8-322C-4385-99EF-DEAF0EFE076E}"/>
    <dgm:cxn modelId="{401D4750-A4C6-4328-A286-BD3A07D3464F}" srcId="{8313E107-C180-4FBD-B7DF-997AF726A02D}" destId="{329697DB-6CA2-41EC-9002-04F4A76F744B}" srcOrd="7" destOrd="0" parTransId="{32560865-710D-42F1-813D-B6916DE45F98}" sibTransId="{EC6C0F93-4146-479A-9C93-2CA809FA8F69}"/>
    <dgm:cxn modelId="{78B40C8F-3C43-452B-B9AD-C939C443976C}" type="presOf" srcId="{49553B35-D6D7-45B7-BF36-D4F66DA16DC7}" destId="{EEF6218D-5E18-499F-A01F-80BF551B0D86}" srcOrd="0" destOrd="0" presId="urn:microsoft.com/office/officeart/2005/8/layout/radial4"/>
    <dgm:cxn modelId="{BAAE61F7-CC34-446D-A122-A153E0A52572}" type="presOf" srcId="{0CD7F1DA-9547-499C-B2D5-30BBDA2219FA}" destId="{1D83E85A-E04D-4787-9F94-4A2C62193A0A}" srcOrd="0" destOrd="0" presId="urn:microsoft.com/office/officeart/2005/8/layout/radial4"/>
    <dgm:cxn modelId="{CB84E27E-A09D-42B7-8D56-8B4B0C23471E}" srcId="{8313E107-C180-4FBD-B7DF-997AF726A02D}" destId="{551526B5-E08B-416C-BA57-67B736F15FAD}" srcOrd="2" destOrd="0" parTransId="{065257D2-CF30-47F0-ABBA-005CB1749B63}" sibTransId="{ABB821D0-52F8-4909-A5EB-4DE583A3473D}"/>
    <dgm:cxn modelId="{8E5F4CB3-1F6B-481C-A4A7-A4B34C189D52}" type="presOf" srcId="{EAC1CA23-CBED-43C3-9B80-51CB8B9B5F59}" destId="{89C733E3-7FDF-4E3F-85A3-2662EABF91A9}" srcOrd="0" destOrd="0" presId="urn:microsoft.com/office/officeart/2005/8/layout/radial4"/>
    <dgm:cxn modelId="{9109F1CB-1D73-4051-AACA-4BB76FCD584F}" type="presOf" srcId="{EC3C0070-1165-4BA2-A137-B19E3603B7AE}" destId="{18BDFA02-F789-4378-9995-E7B3BC9D0C5E}" srcOrd="0" destOrd="0" presId="urn:microsoft.com/office/officeart/2005/8/layout/radial4"/>
    <dgm:cxn modelId="{8313A0CB-33DF-4378-92D2-83E8108C6BDC}" type="presOf" srcId="{1DE40953-7481-49B8-B380-453795278C12}" destId="{31D27E50-DA48-40A6-A0A3-3C95F453CE72}" srcOrd="0" destOrd="0" presId="urn:microsoft.com/office/officeart/2005/8/layout/radial4"/>
    <dgm:cxn modelId="{512812E9-30EA-4356-8F4D-211CF0F92F20}" type="presOf" srcId="{551526B5-E08B-416C-BA57-67B736F15FAD}" destId="{D0931BDF-C4B7-4FA6-85B5-BC1E2F377109}" srcOrd="0" destOrd="0" presId="urn:microsoft.com/office/officeart/2005/8/layout/radial4"/>
    <dgm:cxn modelId="{2E30D4A0-1B72-4553-BC60-100BFB3F810B}" type="presOf" srcId="{167B9E17-313B-46F7-A23A-B22247701526}" destId="{5552C2DE-4E52-4CE0-AB5B-EF9EDA4AB3EF}" srcOrd="0" destOrd="0" presId="urn:microsoft.com/office/officeart/2005/8/layout/radial4"/>
    <dgm:cxn modelId="{9704C7BB-8A4D-4149-8A55-BC08D05E4FC7}" type="presOf" srcId="{C9D1945F-37DE-4A14-A128-A5EBDFE5D7E6}" destId="{C45EED24-A7B3-4CF5-834E-74B3114B220A}" srcOrd="0" destOrd="0" presId="urn:microsoft.com/office/officeart/2005/8/layout/radial4"/>
    <dgm:cxn modelId="{DD5C9714-830F-4BA3-BE06-65623BEA32AF}" type="presOf" srcId="{329697DB-6CA2-41EC-9002-04F4A76F744B}" destId="{152A6DD3-0B18-4D7C-80D9-1724C2456D82}" srcOrd="0" destOrd="0" presId="urn:microsoft.com/office/officeart/2005/8/layout/radial4"/>
    <dgm:cxn modelId="{389CA737-BB2D-409E-870C-1787A33669E1}" srcId="{8313E107-C180-4FBD-B7DF-997AF726A02D}" destId="{EAC1CA23-CBED-43C3-9B80-51CB8B9B5F59}" srcOrd="5" destOrd="0" parTransId="{C9D1945F-37DE-4A14-A128-A5EBDFE5D7E6}" sibTransId="{2941B957-3F78-45A0-9901-44120E71068D}"/>
    <dgm:cxn modelId="{C00514E1-AA62-4AB8-85B7-C94997EF1ECA}" type="presOf" srcId="{065257D2-CF30-47F0-ABBA-005CB1749B63}" destId="{1C48CEBC-5B56-4C8F-A9C7-76DB6EB2163A}" srcOrd="0" destOrd="0" presId="urn:microsoft.com/office/officeart/2005/8/layout/radial4"/>
    <dgm:cxn modelId="{B4AF1E01-63FC-468E-BF7B-CC4A38F5FBA4}" type="presOf" srcId="{7498A505-96B3-4224-AEA0-34E511B00793}" destId="{AC8E075B-CA0A-4899-9149-B30FA6D7E2A3}" srcOrd="0" destOrd="0" presId="urn:microsoft.com/office/officeart/2005/8/layout/radial4"/>
    <dgm:cxn modelId="{82818ED4-3217-4D8A-A4AC-533B06080532}" srcId="{8313E107-C180-4FBD-B7DF-997AF726A02D}" destId="{49553B35-D6D7-45B7-BF36-D4F66DA16DC7}" srcOrd="3" destOrd="0" parTransId="{015BFA0F-5B35-46E4-B5CD-CDF67B133AB4}" sibTransId="{163CBA5B-F4E2-4422-9A84-F4301DD273CC}"/>
    <dgm:cxn modelId="{E1C81873-5E53-4397-9E8D-354E73EAF945}" srcId="{8313E107-C180-4FBD-B7DF-997AF726A02D}" destId="{0CD7F1DA-9547-499C-B2D5-30BBDA2219FA}" srcOrd="6" destOrd="0" parTransId="{EC3C0070-1165-4BA2-A137-B19E3603B7AE}" sibTransId="{D878C199-F032-4B3E-9287-8C1C164DF4DA}"/>
    <dgm:cxn modelId="{D1DFFA73-0E8E-40B1-8A41-1CBF83AC3366}" type="presOf" srcId="{E25A0162-D2D9-4F12-ACA1-B4EE9E1FAA91}" destId="{386AB9D8-837B-4D2D-B435-E0ECF455B075}" srcOrd="0" destOrd="0" presId="urn:microsoft.com/office/officeart/2005/8/layout/radial4"/>
    <dgm:cxn modelId="{56A60467-FAFD-47D8-A889-0206C48F0FB3}" srcId="{8313E107-C180-4FBD-B7DF-997AF726A02D}" destId="{7449DB4E-7137-4FDA-8A17-6E71796B5D41}" srcOrd="0" destOrd="0" parTransId="{CD835287-FE8F-4699-99F8-6DDDEC7512C1}" sibTransId="{9A8D8734-D291-487F-A83E-DB3FB547BA55}"/>
    <dgm:cxn modelId="{208153AC-650F-4543-B05A-AC77DE329E00}" type="presOf" srcId="{8313E107-C180-4FBD-B7DF-997AF726A02D}" destId="{7EACB42F-BBFF-419C-B5A0-B67ABC4BBE95}" srcOrd="0" destOrd="0" presId="urn:microsoft.com/office/officeart/2005/8/layout/radial4"/>
    <dgm:cxn modelId="{CE27AB79-9125-4204-93F8-4F86A0A0BE59}" type="presOf" srcId="{7449DB4E-7137-4FDA-8A17-6E71796B5D41}" destId="{0146FF3B-B17F-49E8-8720-807660CBF93B}" srcOrd="0" destOrd="0" presId="urn:microsoft.com/office/officeart/2005/8/layout/radial4"/>
    <dgm:cxn modelId="{1B4B02CD-8C09-4E10-B6CE-3370D5EC3D18}" srcId="{8313E107-C180-4FBD-B7DF-997AF726A02D}" destId="{7498A505-96B3-4224-AEA0-34E511B00793}" srcOrd="4" destOrd="0" parTransId="{E25A0162-D2D9-4F12-ACA1-B4EE9E1FAA91}" sibTransId="{8FAEAE42-8EE5-4182-AF59-C15DD1A5B770}"/>
    <dgm:cxn modelId="{2A9457E9-8911-4DC3-B861-CE84410D2DC8}" type="presOf" srcId="{BE13C5E1-3817-4868-8BD0-552862FEEB9C}" destId="{4545C1DB-BE5A-422F-A6E4-E101264D4F6C}" srcOrd="0" destOrd="0" presId="urn:microsoft.com/office/officeart/2005/8/layout/radial4"/>
    <dgm:cxn modelId="{6DB69AEC-5044-42FB-9D30-7B1965E52EA7}" type="presOf" srcId="{77D77D9D-D427-499C-9275-2D464935A373}" destId="{E788318D-C9B5-4190-8B3A-11E37BDEB73C}" srcOrd="0" destOrd="0" presId="urn:microsoft.com/office/officeart/2005/8/layout/radial4"/>
    <dgm:cxn modelId="{3E269F59-6E68-4E9B-91B2-05527A303A1A}" srcId="{8313E107-C180-4FBD-B7DF-997AF726A02D}" destId="{77D77D9D-D427-499C-9275-2D464935A373}" srcOrd="8" destOrd="0" parTransId="{BE13C5E1-3817-4868-8BD0-552862FEEB9C}" sibTransId="{65A565AB-9699-4990-8FD2-64B946257E9B}"/>
    <dgm:cxn modelId="{05FEB0F8-A9AA-4BF8-AFD6-EEC6BFEF3F24}" type="presOf" srcId="{CD835287-FE8F-4699-99F8-6DDDEC7512C1}" destId="{1A5EFBA7-7984-4053-8A8D-BF9F8A0ABA43}" srcOrd="0" destOrd="0" presId="urn:microsoft.com/office/officeart/2005/8/layout/radial4"/>
    <dgm:cxn modelId="{D403EBB9-8B4A-42CB-A386-B9C2AEC039DD}" srcId="{167B9E17-313B-46F7-A23A-B22247701526}" destId="{8313E107-C180-4FBD-B7DF-997AF726A02D}" srcOrd="0" destOrd="0" parTransId="{10C99E8F-4232-45FC-A252-22310296229F}" sibTransId="{5CC4CCB3-82E8-45F7-A917-EBFBC350A828}"/>
    <dgm:cxn modelId="{057B0FAF-1299-49D0-9E16-A4D978537B67}" type="presOf" srcId="{EA348DCC-A891-49B8-812A-D6DD6CEDA09E}" destId="{029410D0-FE94-4EEA-8F90-34E91D2C39BE}" srcOrd="0" destOrd="0" presId="urn:microsoft.com/office/officeart/2005/8/layout/radial4"/>
    <dgm:cxn modelId="{527BEDF0-69AE-42C6-9814-3A7A55510410}" type="presOf" srcId="{015BFA0F-5B35-46E4-B5CD-CDF67B133AB4}" destId="{83CC70ED-16B3-4F04-877C-FAAE4586D6A0}" srcOrd="0" destOrd="0" presId="urn:microsoft.com/office/officeart/2005/8/layout/radial4"/>
    <dgm:cxn modelId="{50CA64B9-9434-45A8-AF34-3B47C12D823B}" type="presOf" srcId="{32560865-710D-42F1-813D-B6916DE45F98}" destId="{610073C6-6AD4-4F27-9C8C-7193E23C9642}" srcOrd="0" destOrd="0" presId="urn:microsoft.com/office/officeart/2005/8/layout/radial4"/>
    <dgm:cxn modelId="{D9FAB9B9-5D67-4084-82C9-9627EED79F46}" type="presParOf" srcId="{5552C2DE-4E52-4CE0-AB5B-EF9EDA4AB3EF}" destId="{7EACB42F-BBFF-419C-B5A0-B67ABC4BBE95}" srcOrd="0" destOrd="0" presId="urn:microsoft.com/office/officeart/2005/8/layout/radial4"/>
    <dgm:cxn modelId="{472F2C51-9532-47AF-8EE7-6E59EB26691A}" type="presParOf" srcId="{5552C2DE-4E52-4CE0-AB5B-EF9EDA4AB3EF}" destId="{1A5EFBA7-7984-4053-8A8D-BF9F8A0ABA43}" srcOrd="1" destOrd="0" presId="urn:microsoft.com/office/officeart/2005/8/layout/radial4"/>
    <dgm:cxn modelId="{3B327638-7FC4-4470-9F96-5425AB830C1D}" type="presParOf" srcId="{5552C2DE-4E52-4CE0-AB5B-EF9EDA4AB3EF}" destId="{0146FF3B-B17F-49E8-8720-807660CBF93B}" srcOrd="2" destOrd="0" presId="urn:microsoft.com/office/officeart/2005/8/layout/radial4"/>
    <dgm:cxn modelId="{65D609A3-85B1-4D8F-9D1E-C99A7240C317}" type="presParOf" srcId="{5552C2DE-4E52-4CE0-AB5B-EF9EDA4AB3EF}" destId="{31D27E50-DA48-40A6-A0A3-3C95F453CE72}" srcOrd="3" destOrd="0" presId="urn:microsoft.com/office/officeart/2005/8/layout/radial4"/>
    <dgm:cxn modelId="{DC5D8C11-980A-4E8C-AA3F-AA79A3208A72}" type="presParOf" srcId="{5552C2DE-4E52-4CE0-AB5B-EF9EDA4AB3EF}" destId="{029410D0-FE94-4EEA-8F90-34E91D2C39BE}" srcOrd="4" destOrd="0" presId="urn:microsoft.com/office/officeart/2005/8/layout/radial4"/>
    <dgm:cxn modelId="{9F314F0D-5654-4698-93CC-A890A67339CE}" type="presParOf" srcId="{5552C2DE-4E52-4CE0-AB5B-EF9EDA4AB3EF}" destId="{1C48CEBC-5B56-4C8F-A9C7-76DB6EB2163A}" srcOrd="5" destOrd="0" presId="urn:microsoft.com/office/officeart/2005/8/layout/radial4"/>
    <dgm:cxn modelId="{67CFDDD3-2DE7-45BB-97F5-E49E9C9104D9}" type="presParOf" srcId="{5552C2DE-4E52-4CE0-AB5B-EF9EDA4AB3EF}" destId="{D0931BDF-C4B7-4FA6-85B5-BC1E2F377109}" srcOrd="6" destOrd="0" presId="urn:microsoft.com/office/officeart/2005/8/layout/radial4"/>
    <dgm:cxn modelId="{1C0D8801-0D40-4D8B-8607-3888CAFA09AC}" type="presParOf" srcId="{5552C2DE-4E52-4CE0-AB5B-EF9EDA4AB3EF}" destId="{83CC70ED-16B3-4F04-877C-FAAE4586D6A0}" srcOrd="7" destOrd="0" presId="urn:microsoft.com/office/officeart/2005/8/layout/radial4"/>
    <dgm:cxn modelId="{4A1ECDDA-3F41-464B-8F10-063F94F1B947}" type="presParOf" srcId="{5552C2DE-4E52-4CE0-AB5B-EF9EDA4AB3EF}" destId="{EEF6218D-5E18-499F-A01F-80BF551B0D86}" srcOrd="8" destOrd="0" presId="urn:microsoft.com/office/officeart/2005/8/layout/radial4"/>
    <dgm:cxn modelId="{3A9A9BD2-F8CB-4FD7-B797-6BC60CDBD2F8}" type="presParOf" srcId="{5552C2DE-4E52-4CE0-AB5B-EF9EDA4AB3EF}" destId="{386AB9D8-837B-4D2D-B435-E0ECF455B075}" srcOrd="9" destOrd="0" presId="urn:microsoft.com/office/officeart/2005/8/layout/radial4"/>
    <dgm:cxn modelId="{CF594293-45B7-4586-8DFB-7AB9690CE4E1}" type="presParOf" srcId="{5552C2DE-4E52-4CE0-AB5B-EF9EDA4AB3EF}" destId="{AC8E075B-CA0A-4899-9149-B30FA6D7E2A3}" srcOrd="10" destOrd="0" presId="urn:microsoft.com/office/officeart/2005/8/layout/radial4"/>
    <dgm:cxn modelId="{D1F30F02-15CD-4026-B7B8-98148ADBDE60}" type="presParOf" srcId="{5552C2DE-4E52-4CE0-AB5B-EF9EDA4AB3EF}" destId="{C45EED24-A7B3-4CF5-834E-74B3114B220A}" srcOrd="11" destOrd="0" presId="urn:microsoft.com/office/officeart/2005/8/layout/radial4"/>
    <dgm:cxn modelId="{2D6FAFC3-5CE6-4BA8-9FDF-26604E3C93D3}" type="presParOf" srcId="{5552C2DE-4E52-4CE0-AB5B-EF9EDA4AB3EF}" destId="{89C733E3-7FDF-4E3F-85A3-2662EABF91A9}" srcOrd="12" destOrd="0" presId="urn:microsoft.com/office/officeart/2005/8/layout/radial4"/>
    <dgm:cxn modelId="{B7A69B72-61CD-4303-B8E0-F564436D8746}" type="presParOf" srcId="{5552C2DE-4E52-4CE0-AB5B-EF9EDA4AB3EF}" destId="{18BDFA02-F789-4378-9995-E7B3BC9D0C5E}" srcOrd="13" destOrd="0" presId="urn:microsoft.com/office/officeart/2005/8/layout/radial4"/>
    <dgm:cxn modelId="{F8EC650D-33D3-4D4B-B13A-B98202945B73}" type="presParOf" srcId="{5552C2DE-4E52-4CE0-AB5B-EF9EDA4AB3EF}" destId="{1D83E85A-E04D-4787-9F94-4A2C62193A0A}" srcOrd="14" destOrd="0" presId="urn:microsoft.com/office/officeart/2005/8/layout/radial4"/>
    <dgm:cxn modelId="{F8E40F59-A1A8-4ADB-97AD-60DBE444B22B}" type="presParOf" srcId="{5552C2DE-4E52-4CE0-AB5B-EF9EDA4AB3EF}" destId="{610073C6-6AD4-4F27-9C8C-7193E23C9642}" srcOrd="15" destOrd="0" presId="urn:microsoft.com/office/officeart/2005/8/layout/radial4"/>
    <dgm:cxn modelId="{C9FE8F50-E7D9-46DF-A24A-A7221F818FAB}" type="presParOf" srcId="{5552C2DE-4E52-4CE0-AB5B-EF9EDA4AB3EF}" destId="{152A6DD3-0B18-4D7C-80D9-1724C2456D82}" srcOrd="16" destOrd="0" presId="urn:microsoft.com/office/officeart/2005/8/layout/radial4"/>
    <dgm:cxn modelId="{6CE931B9-8B56-46D5-90B9-6B56628E3F1C}" type="presParOf" srcId="{5552C2DE-4E52-4CE0-AB5B-EF9EDA4AB3EF}" destId="{4545C1DB-BE5A-422F-A6E4-E101264D4F6C}" srcOrd="17" destOrd="0" presId="urn:microsoft.com/office/officeart/2005/8/layout/radial4"/>
    <dgm:cxn modelId="{65CD7128-D344-4D22-B3CC-DCE387EC0218}" type="presParOf" srcId="{5552C2DE-4E52-4CE0-AB5B-EF9EDA4AB3EF}" destId="{E788318D-C9B5-4190-8B3A-11E37BDEB73C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8197E7C-5087-4146-945E-70B2042CB558}" type="doc">
      <dgm:prSet loTypeId="urn:microsoft.com/office/officeart/2005/8/layout/radial3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C06CEF9-5D5A-457E-8304-E9B7D29094B0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FF0000"/>
              </a:solidFill>
              <a:latin typeface="Palatino Linotype" pitchFamily="18" charset="0"/>
            </a:rPr>
            <a:t>Научный менеджмент</a:t>
          </a:r>
          <a:endParaRPr lang="ru-RU" sz="1200" b="1" dirty="0">
            <a:solidFill>
              <a:srgbClr val="FF0000"/>
            </a:solidFill>
            <a:latin typeface="Palatino Linotype" pitchFamily="18" charset="0"/>
          </a:endParaRPr>
        </a:p>
      </dgm:t>
    </dgm:pt>
    <dgm:pt modelId="{A4A19AC4-B414-4468-910C-2EEF20602F42}" type="parTrans" cxnId="{D2F66F29-9A62-44C5-A1EE-2F63DDAFCFF1}">
      <dgm:prSet/>
      <dgm:spPr/>
      <dgm:t>
        <a:bodyPr/>
        <a:lstStyle/>
        <a:p>
          <a:endParaRPr lang="ru-RU"/>
        </a:p>
      </dgm:t>
    </dgm:pt>
    <dgm:pt modelId="{DB2A4AFB-B782-4D83-9E0A-5121E38633D8}" type="sibTrans" cxnId="{D2F66F29-9A62-44C5-A1EE-2F63DDAFCFF1}">
      <dgm:prSet/>
      <dgm:spPr/>
      <dgm:t>
        <a:bodyPr/>
        <a:lstStyle/>
        <a:p>
          <a:endParaRPr lang="ru-RU"/>
        </a:p>
      </dgm:t>
    </dgm:pt>
    <dgm:pt modelId="{F4FD2CDE-3962-4D2B-A113-AE91B6DF7829}">
      <dgm:prSet phldrT="[Текст]" custT="1"/>
      <dgm:spPr/>
      <dgm:t>
        <a:bodyPr/>
        <a:lstStyle/>
        <a:p>
          <a:r>
            <a:rPr lang="ru-RU" sz="1200" b="1" dirty="0" smtClean="0">
              <a:latin typeface="Palatino Linotype" pitchFamily="18" charset="0"/>
            </a:rPr>
            <a:t>Семинары по оформлению конкурсных заявок  на гранты МЗ и  МОН РК</a:t>
          </a:r>
          <a:endParaRPr lang="ru-RU" sz="1200" b="1" dirty="0">
            <a:latin typeface="Palatino Linotype" pitchFamily="18" charset="0"/>
          </a:endParaRPr>
        </a:p>
      </dgm:t>
    </dgm:pt>
    <dgm:pt modelId="{F9483475-AE53-4639-8B14-01810A9D8C8F}" type="parTrans" cxnId="{F5782F3C-6741-4B4B-BAC3-0766B2F66743}">
      <dgm:prSet/>
      <dgm:spPr/>
      <dgm:t>
        <a:bodyPr/>
        <a:lstStyle/>
        <a:p>
          <a:endParaRPr lang="ru-RU"/>
        </a:p>
      </dgm:t>
    </dgm:pt>
    <dgm:pt modelId="{9E82743A-CB97-48DD-AB4B-D6124F719ACD}" type="sibTrans" cxnId="{F5782F3C-6741-4B4B-BAC3-0766B2F66743}">
      <dgm:prSet/>
      <dgm:spPr/>
      <dgm:t>
        <a:bodyPr/>
        <a:lstStyle/>
        <a:p>
          <a:endParaRPr lang="ru-RU"/>
        </a:p>
      </dgm:t>
    </dgm:pt>
    <dgm:pt modelId="{E4462B87-7193-4436-AF79-FE7B24DBC89A}">
      <dgm:prSet phldrT="[Текст]" custT="1"/>
      <dgm:spPr/>
      <dgm:t>
        <a:bodyPr/>
        <a:lstStyle/>
        <a:p>
          <a:r>
            <a:rPr lang="ru-RU" sz="1200" b="1" dirty="0" smtClean="0">
              <a:latin typeface="Palatino Linotype" pitchFamily="18" charset="0"/>
            </a:rPr>
            <a:t>Ярмарки студенческих научных кружков</a:t>
          </a:r>
          <a:endParaRPr lang="ru-RU" sz="1200" b="1" dirty="0">
            <a:latin typeface="Palatino Linotype" pitchFamily="18" charset="0"/>
          </a:endParaRPr>
        </a:p>
      </dgm:t>
    </dgm:pt>
    <dgm:pt modelId="{BF60BA4F-39B6-4453-921D-A45726471098}" type="parTrans" cxnId="{363030AE-C5E5-41AA-BBF3-78EF9968D225}">
      <dgm:prSet/>
      <dgm:spPr/>
      <dgm:t>
        <a:bodyPr/>
        <a:lstStyle/>
        <a:p>
          <a:endParaRPr lang="ru-RU"/>
        </a:p>
      </dgm:t>
    </dgm:pt>
    <dgm:pt modelId="{D1259655-E431-4F1D-A49C-CB4075F9B365}" type="sibTrans" cxnId="{363030AE-C5E5-41AA-BBF3-78EF9968D225}">
      <dgm:prSet/>
      <dgm:spPr/>
      <dgm:t>
        <a:bodyPr/>
        <a:lstStyle/>
        <a:p>
          <a:endParaRPr lang="ru-RU"/>
        </a:p>
      </dgm:t>
    </dgm:pt>
    <dgm:pt modelId="{79CAE358-30C6-4FA2-89BE-2409FD664E42}">
      <dgm:prSet phldrT="[Текст]" custT="1"/>
      <dgm:spPr/>
      <dgm:t>
        <a:bodyPr/>
        <a:lstStyle/>
        <a:p>
          <a:r>
            <a:rPr lang="ru-RU" sz="1200" b="1" dirty="0" err="1" smtClean="0">
              <a:latin typeface="Palatino Linotype" pitchFamily="18" charset="0"/>
            </a:rPr>
            <a:t>Фандрайзинг</a:t>
          </a:r>
          <a:endParaRPr lang="ru-RU" sz="1200" b="1" dirty="0">
            <a:latin typeface="Palatino Linotype" pitchFamily="18" charset="0"/>
          </a:endParaRPr>
        </a:p>
      </dgm:t>
    </dgm:pt>
    <dgm:pt modelId="{DD83B6E2-FBA1-44EE-884A-0586E707B20A}" type="parTrans" cxnId="{9BAFA195-8191-49A5-B9C8-2C8C3C49522A}">
      <dgm:prSet/>
      <dgm:spPr/>
      <dgm:t>
        <a:bodyPr/>
        <a:lstStyle/>
        <a:p>
          <a:endParaRPr lang="ru-RU"/>
        </a:p>
      </dgm:t>
    </dgm:pt>
    <dgm:pt modelId="{E416884A-04C6-470E-87E3-4639D4AEFD9D}" type="sibTrans" cxnId="{9BAFA195-8191-49A5-B9C8-2C8C3C49522A}">
      <dgm:prSet/>
      <dgm:spPr/>
      <dgm:t>
        <a:bodyPr/>
        <a:lstStyle/>
        <a:p>
          <a:endParaRPr lang="ru-RU"/>
        </a:p>
      </dgm:t>
    </dgm:pt>
    <dgm:pt modelId="{ECE62E7F-55B1-4158-A7C8-E4C3F3AB4ED9}">
      <dgm:prSet phldrT="[Текст]" custT="1"/>
      <dgm:spPr/>
      <dgm:t>
        <a:bodyPr/>
        <a:lstStyle/>
        <a:p>
          <a:r>
            <a:rPr lang="ru-RU" sz="1200" b="1" dirty="0" smtClean="0">
              <a:latin typeface="Palatino Linotype" pitchFamily="18" charset="0"/>
            </a:rPr>
            <a:t>Организация и проведение международных научных мероприятий</a:t>
          </a:r>
        </a:p>
        <a:p>
          <a:endParaRPr lang="ru-RU" sz="700" dirty="0"/>
        </a:p>
      </dgm:t>
    </dgm:pt>
    <dgm:pt modelId="{4A8BF98D-67AA-4AB4-B472-93CCCCFCFE6D}" type="parTrans" cxnId="{6B0DDADF-64EF-433D-A11C-072C98D98102}">
      <dgm:prSet/>
      <dgm:spPr/>
      <dgm:t>
        <a:bodyPr/>
        <a:lstStyle/>
        <a:p>
          <a:endParaRPr lang="ru-RU"/>
        </a:p>
      </dgm:t>
    </dgm:pt>
    <dgm:pt modelId="{ECFA2A51-7C58-448C-9CE6-82902BFB4444}" type="sibTrans" cxnId="{6B0DDADF-64EF-433D-A11C-072C98D98102}">
      <dgm:prSet/>
      <dgm:spPr/>
      <dgm:t>
        <a:bodyPr/>
        <a:lstStyle/>
        <a:p>
          <a:endParaRPr lang="ru-RU"/>
        </a:p>
      </dgm:t>
    </dgm:pt>
    <dgm:pt modelId="{734E8810-AF78-4902-B127-FF3B6399B692}">
      <dgm:prSet phldrT="[Текст]" custT="1"/>
      <dgm:spPr/>
      <dgm:t>
        <a:bodyPr/>
        <a:lstStyle/>
        <a:p>
          <a:r>
            <a:rPr lang="ru-RU" sz="1200" b="1" dirty="0" smtClean="0">
              <a:latin typeface="Palatino Linotype" pitchFamily="18" charset="0"/>
            </a:rPr>
            <a:t>Патенты на изобретения</a:t>
          </a:r>
        </a:p>
        <a:p>
          <a:r>
            <a:rPr lang="ru-RU" sz="1200" b="1" dirty="0" smtClean="0">
              <a:latin typeface="Palatino Linotype" pitchFamily="18" charset="0"/>
            </a:rPr>
            <a:t>(регистрация, продление )</a:t>
          </a:r>
          <a:endParaRPr lang="ru-RU" sz="1200" dirty="0">
            <a:latin typeface="Palatino Linotype" pitchFamily="18" charset="0"/>
          </a:endParaRPr>
        </a:p>
      </dgm:t>
    </dgm:pt>
    <dgm:pt modelId="{FA7A0981-266B-42DD-A040-5E7C390B3B42}" type="parTrans" cxnId="{66266780-EC29-48DE-999D-C648A51206C4}">
      <dgm:prSet/>
      <dgm:spPr/>
      <dgm:t>
        <a:bodyPr/>
        <a:lstStyle/>
        <a:p>
          <a:endParaRPr lang="ru-RU"/>
        </a:p>
      </dgm:t>
    </dgm:pt>
    <dgm:pt modelId="{C733A966-73FB-4244-B266-C45631390180}" type="sibTrans" cxnId="{66266780-EC29-48DE-999D-C648A51206C4}">
      <dgm:prSet/>
      <dgm:spPr/>
      <dgm:t>
        <a:bodyPr/>
        <a:lstStyle/>
        <a:p>
          <a:endParaRPr lang="ru-RU"/>
        </a:p>
      </dgm:t>
    </dgm:pt>
    <dgm:pt modelId="{3DB8F91C-8AA5-4E2D-BB85-024EEA5FE72A}">
      <dgm:prSet phldrT="[Текст]" custT="1"/>
      <dgm:spPr/>
      <dgm:t>
        <a:bodyPr/>
        <a:lstStyle/>
        <a:p>
          <a:r>
            <a:rPr lang="ru-RU" sz="1200" b="1" dirty="0" smtClean="0">
              <a:latin typeface="Palatino Linotype" pitchFamily="18" charset="0"/>
              <a:cs typeface="Arial" panose="020B0604020202020204" pitchFamily="34" charset="0"/>
            </a:rPr>
            <a:t>Элективные дисциплины по научному менеджменту</a:t>
          </a:r>
          <a:endParaRPr lang="ru-RU" sz="1200" dirty="0">
            <a:latin typeface="Palatino Linotype" pitchFamily="18" charset="0"/>
          </a:endParaRPr>
        </a:p>
      </dgm:t>
    </dgm:pt>
    <dgm:pt modelId="{5D2EEA30-6657-4D62-96BB-53819D8AC5A8}" type="parTrans" cxnId="{1098E7EB-86C6-42B5-B9C5-F57B2FCDAA1A}">
      <dgm:prSet/>
      <dgm:spPr/>
      <dgm:t>
        <a:bodyPr/>
        <a:lstStyle/>
        <a:p>
          <a:endParaRPr lang="ru-RU"/>
        </a:p>
      </dgm:t>
    </dgm:pt>
    <dgm:pt modelId="{C433F81D-10DF-40A5-B78D-2D377085A8AD}" type="sibTrans" cxnId="{1098E7EB-86C6-42B5-B9C5-F57B2FCDAA1A}">
      <dgm:prSet/>
      <dgm:spPr/>
      <dgm:t>
        <a:bodyPr/>
        <a:lstStyle/>
        <a:p>
          <a:endParaRPr lang="ru-RU"/>
        </a:p>
      </dgm:t>
    </dgm:pt>
    <dgm:pt modelId="{2623DA0D-661D-45E1-A264-B8CA4459BD5C}">
      <dgm:prSet phldrT="[Текст]" custT="1"/>
      <dgm:spPr/>
      <dgm:t>
        <a:bodyPr/>
        <a:lstStyle/>
        <a:p>
          <a:r>
            <a:rPr lang="ru-RU" sz="1200" b="1" dirty="0" smtClean="0">
              <a:latin typeface="Palatino Linotype" pitchFamily="18" charset="0"/>
            </a:rPr>
            <a:t>Обучение молодых ученых методологии научных исследований</a:t>
          </a:r>
        </a:p>
        <a:p>
          <a:endParaRPr lang="ru-RU" sz="1200" b="1" dirty="0">
            <a:latin typeface="Palatino Linotype" pitchFamily="18" charset="0"/>
          </a:endParaRPr>
        </a:p>
      </dgm:t>
    </dgm:pt>
    <dgm:pt modelId="{904B337A-4D1E-486C-B09D-7E1C7D83F986}" type="sibTrans" cxnId="{0CE23B32-954E-4DCB-8170-962287AAFF03}">
      <dgm:prSet/>
      <dgm:spPr/>
      <dgm:t>
        <a:bodyPr/>
        <a:lstStyle/>
        <a:p>
          <a:endParaRPr lang="ru-RU"/>
        </a:p>
      </dgm:t>
    </dgm:pt>
    <dgm:pt modelId="{D5D2BA02-3F9F-46BC-A0A3-912BB501C523}" type="parTrans" cxnId="{0CE23B32-954E-4DCB-8170-962287AAFF03}">
      <dgm:prSet/>
      <dgm:spPr/>
      <dgm:t>
        <a:bodyPr/>
        <a:lstStyle/>
        <a:p>
          <a:endParaRPr lang="ru-RU"/>
        </a:p>
      </dgm:t>
    </dgm:pt>
    <dgm:pt modelId="{8FF3647E-80E4-4DB4-B296-DBE860787DF5}" type="pres">
      <dgm:prSet presAssocID="{68197E7C-5087-4146-945E-70B2042CB55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279F43-631C-481D-AD21-E741F814FFBE}" type="pres">
      <dgm:prSet presAssocID="{68197E7C-5087-4146-945E-70B2042CB558}" presName="radial" presStyleCnt="0">
        <dgm:presLayoutVars>
          <dgm:animLvl val="ctr"/>
        </dgm:presLayoutVars>
      </dgm:prSet>
      <dgm:spPr/>
    </dgm:pt>
    <dgm:pt modelId="{C8A35E87-260F-4E20-8AFD-7C3917DA42C5}" type="pres">
      <dgm:prSet presAssocID="{6C06CEF9-5D5A-457E-8304-E9B7D29094B0}" presName="centerShape" presStyleLbl="vennNode1" presStyleIdx="0" presStyleCnt="8" custScaleX="50705" custScaleY="50705"/>
      <dgm:spPr/>
      <dgm:t>
        <a:bodyPr/>
        <a:lstStyle/>
        <a:p>
          <a:endParaRPr lang="ru-RU"/>
        </a:p>
      </dgm:t>
    </dgm:pt>
    <dgm:pt modelId="{576E7B84-E8A2-44FD-813B-1B79CA27F460}" type="pres">
      <dgm:prSet presAssocID="{F4FD2CDE-3962-4D2B-A113-AE91B6DF7829}" presName="node" presStyleLbl="venn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3B259D-87C3-407A-810C-D38F2776EE8D}" type="pres">
      <dgm:prSet presAssocID="{E4462B87-7193-4436-AF79-FE7B24DBC89A}" presName="node" presStyleLbl="venn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99485-9FC6-4181-8BCF-2A158EC5C937}" type="pres">
      <dgm:prSet presAssocID="{79CAE358-30C6-4FA2-89BE-2409FD664E42}" presName="node" presStyleLbl="venn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E59AD4-76F7-4495-9482-05E7531763C5}" type="pres">
      <dgm:prSet presAssocID="{734E8810-AF78-4902-B127-FF3B6399B692}" presName="node" presStyleLbl="venn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A65CE-A5BD-4210-B4EA-0CF894F9EE27}" type="pres">
      <dgm:prSet presAssocID="{3DB8F91C-8AA5-4E2D-BB85-024EEA5FE72A}" presName="node" presStyleLbl="venn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51A989-8806-440C-887B-42DCCDED4D92}" type="pres">
      <dgm:prSet presAssocID="{2623DA0D-661D-45E1-A264-B8CA4459BD5C}" presName="node" presStyleLbl="venn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1A8AAD-5A4C-4662-9693-A92D3ADB17E9}" type="pres">
      <dgm:prSet presAssocID="{ECE62E7F-55B1-4158-A7C8-E4C3F3AB4ED9}" presName="node" presStyleLbl="venn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F66F29-9A62-44C5-A1EE-2F63DDAFCFF1}" srcId="{68197E7C-5087-4146-945E-70B2042CB558}" destId="{6C06CEF9-5D5A-457E-8304-E9B7D29094B0}" srcOrd="0" destOrd="0" parTransId="{A4A19AC4-B414-4468-910C-2EEF20602F42}" sibTransId="{DB2A4AFB-B782-4D83-9E0A-5121E38633D8}"/>
    <dgm:cxn modelId="{1098E7EB-86C6-42B5-B9C5-F57B2FCDAA1A}" srcId="{6C06CEF9-5D5A-457E-8304-E9B7D29094B0}" destId="{3DB8F91C-8AA5-4E2D-BB85-024EEA5FE72A}" srcOrd="4" destOrd="0" parTransId="{5D2EEA30-6657-4D62-96BB-53819D8AC5A8}" sibTransId="{C433F81D-10DF-40A5-B78D-2D377085A8AD}"/>
    <dgm:cxn modelId="{6B0DDADF-64EF-433D-A11C-072C98D98102}" srcId="{6C06CEF9-5D5A-457E-8304-E9B7D29094B0}" destId="{ECE62E7F-55B1-4158-A7C8-E4C3F3AB4ED9}" srcOrd="6" destOrd="0" parTransId="{4A8BF98D-67AA-4AB4-B472-93CCCCFCFE6D}" sibTransId="{ECFA2A51-7C58-448C-9CE6-82902BFB4444}"/>
    <dgm:cxn modelId="{363030AE-C5E5-41AA-BBF3-78EF9968D225}" srcId="{6C06CEF9-5D5A-457E-8304-E9B7D29094B0}" destId="{E4462B87-7193-4436-AF79-FE7B24DBC89A}" srcOrd="1" destOrd="0" parTransId="{BF60BA4F-39B6-4453-921D-A45726471098}" sibTransId="{D1259655-E431-4F1D-A49C-CB4075F9B365}"/>
    <dgm:cxn modelId="{B0923042-104A-40B7-B154-73AD96DAD995}" type="presOf" srcId="{ECE62E7F-55B1-4158-A7C8-E4C3F3AB4ED9}" destId="{901A8AAD-5A4C-4662-9693-A92D3ADB17E9}" srcOrd="0" destOrd="0" presId="urn:microsoft.com/office/officeart/2005/8/layout/radial3"/>
    <dgm:cxn modelId="{34B7E84F-D963-4772-8B10-8F80506414E0}" type="presOf" srcId="{3DB8F91C-8AA5-4E2D-BB85-024EEA5FE72A}" destId="{789A65CE-A5BD-4210-B4EA-0CF894F9EE27}" srcOrd="0" destOrd="0" presId="urn:microsoft.com/office/officeart/2005/8/layout/radial3"/>
    <dgm:cxn modelId="{F5782F3C-6741-4B4B-BAC3-0766B2F66743}" srcId="{6C06CEF9-5D5A-457E-8304-E9B7D29094B0}" destId="{F4FD2CDE-3962-4D2B-A113-AE91B6DF7829}" srcOrd="0" destOrd="0" parTransId="{F9483475-AE53-4639-8B14-01810A9D8C8F}" sibTransId="{9E82743A-CB97-48DD-AB4B-D6124F719ACD}"/>
    <dgm:cxn modelId="{9BAFA195-8191-49A5-B9C8-2C8C3C49522A}" srcId="{6C06CEF9-5D5A-457E-8304-E9B7D29094B0}" destId="{79CAE358-30C6-4FA2-89BE-2409FD664E42}" srcOrd="2" destOrd="0" parTransId="{DD83B6E2-FBA1-44EE-884A-0586E707B20A}" sibTransId="{E416884A-04C6-470E-87E3-4639D4AEFD9D}"/>
    <dgm:cxn modelId="{22038D5F-AFB2-4DB6-A002-DC965AD4F2E7}" type="presOf" srcId="{6C06CEF9-5D5A-457E-8304-E9B7D29094B0}" destId="{C8A35E87-260F-4E20-8AFD-7C3917DA42C5}" srcOrd="0" destOrd="0" presId="urn:microsoft.com/office/officeart/2005/8/layout/radial3"/>
    <dgm:cxn modelId="{8DDB7214-3BF1-47D2-A70C-75257931E051}" type="presOf" srcId="{F4FD2CDE-3962-4D2B-A113-AE91B6DF7829}" destId="{576E7B84-E8A2-44FD-813B-1B79CA27F460}" srcOrd="0" destOrd="0" presId="urn:microsoft.com/office/officeart/2005/8/layout/radial3"/>
    <dgm:cxn modelId="{0CE23B32-954E-4DCB-8170-962287AAFF03}" srcId="{6C06CEF9-5D5A-457E-8304-E9B7D29094B0}" destId="{2623DA0D-661D-45E1-A264-B8CA4459BD5C}" srcOrd="5" destOrd="0" parTransId="{D5D2BA02-3F9F-46BC-A0A3-912BB501C523}" sibTransId="{904B337A-4D1E-486C-B09D-7E1C7D83F986}"/>
    <dgm:cxn modelId="{426F3D07-62CD-4209-938A-8C84369B5F8F}" type="presOf" srcId="{734E8810-AF78-4902-B127-FF3B6399B692}" destId="{24E59AD4-76F7-4495-9482-05E7531763C5}" srcOrd="0" destOrd="0" presId="urn:microsoft.com/office/officeart/2005/8/layout/radial3"/>
    <dgm:cxn modelId="{7DB17822-75D5-4F3D-9AF5-A07560D0F039}" type="presOf" srcId="{2623DA0D-661D-45E1-A264-B8CA4459BD5C}" destId="{9151A989-8806-440C-887B-42DCCDED4D92}" srcOrd="0" destOrd="0" presId="urn:microsoft.com/office/officeart/2005/8/layout/radial3"/>
    <dgm:cxn modelId="{F4B3BBFE-F879-40E9-A08E-B03CC879661F}" type="presOf" srcId="{68197E7C-5087-4146-945E-70B2042CB558}" destId="{8FF3647E-80E4-4DB4-B296-DBE860787DF5}" srcOrd="0" destOrd="0" presId="urn:microsoft.com/office/officeart/2005/8/layout/radial3"/>
    <dgm:cxn modelId="{66266780-EC29-48DE-999D-C648A51206C4}" srcId="{6C06CEF9-5D5A-457E-8304-E9B7D29094B0}" destId="{734E8810-AF78-4902-B127-FF3B6399B692}" srcOrd="3" destOrd="0" parTransId="{FA7A0981-266B-42DD-A040-5E7C390B3B42}" sibTransId="{C733A966-73FB-4244-B266-C45631390180}"/>
    <dgm:cxn modelId="{F71DAADB-DFFC-4262-8A70-29FE89CB7B63}" type="presOf" srcId="{E4462B87-7193-4436-AF79-FE7B24DBC89A}" destId="{0C3B259D-87C3-407A-810C-D38F2776EE8D}" srcOrd="0" destOrd="0" presId="urn:microsoft.com/office/officeart/2005/8/layout/radial3"/>
    <dgm:cxn modelId="{3E1A4329-2E73-4D9A-9716-ADA1DB41B4C2}" type="presOf" srcId="{79CAE358-30C6-4FA2-89BE-2409FD664E42}" destId="{89A99485-9FC6-4181-8BCF-2A158EC5C937}" srcOrd="0" destOrd="0" presId="urn:microsoft.com/office/officeart/2005/8/layout/radial3"/>
    <dgm:cxn modelId="{5713B630-6051-4CD1-BB11-2F6A8C076E83}" type="presParOf" srcId="{8FF3647E-80E4-4DB4-B296-DBE860787DF5}" destId="{8F279F43-631C-481D-AD21-E741F814FFBE}" srcOrd="0" destOrd="0" presId="urn:microsoft.com/office/officeart/2005/8/layout/radial3"/>
    <dgm:cxn modelId="{F6DBC9CA-BA7B-4D5A-B43F-4E9A068C6FBD}" type="presParOf" srcId="{8F279F43-631C-481D-AD21-E741F814FFBE}" destId="{C8A35E87-260F-4E20-8AFD-7C3917DA42C5}" srcOrd="0" destOrd="0" presId="urn:microsoft.com/office/officeart/2005/8/layout/radial3"/>
    <dgm:cxn modelId="{16FED62B-F697-4C0A-B23F-AC6DB2F9EE33}" type="presParOf" srcId="{8F279F43-631C-481D-AD21-E741F814FFBE}" destId="{576E7B84-E8A2-44FD-813B-1B79CA27F460}" srcOrd="1" destOrd="0" presId="urn:microsoft.com/office/officeart/2005/8/layout/radial3"/>
    <dgm:cxn modelId="{381EDCAB-A347-49CC-B622-C42607A256C2}" type="presParOf" srcId="{8F279F43-631C-481D-AD21-E741F814FFBE}" destId="{0C3B259D-87C3-407A-810C-D38F2776EE8D}" srcOrd="2" destOrd="0" presId="urn:microsoft.com/office/officeart/2005/8/layout/radial3"/>
    <dgm:cxn modelId="{1C2BE59F-63DF-4B04-94C8-29A6B52EF673}" type="presParOf" srcId="{8F279F43-631C-481D-AD21-E741F814FFBE}" destId="{89A99485-9FC6-4181-8BCF-2A158EC5C937}" srcOrd="3" destOrd="0" presId="urn:microsoft.com/office/officeart/2005/8/layout/radial3"/>
    <dgm:cxn modelId="{71C94A34-5CE2-4B31-9004-C8D8A9E0BCDE}" type="presParOf" srcId="{8F279F43-631C-481D-AD21-E741F814FFBE}" destId="{24E59AD4-76F7-4495-9482-05E7531763C5}" srcOrd="4" destOrd="0" presId="urn:microsoft.com/office/officeart/2005/8/layout/radial3"/>
    <dgm:cxn modelId="{95335DE0-32F1-449B-9BFE-5D7B3280E16E}" type="presParOf" srcId="{8F279F43-631C-481D-AD21-E741F814FFBE}" destId="{789A65CE-A5BD-4210-B4EA-0CF894F9EE27}" srcOrd="5" destOrd="0" presId="urn:microsoft.com/office/officeart/2005/8/layout/radial3"/>
    <dgm:cxn modelId="{99A7D1F2-C43A-4B97-889B-7AFE8D844C1B}" type="presParOf" srcId="{8F279F43-631C-481D-AD21-E741F814FFBE}" destId="{9151A989-8806-440C-887B-42DCCDED4D92}" srcOrd="6" destOrd="0" presId="urn:microsoft.com/office/officeart/2005/8/layout/radial3"/>
    <dgm:cxn modelId="{2DFE37B5-004E-4FE0-8C88-8F2D30F0EB35}" type="presParOf" srcId="{8F279F43-631C-481D-AD21-E741F814FFBE}" destId="{901A8AAD-5A4C-4662-9693-A92D3ADB17E9}" srcOrd="7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EED551D-5F58-409F-B24E-14985817AC2B}" type="doc">
      <dgm:prSet loTypeId="urn:microsoft.com/office/officeart/2005/8/layout/vList2" loCatId="list" qsTypeId="urn:microsoft.com/office/officeart/2005/8/quickstyle/simple3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0C4F16C7-106D-4B1C-8E01-CADFC8B09611}">
      <dgm:prSet phldrT="[Текст]" custT="1"/>
      <dgm:spPr/>
      <dgm:t>
        <a:bodyPr/>
        <a:lstStyle/>
        <a:p>
          <a:r>
            <a:rPr lang="kk-KZ" sz="1100" b="1" dirty="0" smtClean="0">
              <a:latin typeface="Palatino Linotype" pitchFamily="18" charset="0"/>
              <a:cs typeface="Times New Roman" pitchFamily="18" charset="0"/>
            </a:rPr>
            <a:t>РАЗВИТИЕ ПОТЕНЦИАЛА ДЛЯ СОВЕРШЕНСТВОВАНИЯ СИСТЕМЫ НАУЧНЫХ ИССЛЕДОВАНИЙ В ОБЛАСТИ МОЛЕКУЛЯРНОЙ ГЕНЕТИКИ</a:t>
          </a:r>
          <a:endParaRPr lang="ru-RU" sz="1100" dirty="0">
            <a:latin typeface="Palatino Linotype" pitchFamily="18" charset="0"/>
          </a:endParaRPr>
        </a:p>
      </dgm:t>
    </dgm:pt>
    <dgm:pt modelId="{4BA96320-7B93-4C09-8D40-8E223059E4E1}" type="parTrans" cxnId="{F4820F7F-B548-448A-BB7C-ED1136B395C3}">
      <dgm:prSet/>
      <dgm:spPr/>
      <dgm:t>
        <a:bodyPr/>
        <a:lstStyle/>
        <a:p>
          <a:endParaRPr lang="ru-RU" sz="1100"/>
        </a:p>
      </dgm:t>
    </dgm:pt>
    <dgm:pt modelId="{6F89CC42-313E-4772-8738-7F5976967B9B}" type="sibTrans" cxnId="{F4820F7F-B548-448A-BB7C-ED1136B395C3}">
      <dgm:prSet/>
      <dgm:spPr/>
      <dgm:t>
        <a:bodyPr/>
        <a:lstStyle/>
        <a:p>
          <a:endParaRPr lang="ru-RU" sz="1100"/>
        </a:p>
      </dgm:t>
    </dgm:pt>
    <dgm:pt modelId="{4544BA6B-9E2D-411B-AC86-3CC4B5F1DC15}">
      <dgm:prSet phldrT="[Текст]" custT="1"/>
      <dgm:spPr/>
      <dgm:t>
        <a:bodyPr/>
        <a:lstStyle/>
        <a:p>
          <a:pPr algn="just"/>
          <a:r>
            <a:rPr lang="en-US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The Buck Institute for Research on Aging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(</a:t>
          </a:r>
          <a:r>
            <a:rPr lang="ru-RU" sz="1100" b="1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г. </a:t>
          </a:r>
          <a:r>
            <a:rPr lang="ru-RU" sz="1100" b="1" dirty="0" err="1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Новато</a:t>
          </a:r>
          <a:r>
            <a:rPr lang="ru-RU" sz="1100" b="1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, США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). Общая сумма договора – </a:t>
          </a:r>
          <a:r>
            <a:rPr lang="ru-RU" sz="1100" b="1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331 422, 65 долларов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</a:t>
          </a:r>
          <a:r>
            <a:rPr lang="en-US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lang="kk-KZ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КазНМУ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ru-RU" sz="1100" dirty="0">
            <a:latin typeface="Palatino Linotype" pitchFamily="18" charset="0"/>
          </a:endParaRPr>
        </a:p>
      </dgm:t>
    </dgm:pt>
    <dgm:pt modelId="{BE4D4EFD-ACB4-4193-8E33-95EDFEAD4E39}" type="parTrans" cxnId="{FD100238-C13A-442D-818C-69B887C04F7A}">
      <dgm:prSet/>
      <dgm:spPr/>
      <dgm:t>
        <a:bodyPr/>
        <a:lstStyle/>
        <a:p>
          <a:endParaRPr lang="ru-RU" sz="1100"/>
        </a:p>
      </dgm:t>
    </dgm:pt>
    <dgm:pt modelId="{1426DEB9-3C5D-4593-826D-6772888FA0B9}" type="sibTrans" cxnId="{FD100238-C13A-442D-818C-69B887C04F7A}">
      <dgm:prSet/>
      <dgm:spPr/>
      <dgm:t>
        <a:bodyPr/>
        <a:lstStyle/>
        <a:p>
          <a:endParaRPr lang="ru-RU" sz="1100"/>
        </a:p>
      </dgm:t>
    </dgm:pt>
    <dgm:pt modelId="{C9401B9D-510A-4933-A297-8687750EF619}">
      <dgm:prSet phldrT="[Текст]" custT="1"/>
      <dgm:spPr/>
      <dgm:t>
        <a:bodyPr/>
        <a:lstStyle/>
        <a:p>
          <a:pPr algn="l"/>
          <a:r>
            <a:rPr lang="ru-RU" sz="1100" b="1" dirty="0" smtClean="0">
              <a:latin typeface="Palatino Linotype" pitchFamily="18" charset="0"/>
              <a:cs typeface="Times New Roman" pitchFamily="18" charset="0"/>
            </a:rPr>
            <a:t>СРАВНИТЕЛЬНОЕ МОЛЕКУЛЯРНО-ГЕНЕТИЧЕСКОЕ ИССЛЕДОВАНИЕ ДЕГРАДАЦИИ СУСТАВА В ПОПУЛЯЦИИ ЧЕЛОВЕКА</a:t>
          </a:r>
          <a:endParaRPr lang="ru-RU" sz="1100" dirty="0">
            <a:latin typeface="Palatino Linotype" pitchFamily="18" charset="0"/>
          </a:endParaRPr>
        </a:p>
      </dgm:t>
    </dgm:pt>
    <dgm:pt modelId="{4044C911-2876-482E-B1EF-74D0BD4359E6}" type="parTrans" cxnId="{31A28334-55B6-4F2B-90B8-FB3A05F91C6F}">
      <dgm:prSet/>
      <dgm:spPr/>
      <dgm:t>
        <a:bodyPr/>
        <a:lstStyle/>
        <a:p>
          <a:endParaRPr lang="ru-RU" sz="1100"/>
        </a:p>
      </dgm:t>
    </dgm:pt>
    <dgm:pt modelId="{4660257C-C177-4149-91B9-0DE36CB2C7CB}" type="sibTrans" cxnId="{31A28334-55B6-4F2B-90B8-FB3A05F91C6F}">
      <dgm:prSet/>
      <dgm:spPr/>
      <dgm:t>
        <a:bodyPr/>
        <a:lstStyle/>
        <a:p>
          <a:endParaRPr lang="ru-RU" sz="1100"/>
        </a:p>
      </dgm:t>
    </dgm:pt>
    <dgm:pt modelId="{1A7A7485-9448-4611-9018-E8CF12DEC3AB}">
      <dgm:prSet phldrT="[Текст]" custT="1"/>
      <dgm:spPr/>
      <dgm:t>
        <a:bodyPr/>
        <a:lstStyle/>
        <a:p>
          <a:pPr algn="just"/>
          <a:r>
            <a:rPr lang="ru-RU" sz="1100" b="1" dirty="0" err="1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Тель-Авивский</a:t>
          </a:r>
          <a:r>
            <a:rPr lang="ru-RU" sz="1100" b="1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университет 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(</a:t>
          </a:r>
          <a:r>
            <a:rPr lang="ru-RU" sz="1100" b="1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Израиль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). Общая сумма договора – </a:t>
          </a:r>
          <a:r>
            <a:rPr lang="ru-RU" sz="1100" b="1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4 000 000 тенге. </a:t>
          </a:r>
          <a:r>
            <a:rPr lang="kk-KZ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КазНМУ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 </a:t>
          </a:r>
        </a:p>
      </dgm:t>
    </dgm:pt>
    <dgm:pt modelId="{A7F262A5-AADD-4DBB-ADD5-20BA9883B4DD}" type="parTrans" cxnId="{6358C6A8-03D5-4028-9AF2-CD71717F47B5}">
      <dgm:prSet/>
      <dgm:spPr/>
      <dgm:t>
        <a:bodyPr/>
        <a:lstStyle/>
        <a:p>
          <a:endParaRPr lang="ru-RU" sz="1100"/>
        </a:p>
      </dgm:t>
    </dgm:pt>
    <dgm:pt modelId="{0C6EB10D-55B6-460B-BA5C-37457AAA861A}" type="sibTrans" cxnId="{6358C6A8-03D5-4028-9AF2-CD71717F47B5}">
      <dgm:prSet/>
      <dgm:spPr/>
      <dgm:t>
        <a:bodyPr/>
        <a:lstStyle/>
        <a:p>
          <a:endParaRPr lang="ru-RU" sz="1100"/>
        </a:p>
      </dgm:t>
    </dgm:pt>
    <dgm:pt modelId="{EBD78006-21B8-4EFF-B02C-CD46E8B059EF}">
      <dgm:prSet phldrT="[Текст]" custT="1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1100" b="1" dirty="0" smtClean="0">
              <a:latin typeface="Palatino Linotype" pitchFamily="18" charset="0"/>
              <a:cs typeface="Times New Roman" pitchFamily="18" charset="0"/>
            </a:rPr>
            <a:t>ЦЕНТРАЛЬНО-АЗИАТСКАЯ  СЕТЬ ИННОВАЦИЙ В ОБРАЗОВАНИИ И ИССЛЕДОВАНИЯХ ПО ГИГИЕНЕ ТРУДА И  ОКРУЖАЮЩЕЙ СРЕДЫ (ОБРАЗОВАТЕЛЬНЫЙ ГРАНТ «ТЕМПУС»</a:t>
          </a:r>
          <a:endParaRPr lang="ru-RU" sz="1100" dirty="0">
            <a:latin typeface="Palatino Linotype" pitchFamily="18" charset="0"/>
          </a:endParaRPr>
        </a:p>
      </dgm:t>
    </dgm:pt>
    <dgm:pt modelId="{0A789ADD-D0F4-456C-8967-123E722498AF}" type="parTrans" cxnId="{70129752-4133-456D-99BD-DA802B26A473}">
      <dgm:prSet/>
      <dgm:spPr/>
      <dgm:t>
        <a:bodyPr/>
        <a:lstStyle/>
        <a:p>
          <a:endParaRPr lang="ru-RU" sz="1100"/>
        </a:p>
      </dgm:t>
    </dgm:pt>
    <dgm:pt modelId="{1E4C3801-5DEC-4A0A-93E7-9634EEA24B4E}" type="sibTrans" cxnId="{70129752-4133-456D-99BD-DA802B26A473}">
      <dgm:prSet/>
      <dgm:spPr/>
      <dgm:t>
        <a:bodyPr/>
        <a:lstStyle/>
        <a:p>
          <a:endParaRPr lang="ru-RU" sz="1100"/>
        </a:p>
      </dgm:t>
    </dgm:pt>
    <dgm:pt modelId="{2638E088-005E-4F43-8A98-392EF904FFD1}">
      <dgm:prSet phldrT="[Текст]" custT="1"/>
      <dgm:spPr/>
      <dgm:t>
        <a:bodyPr/>
        <a:lstStyle/>
        <a:p>
          <a:pPr algn="just"/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Университет </a:t>
          </a:r>
          <a:r>
            <a:rPr lang="ru-RU" sz="1100" b="1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Милан, Италия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 Общая сумма договора - </a:t>
          </a:r>
          <a:r>
            <a:rPr lang="ru-RU" sz="1100" b="1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23 891 700 тенге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 Источник финансирования: </a:t>
          </a:r>
          <a:r>
            <a:rPr lang="en-US" sz="1100" dirty="0" smtClean="0">
              <a:latin typeface="Palatino Linotype" pitchFamily="18" charset="0"/>
              <a:cs typeface="Times New Roman" pitchFamily="18" charset="0"/>
            </a:rPr>
            <a:t>Education, Audiovisual and Culture Executive Agency</a:t>
          </a:r>
          <a:endParaRPr lang="ru-RU" sz="11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gm:t>
    </dgm:pt>
    <dgm:pt modelId="{8264DE61-40B9-4D78-B2E5-0B2040BB57FE}" type="parTrans" cxnId="{FAF1DB09-8801-41DA-AC5A-6B03593C638E}">
      <dgm:prSet/>
      <dgm:spPr/>
      <dgm:t>
        <a:bodyPr/>
        <a:lstStyle/>
        <a:p>
          <a:endParaRPr lang="ru-RU" sz="1100"/>
        </a:p>
      </dgm:t>
    </dgm:pt>
    <dgm:pt modelId="{51B6E3A3-6142-4DA2-B1FE-C3DB00DA810E}" type="sibTrans" cxnId="{FAF1DB09-8801-41DA-AC5A-6B03593C638E}">
      <dgm:prSet/>
      <dgm:spPr/>
      <dgm:t>
        <a:bodyPr/>
        <a:lstStyle/>
        <a:p>
          <a:endParaRPr lang="ru-RU" sz="1100"/>
        </a:p>
      </dgm:t>
    </dgm:pt>
    <dgm:pt modelId="{96006537-763F-405A-96F0-D2BB4AD8DA7A}">
      <dgm:prSet phldrT="[Текст]" custT="1"/>
      <dgm:spPr/>
      <dgm:t>
        <a:bodyPr/>
        <a:lstStyle/>
        <a:p>
          <a:pPr algn="just"/>
          <a:r>
            <a:rPr lang="ru-RU" sz="1100" b="1" dirty="0" smtClean="0">
              <a:latin typeface="Palatino Linotype" pitchFamily="18" charset="0"/>
              <a:cs typeface="Times New Roman" pitchFamily="18" charset="0"/>
            </a:rPr>
            <a:t>АНАЛИЗ МЕТОДИЧЕСКОГО И ИНФОРМАЦИОННО-АНАЛИТИЧЕСКОГО ОБЕСПЕЧЕНИЯ ЗАДАЧ ОЦЕНКИ РИСКА ПРОДУКЦИИ ДЛЯ ЗДОРОВЬЯ НАСЕЛЕНИЯ В РК</a:t>
          </a:r>
          <a:endParaRPr lang="ru-RU" sz="1100" dirty="0">
            <a:latin typeface="Palatino Linotype" pitchFamily="18" charset="0"/>
          </a:endParaRPr>
        </a:p>
      </dgm:t>
    </dgm:pt>
    <dgm:pt modelId="{83D05804-E4D7-48C5-937B-F05924993582}" type="parTrans" cxnId="{046A2BDE-6450-46A0-9143-27A7FFE573A3}">
      <dgm:prSet/>
      <dgm:spPr/>
      <dgm:t>
        <a:bodyPr/>
        <a:lstStyle/>
        <a:p>
          <a:endParaRPr lang="ru-RU" sz="1100"/>
        </a:p>
      </dgm:t>
    </dgm:pt>
    <dgm:pt modelId="{E294F158-0293-4089-B44E-C91541FBE21A}" type="sibTrans" cxnId="{046A2BDE-6450-46A0-9143-27A7FFE573A3}">
      <dgm:prSet/>
      <dgm:spPr/>
      <dgm:t>
        <a:bodyPr/>
        <a:lstStyle/>
        <a:p>
          <a:endParaRPr lang="ru-RU" sz="1100"/>
        </a:p>
      </dgm:t>
    </dgm:pt>
    <dgm:pt modelId="{2C3DEDFD-DB34-4CF8-95C4-239C1E4E6801}">
      <dgm:prSet phldrT="[Текст]" custT="1"/>
      <dgm:spPr/>
      <dgm:t>
        <a:bodyPr/>
        <a:lstStyle/>
        <a:p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«Федеральный научный центр медико-профилактических технологий управления рисками здоровью населения», </a:t>
          </a:r>
          <a:r>
            <a:rPr lang="ru-RU" sz="1100" b="1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РФ, г. Пермь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, общая сумма договора – </a:t>
          </a:r>
          <a:r>
            <a:rPr lang="ru-RU" sz="1100" b="1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18 600 долларов. </a:t>
          </a:r>
          <a:r>
            <a:rPr lang="kk-KZ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100" dirty="0" smtClean="0">
              <a:latin typeface="Palatino Linotype" pitchFamily="18" charset="0"/>
              <a:cs typeface="Times New Roman" pitchFamily="18" charset="0"/>
            </a:rPr>
            <a:t>Федеральное бюджетное учреждение «Федеральный научный центр медико-профилактической технологии управления рисками здоровью населения»</a:t>
          </a:r>
          <a:endParaRPr lang="ru-RU" sz="11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gm:t>
    </dgm:pt>
    <dgm:pt modelId="{F1E82A90-CBCE-4727-9DED-4E0FCEA832DC}" type="parTrans" cxnId="{48AE2811-B3D2-43BC-8D61-B0F4404711DB}">
      <dgm:prSet/>
      <dgm:spPr/>
      <dgm:t>
        <a:bodyPr/>
        <a:lstStyle/>
        <a:p>
          <a:endParaRPr lang="ru-RU" sz="1100"/>
        </a:p>
      </dgm:t>
    </dgm:pt>
    <dgm:pt modelId="{38422D1E-2F3A-4283-A55B-7725575DBC14}" type="sibTrans" cxnId="{48AE2811-B3D2-43BC-8D61-B0F4404711DB}">
      <dgm:prSet/>
      <dgm:spPr/>
      <dgm:t>
        <a:bodyPr/>
        <a:lstStyle/>
        <a:p>
          <a:endParaRPr lang="ru-RU" sz="1100"/>
        </a:p>
      </dgm:t>
    </dgm:pt>
    <dgm:pt modelId="{02A0A39F-4020-471C-98A9-B145B47C9670}">
      <dgm:prSet phldrT="[Текст]" custT="1"/>
      <dgm:spPr/>
      <dgm:t>
        <a:bodyPr/>
        <a:lstStyle/>
        <a:p>
          <a:r>
            <a:rPr lang="kk-KZ" sz="1100" b="1" dirty="0" smtClean="0">
              <a:latin typeface="Palatino Linotype" pitchFamily="18" charset="0"/>
              <a:cs typeface="Times New Roman" pitchFamily="18" charset="0"/>
            </a:rPr>
            <a:t>ВЛИЯНИЕ КОМПОНЕНТОВ ТЕЛА </a:t>
          </a:r>
          <a:r>
            <a:rPr lang="ru-RU" sz="1100" b="1" dirty="0" smtClean="0">
              <a:latin typeface="Palatino Linotype" pitchFamily="18" charset="0"/>
              <a:cs typeface="Times New Roman" pitchFamily="18" charset="0"/>
            </a:rPr>
            <a:t>И БИОХИМИЧЕСКИХ ФАКТОР</a:t>
          </a:r>
          <a:r>
            <a:rPr lang="kk-KZ" sz="1100" b="1" dirty="0" smtClean="0">
              <a:latin typeface="Palatino Linotype" pitchFamily="18" charset="0"/>
              <a:cs typeface="Times New Roman" pitchFamily="18" charset="0"/>
            </a:rPr>
            <a:t>ОВ  </a:t>
          </a:r>
          <a:r>
            <a:rPr lang="ru-RU" sz="1100" b="1" dirty="0" smtClean="0">
              <a:latin typeface="Palatino Linotype" pitchFamily="18" charset="0"/>
              <a:cs typeface="Times New Roman" pitchFamily="18" charset="0"/>
            </a:rPr>
            <a:t>МЯГКИХ ТКАНЕЙ </a:t>
          </a:r>
          <a:r>
            <a:rPr lang="kk-KZ" sz="1100" b="1" dirty="0" smtClean="0">
              <a:latin typeface="Palatino Linotype" pitchFamily="18" charset="0"/>
              <a:cs typeface="Times New Roman" pitchFamily="18" charset="0"/>
            </a:rPr>
            <a:t>НА </a:t>
          </a:r>
          <a:r>
            <a:rPr lang="ru-RU" sz="1100" b="1" dirty="0" smtClean="0">
              <a:latin typeface="Palatino Linotype" pitchFamily="18" charset="0"/>
              <a:cs typeface="Times New Roman" pitchFamily="18" charset="0"/>
            </a:rPr>
            <a:t>ГЕНЕТИЧЕСК</a:t>
          </a:r>
          <a:r>
            <a:rPr lang="kk-KZ" sz="1100" b="1" dirty="0" smtClean="0">
              <a:latin typeface="Palatino Linotype" pitchFamily="18" charset="0"/>
              <a:cs typeface="Times New Roman" pitchFamily="18" charset="0"/>
            </a:rPr>
            <a:t>УЮ ВАРИАЦИЮ </a:t>
          </a:r>
          <a:r>
            <a:rPr lang="ru-RU" sz="1100" b="1" dirty="0" smtClean="0">
              <a:latin typeface="Palatino Linotype" pitchFamily="18" charset="0"/>
              <a:cs typeface="Times New Roman" pitchFamily="18" charset="0"/>
            </a:rPr>
            <a:t>ИНДЕКСА МАССЫ ТЕЛА (</a:t>
          </a:r>
          <a:r>
            <a:rPr lang="en-US" sz="1100" b="1" dirty="0" smtClean="0">
              <a:latin typeface="Palatino Linotype" pitchFamily="18" charset="0"/>
              <a:cs typeface="Times New Roman" pitchFamily="18" charset="0"/>
            </a:rPr>
            <a:t>BMI</a:t>
          </a:r>
          <a:r>
            <a:rPr lang="ru-RU" sz="1100" b="1" dirty="0" smtClean="0">
              <a:latin typeface="Palatino Linotype" pitchFamily="18" charset="0"/>
              <a:cs typeface="Times New Roman" pitchFamily="18" charset="0"/>
            </a:rPr>
            <a:t>) В ЭТНИЧЕСКИ ОДНОРОДНОЙ  ПОПУЛЯЦИИ</a:t>
          </a:r>
          <a:endParaRPr lang="ru-RU" sz="1100" dirty="0">
            <a:latin typeface="Palatino Linotype" pitchFamily="18" charset="0"/>
          </a:endParaRPr>
        </a:p>
      </dgm:t>
    </dgm:pt>
    <dgm:pt modelId="{811B4F1D-659A-4209-926C-F6E34A8094D9}" type="parTrans" cxnId="{601667BE-F47E-40B9-817D-FE8F610ACC02}">
      <dgm:prSet/>
      <dgm:spPr/>
      <dgm:t>
        <a:bodyPr/>
        <a:lstStyle/>
        <a:p>
          <a:endParaRPr lang="ru-RU" sz="1100"/>
        </a:p>
      </dgm:t>
    </dgm:pt>
    <dgm:pt modelId="{BC73B839-DA7C-40A8-ABCA-C94E22114EAB}" type="sibTrans" cxnId="{601667BE-F47E-40B9-817D-FE8F610ACC02}">
      <dgm:prSet/>
      <dgm:spPr/>
      <dgm:t>
        <a:bodyPr/>
        <a:lstStyle/>
        <a:p>
          <a:endParaRPr lang="ru-RU" sz="1100"/>
        </a:p>
      </dgm:t>
    </dgm:pt>
    <dgm:pt modelId="{E77F77BD-D8C3-4963-89B7-43654B74ADD2}">
      <dgm:prSet phldrT="[Текст]" custT="1"/>
      <dgm:spPr/>
      <dgm:t>
        <a:bodyPr/>
        <a:lstStyle/>
        <a:p>
          <a:r>
            <a:rPr lang="ru-RU" sz="1100" dirty="0" smtClean="0">
              <a:latin typeface="Palatino Linotype" pitchFamily="18" charset="0"/>
              <a:ea typeface="Calibri" pitchFamily="34" charset="0"/>
              <a:cs typeface="Times New Roman" pitchFamily="18" charset="0"/>
            </a:rPr>
            <a:t> 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Международный грант №994/10  </a:t>
          </a:r>
          <a:r>
            <a:rPr lang="ru-RU" sz="1100" b="1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Израильского фонда науки 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(</a:t>
          </a:r>
          <a:r>
            <a:rPr lang="en-US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Israel Science Foundation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). Общая сумма договора - </a:t>
          </a:r>
          <a:r>
            <a:rPr lang="ru-RU" sz="1100" b="1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20 000 долларов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 </a:t>
          </a:r>
          <a:r>
            <a:rPr lang="kk-KZ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100" dirty="0" smtClean="0">
              <a:latin typeface="Palatino Linotype" pitchFamily="18" charset="0"/>
              <a:cs typeface="Times New Roman" pitchFamily="18" charset="0"/>
            </a:rPr>
            <a:t>Израильский фонд науки</a:t>
          </a:r>
          <a:endParaRPr lang="ru-RU" sz="11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gm:t>
    </dgm:pt>
    <dgm:pt modelId="{907534B8-A52F-4692-AB45-3CB5ADFF8EDE}" type="parTrans" cxnId="{E8E5124A-F46F-498F-9C1B-EA4EB83320C0}">
      <dgm:prSet/>
      <dgm:spPr/>
      <dgm:t>
        <a:bodyPr/>
        <a:lstStyle/>
        <a:p>
          <a:endParaRPr lang="ru-RU" sz="1100"/>
        </a:p>
      </dgm:t>
    </dgm:pt>
    <dgm:pt modelId="{0BA4C21C-2775-40F9-B542-399365BB4E92}" type="sibTrans" cxnId="{E8E5124A-F46F-498F-9C1B-EA4EB83320C0}">
      <dgm:prSet/>
      <dgm:spPr/>
      <dgm:t>
        <a:bodyPr/>
        <a:lstStyle/>
        <a:p>
          <a:endParaRPr lang="ru-RU" sz="1100"/>
        </a:p>
      </dgm:t>
    </dgm:pt>
    <dgm:pt modelId="{F17CEECE-AA1A-4925-A4AF-21754BE6D37E}">
      <dgm:prSet phldrT="[Текст]" custT="1"/>
      <dgm:spPr/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1100" b="1" dirty="0" smtClean="0">
              <a:latin typeface="Palatino Linotype" pitchFamily="18" charset="0"/>
              <a:cs typeface="Times New Roman" pitchFamily="18" charset="0"/>
            </a:rPr>
            <a:t>СОЗДАНИЕ ГЕРМАНСКО-КАЗАХСТАНСКОЙ СИСТЕМЫ ДИАГНОСТИКИ ИНФЕКЦИОННЫХ ЗАБОЛЕВАНИЙ, ВЫЗЫВАЕМЫХ ПОТЕНЦИАЛЬНЫМИ БИОЛОГИЧЕСКИМИ АГЕНТАМИ</a:t>
          </a:r>
          <a:endParaRPr lang="ru-RU" sz="1100" dirty="0">
            <a:latin typeface="Palatino Linotype" pitchFamily="18" charset="0"/>
          </a:endParaRPr>
        </a:p>
      </dgm:t>
    </dgm:pt>
    <dgm:pt modelId="{DA6DD712-B255-42F0-8DA9-1EF10222DF9C}" type="parTrans" cxnId="{9D175D11-D24C-4DE9-B5E4-7FABD98B44E0}">
      <dgm:prSet/>
      <dgm:spPr/>
      <dgm:t>
        <a:bodyPr/>
        <a:lstStyle/>
        <a:p>
          <a:endParaRPr lang="ru-RU" sz="1100"/>
        </a:p>
      </dgm:t>
    </dgm:pt>
    <dgm:pt modelId="{02E25B47-7060-47FC-9B64-E920FE72F820}" type="sibTrans" cxnId="{9D175D11-D24C-4DE9-B5E4-7FABD98B44E0}">
      <dgm:prSet/>
      <dgm:spPr/>
      <dgm:t>
        <a:bodyPr/>
        <a:lstStyle/>
        <a:p>
          <a:endParaRPr lang="ru-RU" sz="1100"/>
        </a:p>
      </dgm:t>
    </dgm:pt>
    <dgm:pt modelId="{8E339717-158D-4545-9FFA-69955CC28D08}">
      <dgm:prSet phldrT="[Текст]" custT="1"/>
      <dgm:spPr/>
      <dgm:t>
        <a:bodyPr/>
        <a:lstStyle/>
        <a:p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Институт микробиологии </a:t>
          </a:r>
          <a:r>
            <a:rPr lang="ru-RU" sz="1100" b="1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Бундесвера, Федеративная Республика Германия </a:t>
          </a:r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от 18.06.2014г. </a:t>
          </a:r>
        </a:p>
      </dgm:t>
    </dgm:pt>
    <dgm:pt modelId="{0AC5AEC6-4805-4245-86A7-99ACD98D6E0C}" type="parTrans" cxnId="{4A7FC7E4-3D8C-45EE-8126-2EE8DF5004D2}">
      <dgm:prSet/>
      <dgm:spPr/>
      <dgm:t>
        <a:bodyPr/>
        <a:lstStyle/>
        <a:p>
          <a:endParaRPr lang="ru-RU" sz="1100"/>
        </a:p>
      </dgm:t>
    </dgm:pt>
    <dgm:pt modelId="{5889CE1E-0765-459D-884B-9243DCD17985}" type="sibTrans" cxnId="{4A7FC7E4-3D8C-45EE-8126-2EE8DF5004D2}">
      <dgm:prSet/>
      <dgm:spPr/>
      <dgm:t>
        <a:bodyPr/>
        <a:lstStyle/>
        <a:p>
          <a:endParaRPr lang="ru-RU" sz="1100"/>
        </a:p>
      </dgm:t>
    </dgm:pt>
    <dgm:pt modelId="{82DFEC38-8A36-48E0-A92D-F3019A34636B}">
      <dgm:prSet phldrT="[Текст]" custT="1"/>
      <dgm:spPr/>
      <dgm:t>
        <a:bodyPr/>
        <a:lstStyle/>
        <a:p>
          <a:r>
            <a:rPr lang="ru-RU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Общая сумма договора  </a:t>
          </a:r>
          <a:r>
            <a:rPr lang="ru-RU" sz="1100" b="1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1 013 180 €. </a:t>
          </a:r>
          <a:r>
            <a:rPr lang="kk-KZ" sz="11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100" dirty="0" smtClean="0">
              <a:latin typeface="Palatino Linotype" pitchFamily="18" charset="0"/>
              <a:cs typeface="Times New Roman" pitchFamily="18" charset="0"/>
            </a:rPr>
            <a:t>Институт микробиологии Бундесвера</a:t>
          </a:r>
          <a:endParaRPr lang="ru-RU" sz="11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gm:t>
    </dgm:pt>
    <dgm:pt modelId="{6272DE77-31EA-4097-8866-B979E03B2F90}" type="parTrans" cxnId="{A293C247-E141-49C0-B205-9D88992D1E33}">
      <dgm:prSet/>
      <dgm:spPr/>
      <dgm:t>
        <a:bodyPr/>
        <a:lstStyle/>
        <a:p>
          <a:endParaRPr lang="ru-RU"/>
        </a:p>
      </dgm:t>
    </dgm:pt>
    <dgm:pt modelId="{1E579B5F-85C2-4EAC-9306-21A454E94766}" type="sibTrans" cxnId="{A293C247-E141-49C0-B205-9D88992D1E33}">
      <dgm:prSet/>
      <dgm:spPr/>
      <dgm:t>
        <a:bodyPr/>
        <a:lstStyle/>
        <a:p>
          <a:endParaRPr lang="ru-RU"/>
        </a:p>
      </dgm:t>
    </dgm:pt>
    <dgm:pt modelId="{451BEA86-0ABF-4680-9F0A-FF8CF14D3323}" type="pres">
      <dgm:prSet presAssocID="{1EED551D-5F58-409F-B24E-14985817AC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96B78E-7146-4C85-AE12-4D603803F3E9}" type="pres">
      <dgm:prSet presAssocID="{0C4F16C7-106D-4B1C-8E01-CADFC8B09611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803462-80C3-407F-9098-DC192DCCFDD8}" type="pres">
      <dgm:prSet presAssocID="{0C4F16C7-106D-4B1C-8E01-CADFC8B09611}" presName="childTex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7FE5B-ABC2-478C-82EF-2220EF6A1131}" type="pres">
      <dgm:prSet presAssocID="{C9401B9D-510A-4933-A297-8687750EF619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6248B-606B-4986-87B5-F60B720CD033}" type="pres">
      <dgm:prSet presAssocID="{C9401B9D-510A-4933-A297-8687750EF619}" presName="childTex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1FFA9-A274-4821-AD52-3CDD2A29CE71}" type="pres">
      <dgm:prSet presAssocID="{EBD78006-21B8-4EFF-B02C-CD46E8B059EF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B47C4F-AFDC-4966-AB62-735D09A4B104}" type="pres">
      <dgm:prSet presAssocID="{EBD78006-21B8-4EFF-B02C-CD46E8B059EF}" presName="childTex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4F5CD-0D00-44D2-AEEA-0D696E3AD0D7}" type="pres">
      <dgm:prSet presAssocID="{96006537-763F-405A-96F0-D2BB4AD8DA7A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81AC2-1AB3-4DC9-9AD4-8EE7E919BD0D}" type="pres">
      <dgm:prSet presAssocID="{96006537-763F-405A-96F0-D2BB4AD8DA7A}" presName="childTex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BABC04-DB66-4430-9384-EA1756579EFF}" type="pres">
      <dgm:prSet presAssocID="{02A0A39F-4020-471C-98A9-B145B47C967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2C34B-48E0-45E5-8A43-652285504557}" type="pres">
      <dgm:prSet presAssocID="{02A0A39F-4020-471C-98A9-B145B47C9670}" presName="childTex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A1AFC2-F7AD-4ABB-BB21-5072B36AE925}" type="pres">
      <dgm:prSet presAssocID="{F17CEECE-AA1A-4925-A4AF-21754BE6D37E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F47EA8-7BEC-4915-A5B1-41AF50470353}" type="pres">
      <dgm:prSet presAssocID="{F17CEECE-AA1A-4925-A4AF-21754BE6D37E}" presName="childTex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6A2BDE-6450-46A0-9143-27A7FFE573A3}" srcId="{1EED551D-5F58-409F-B24E-14985817AC2B}" destId="{96006537-763F-405A-96F0-D2BB4AD8DA7A}" srcOrd="3" destOrd="0" parTransId="{83D05804-E4D7-48C5-937B-F05924993582}" sibTransId="{E294F158-0293-4089-B44E-C91541FBE21A}"/>
    <dgm:cxn modelId="{FAF1DB09-8801-41DA-AC5A-6B03593C638E}" srcId="{EBD78006-21B8-4EFF-B02C-CD46E8B059EF}" destId="{2638E088-005E-4F43-8A98-392EF904FFD1}" srcOrd="0" destOrd="0" parTransId="{8264DE61-40B9-4D78-B2E5-0B2040BB57FE}" sibTransId="{51B6E3A3-6142-4DA2-B1FE-C3DB00DA810E}"/>
    <dgm:cxn modelId="{33BC5B8B-1FEE-4F1E-B746-0C455A62B498}" type="presOf" srcId="{02A0A39F-4020-471C-98A9-B145B47C9670}" destId="{4EBABC04-DB66-4430-9384-EA1756579EFF}" srcOrd="0" destOrd="0" presId="urn:microsoft.com/office/officeart/2005/8/layout/vList2"/>
    <dgm:cxn modelId="{F4820F7F-B548-448A-BB7C-ED1136B395C3}" srcId="{1EED551D-5F58-409F-B24E-14985817AC2B}" destId="{0C4F16C7-106D-4B1C-8E01-CADFC8B09611}" srcOrd="0" destOrd="0" parTransId="{4BA96320-7B93-4C09-8D40-8E223059E4E1}" sibTransId="{6F89CC42-313E-4772-8738-7F5976967B9B}"/>
    <dgm:cxn modelId="{CB143E53-69B2-4449-90D8-87CD1E11A26F}" type="presOf" srcId="{1A7A7485-9448-4611-9018-E8CF12DEC3AB}" destId="{0A36248B-606B-4986-87B5-F60B720CD033}" srcOrd="0" destOrd="0" presId="urn:microsoft.com/office/officeart/2005/8/layout/vList2"/>
    <dgm:cxn modelId="{AF165BFA-1B62-40BD-B1B9-7DCEC0BE0180}" type="presOf" srcId="{1EED551D-5F58-409F-B24E-14985817AC2B}" destId="{451BEA86-0ABF-4680-9F0A-FF8CF14D3323}" srcOrd="0" destOrd="0" presId="urn:microsoft.com/office/officeart/2005/8/layout/vList2"/>
    <dgm:cxn modelId="{E8E5124A-F46F-498F-9C1B-EA4EB83320C0}" srcId="{02A0A39F-4020-471C-98A9-B145B47C9670}" destId="{E77F77BD-D8C3-4963-89B7-43654B74ADD2}" srcOrd="0" destOrd="0" parTransId="{907534B8-A52F-4692-AB45-3CB5ADFF8EDE}" sibTransId="{0BA4C21C-2775-40F9-B542-399365BB4E92}"/>
    <dgm:cxn modelId="{ED0964E1-26F9-4B9F-A904-992B7256DC42}" type="presOf" srcId="{EBD78006-21B8-4EFF-B02C-CD46E8B059EF}" destId="{8F01FFA9-A274-4821-AD52-3CDD2A29CE71}" srcOrd="0" destOrd="0" presId="urn:microsoft.com/office/officeart/2005/8/layout/vList2"/>
    <dgm:cxn modelId="{E38DF439-444D-497A-AEF4-D9912DCF8660}" type="presOf" srcId="{E77F77BD-D8C3-4963-89B7-43654B74ADD2}" destId="{FFB2C34B-48E0-45E5-8A43-652285504557}" srcOrd="0" destOrd="0" presId="urn:microsoft.com/office/officeart/2005/8/layout/vList2"/>
    <dgm:cxn modelId="{70129752-4133-456D-99BD-DA802B26A473}" srcId="{1EED551D-5F58-409F-B24E-14985817AC2B}" destId="{EBD78006-21B8-4EFF-B02C-CD46E8B059EF}" srcOrd="2" destOrd="0" parTransId="{0A789ADD-D0F4-456C-8967-123E722498AF}" sibTransId="{1E4C3801-5DEC-4A0A-93E7-9634EEA24B4E}"/>
    <dgm:cxn modelId="{866E3A47-108B-4B7E-89AC-C5ED8C0C0D2B}" type="presOf" srcId="{4544BA6B-9E2D-411B-AC86-3CC4B5F1DC15}" destId="{14803462-80C3-407F-9098-DC192DCCFDD8}" srcOrd="0" destOrd="0" presId="urn:microsoft.com/office/officeart/2005/8/layout/vList2"/>
    <dgm:cxn modelId="{31A28334-55B6-4F2B-90B8-FB3A05F91C6F}" srcId="{1EED551D-5F58-409F-B24E-14985817AC2B}" destId="{C9401B9D-510A-4933-A297-8687750EF619}" srcOrd="1" destOrd="0" parTransId="{4044C911-2876-482E-B1EF-74D0BD4359E6}" sibTransId="{4660257C-C177-4149-91B9-0DE36CB2C7CB}"/>
    <dgm:cxn modelId="{9D175D11-D24C-4DE9-B5E4-7FABD98B44E0}" srcId="{1EED551D-5F58-409F-B24E-14985817AC2B}" destId="{F17CEECE-AA1A-4925-A4AF-21754BE6D37E}" srcOrd="5" destOrd="0" parTransId="{DA6DD712-B255-42F0-8DA9-1EF10222DF9C}" sibTransId="{02E25B47-7060-47FC-9B64-E920FE72F820}"/>
    <dgm:cxn modelId="{FD100238-C13A-442D-818C-69B887C04F7A}" srcId="{0C4F16C7-106D-4B1C-8E01-CADFC8B09611}" destId="{4544BA6B-9E2D-411B-AC86-3CC4B5F1DC15}" srcOrd="0" destOrd="0" parTransId="{BE4D4EFD-ACB4-4193-8E33-95EDFEAD4E39}" sibTransId="{1426DEB9-3C5D-4593-826D-6772888FA0B9}"/>
    <dgm:cxn modelId="{48AE2811-B3D2-43BC-8D61-B0F4404711DB}" srcId="{96006537-763F-405A-96F0-D2BB4AD8DA7A}" destId="{2C3DEDFD-DB34-4CF8-95C4-239C1E4E6801}" srcOrd="0" destOrd="0" parTransId="{F1E82A90-CBCE-4727-9DED-4E0FCEA832DC}" sibTransId="{38422D1E-2F3A-4283-A55B-7725575DBC14}"/>
    <dgm:cxn modelId="{6358C6A8-03D5-4028-9AF2-CD71717F47B5}" srcId="{C9401B9D-510A-4933-A297-8687750EF619}" destId="{1A7A7485-9448-4611-9018-E8CF12DEC3AB}" srcOrd="0" destOrd="0" parTransId="{A7F262A5-AADD-4DBB-ADD5-20BA9883B4DD}" sibTransId="{0C6EB10D-55B6-460B-BA5C-37457AAA861A}"/>
    <dgm:cxn modelId="{B76518D0-6C1F-4CBA-B2EF-91F14A102D93}" type="presOf" srcId="{8E339717-158D-4545-9FFA-69955CC28D08}" destId="{67F47EA8-7BEC-4915-A5B1-41AF50470353}" srcOrd="0" destOrd="0" presId="urn:microsoft.com/office/officeart/2005/8/layout/vList2"/>
    <dgm:cxn modelId="{E18901E1-8D2F-47C4-99D3-48D76E8A8B57}" type="presOf" srcId="{2638E088-005E-4F43-8A98-392EF904FFD1}" destId="{95B47C4F-AFDC-4966-AB62-735D09A4B104}" srcOrd="0" destOrd="0" presId="urn:microsoft.com/office/officeart/2005/8/layout/vList2"/>
    <dgm:cxn modelId="{A86497DE-E8DC-47E9-9333-EF43CEF47139}" type="presOf" srcId="{2C3DEDFD-DB34-4CF8-95C4-239C1E4E6801}" destId="{32481AC2-1AB3-4DC9-9AD4-8EE7E919BD0D}" srcOrd="0" destOrd="0" presId="urn:microsoft.com/office/officeart/2005/8/layout/vList2"/>
    <dgm:cxn modelId="{F2AB6192-8F61-4923-BE5A-9FF193FE169F}" type="presOf" srcId="{96006537-763F-405A-96F0-D2BB4AD8DA7A}" destId="{0D74F5CD-0D00-44D2-AEEA-0D696E3AD0D7}" srcOrd="0" destOrd="0" presId="urn:microsoft.com/office/officeart/2005/8/layout/vList2"/>
    <dgm:cxn modelId="{4A7FC7E4-3D8C-45EE-8126-2EE8DF5004D2}" srcId="{F17CEECE-AA1A-4925-A4AF-21754BE6D37E}" destId="{8E339717-158D-4545-9FFA-69955CC28D08}" srcOrd="0" destOrd="0" parTransId="{0AC5AEC6-4805-4245-86A7-99ACD98D6E0C}" sibTransId="{5889CE1E-0765-459D-884B-9243DCD17985}"/>
    <dgm:cxn modelId="{87E74B62-D2F4-4498-BF67-9EDC71E80C85}" type="presOf" srcId="{F17CEECE-AA1A-4925-A4AF-21754BE6D37E}" destId="{B1A1AFC2-F7AD-4ABB-BB21-5072B36AE925}" srcOrd="0" destOrd="0" presId="urn:microsoft.com/office/officeart/2005/8/layout/vList2"/>
    <dgm:cxn modelId="{A293C247-E141-49C0-B205-9D88992D1E33}" srcId="{F17CEECE-AA1A-4925-A4AF-21754BE6D37E}" destId="{82DFEC38-8A36-48E0-A92D-F3019A34636B}" srcOrd="1" destOrd="0" parTransId="{6272DE77-31EA-4097-8866-B979E03B2F90}" sibTransId="{1E579B5F-85C2-4EAC-9306-21A454E94766}"/>
    <dgm:cxn modelId="{5160741F-8E60-4F90-ACDC-7812EAC6FEFF}" type="presOf" srcId="{0C4F16C7-106D-4B1C-8E01-CADFC8B09611}" destId="{CF96B78E-7146-4C85-AE12-4D603803F3E9}" srcOrd="0" destOrd="0" presId="urn:microsoft.com/office/officeart/2005/8/layout/vList2"/>
    <dgm:cxn modelId="{601667BE-F47E-40B9-817D-FE8F610ACC02}" srcId="{1EED551D-5F58-409F-B24E-14985817AC2B}" destId="{02A0A39F-4020-471C-98A9-B145B47C9670}" srcOrd="4" destOrd="0" parTransId="{811B4F1D-659A-4209-926C-F6E34A8094D9}" sibTransId="{BC73B839-DA7C-40A8-ABCA-C94E22114EAB}"/>
    <dgm:cxn modelId="{2873D2E5-6F21-4301-82A2-34DB1EE68F95}" type="presOf" srcId="{C9401B9D-510A-4933-A297-8687750EF619}" destId="{7507FE5B-ABC2-478C-82EF-2220EF6A1131}" srcOrd="0" destOrd="0" presId="urn:microsoft.com/office/officeart/2005/8/layout/vList2"/>
    <dgm:cxn modelId="{920CEE45-D298-4022-B3E5-D22DEE036E93}" type="presOf" srcId="{82DFEC38-8A36-48E0-A92D-F3019A34636B}" destId="{67F47EA8-7BEC-4915-A5B1-41AF50470353}" srcOrd="0" destOrd="1" presId="urn:microsoft.com/office/officeart/2005/8/layout/vList2"/>
    <dgm:cxn modelId="{E5255F78-468D-4790-8DF9-CA063AE07D85}" type="presParOf" srcId="{451BEA86-0ABF-4680-9F0A-FF8CF14D3323}" destId="{CF96B78E-7146-4C85-AE12-4D603803F3E9}" srcOrd="0" destOrd="0" presId="urn:microsoft.com/office/officeart/2005/8/layout/vList2"/>
    <dgm:cxn modelId="{2FD65ED5-CA41-4C74-B47C-0C285822E411}" type="presParOf" srcId="{451BEA86-0ABF-4680-9F0A-FF8CF14D3323}" destId="{14803462-80C3-407F-9098-DC192DCCFDD8}" srcOrd="1" destOrd="0" presId="urn:microsoft.com/office/officeart/2005/8/layout/vList2"/>
    <dgm:cxn modelId="{74B5B8D4-5C3F-4F51-A99F-6E327FBE75BB}" type="presParOf" srcId="{451BEA86-0ABF-4680-9F0A-FF8CF14D3323}" destId="{7507FE5B-ABC2-478C-82EF-2220EF6A1131}" srcOrd="2" destOrd="0" presId="urn:microsoft.com/office/officeart/2005/8/layout/vList2"/>
    <dgm:cxn modelId="{933C1CE8-8B40-4A6D-94FA-35284F59167B}" type="presParOf" srcId="{451BEA86-0ABF-4680-9F0A-FF8CF14D3323}" destId="{0A36248B-606B-4986-87B5-F60B720CD033}" srcOrd="3" destOrd="0" presId="urn:microsoft.com/office/officeart/2005/8/layout/vList2"/>
    <dgm:cxn modelId="{3FAC2438-0883-4ADD-A189-C8D14916C029}" type="presParOf" srcId="{451BEA86-0ABF-4680-9F0A-FF8CF14D3323}" destId="{8F01FFA9-A274-4821-AD52-3CDD2A29CE71}" srcOrd="4" destOrd="0" presId="urn:microsoft.com/office/officeart/2005/8/layout/vList2"/>
    <dgm:cxn modelId="{3ED4C957-28EA-4197-A15A-869AD8745A02}" type="presParOf" srcId="{451BEA86-0ABF-4680-9F0A-FF8CF14D3323}" destId="{95B47C4F-AFDC-4966-AB62-735D09A4B104}" srcOrd="5" destOrd="0" presId="urn:microsoft.com/office/officeart/2005/8/layout/vList2"/>
    <dgm:cxn modelId="{F5B80E94-0E59-4258-ADEC-786711839159}" type="presParOf" srcId="{451BEA86-0ABF-4680-9F0A-FF8CF14D3323}" destId="{0D74F5CD-0D00-44D2-AEEA-0D696E3AD0D7}" srcOrd="6" destOrd="0" presId="urn:microsoft.com/office/officeart/2005/8/layout/vList2"/>
    <dgm:cxn modelId="{3EF56F65-CAC0-407E-8DD0-5AC34CF85E89}" type="presParOf" srcId="{451BEA86-0ABF-4680-9F0A-FF8CF14D3323}" destId="{32481AC2-1AB3-4DC9-9AD4-8EE7E919BD0D}" srcOrd="7" destOrd="0" presId="urn:microsoft.com/office/officeart/2005/8/layout/vList2"/>
    <dgm:cxn modelId="{C54996B6-9B1E-4465-90E3-271DD31CBBD5}" type="presParOf" srcId="{451BEA86-0ABF-4680-9F0A-FF8CF14D3323}" destId="{4EBABC04-DB66-4430-9384-EA1756579EFF}" srcOrd="8" destOrd="0" presId="urn:microsoft.com/office/officeart/2005/8/layout/vList2"/>
    <dgm:cxn modelId="{DB32E743-952C-4942-B32F-5088DAB515D1}" type="presParOf" srcId="{451BEA86-0ABF-4680-9F0A-FF8CF14D3323}" destId="{FFB2C34B-48E0-45E5-8A43-652285504557}" srcOrd="9" destOrd="0" presId="urn:microsoft.com/office/officeart/2005/8/layout/vList2"/>
    <dgm:cxn modelId="{D1B158A6-9488-4C0D-A10D-8F2E265E0752}" type="presParOf" srcId="{451BEA86-0ABF-4680-9F0A-FF8CF14D3323}" destId="{B1A1AFC2-F7AD-4ABB-BB21-5072B36AE925}" srcOrd="10" destOrd="0" presId="urn:microsoft.com/office/officeart/2005/8/layout/vList2"/>
    <dgm:cxn modelId="{D56A22B9-1ABF-4E89-AA58-5DD3C5090BE4}" type="presParOf" srcId="{451BEA86-0ABF-4680-9F0A-FF8CF14D3323}" destId="{67F47EA8-7BEC-4915-A5B1-41AF50470353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E9CF1F-C0B4-4AD3-8BA7-736DD1044EF9}">
      <dsp:nvSpPr>
        <dsp:cNvPr id="0" name=""/>
        <dsp:cNvSpPr/>
      </dsp:nvSpPr>
      <dsp:spPr>
        <a:xfrm>
          <a:off x="2914044" y="-260414"/>
          <a:ext cx="2200294" cy="143019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Государственная аттестация университета МОН РК и МЗ РК (декабрь 2013 г.)</a:t>
          </a:r>
          <a:endParaRPr lang="ru-RU" sz="1200" kern="1200" dirty="0"/>
        </a:p>
      </dsp:txBody>
      <dsp:txXfrm>
        <a:off x="2914044" y="-260414"/>
        <a:ext cx="2200294" cy="1430191"/>
      </dsp:txXfrm>
    </dsp:sp>
    <dsp:sp modelId="{EE9F4AD1-CD4A-4DBE-BDD8-5E06A3E041B0}">
      <dsp:nvSpPr>
        <dsp:cNvPr id="0" name=""/>
        <dsp:cNvSpPr/>
      </dsp:nvSpPr>
      <dsp:spPr>
        <a:xfrm>
          <a:off x="2726862" y="692037"/>
          <a:ext cx="5179765" cy="5179765"/>
        </a:xfrm>
        <a:custGeom>
          <a:avLst/>
          <a:gdLst/>
          <a:ahLst/>
          <a:cxnLst/>
          <a:rect l="0" t="0" r="0" b="0"/>
          <a:pathLst>
            <a:path>
              <a:moveTo>
                <a:pt x="2578216" y="26"/>
              </a:moveTo>
              <a:arcTo wR="2589882" hR="2589882" stAng="16184515" swAng="767661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9DA88-C324-47AE-9EA0-0D51CCC30978}">
      <dsp:nvSpPr>
        <dsp:cNvPr id="0" name=""/>
        <dsp:cNvSpPr/>
      </dsp:nvSpPr>
      <dsp:spPr>
        <a:xfrm>
          <a:off x="5324017" y="802060"/>
          <a:ext cx="2632359" cy="1430191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Институциональная аккредитация  университета с участием экспертов Всемирной федерации медицинского образования (сертификат от 25 марта 2013г.)</a:t>
          </a:r>
          <a:endParaRPr lang="ru-RU" sz="1200" kern="1200" dirty="0"/>
        </a:p>
      </dsp:txBody>
      <dsp:txXfrm>
        <a:off x="5324017" y="802060"/>
        <a:ext cx="2632359" cy="1430191"/>
      </dsp:txXfrm>
    </dsp:sp>
    <dsp:sp modelId="{827801CE-5BCA-48A9-8665-E100BDED78C7}">
      <dsp:nvSpPr>
        <dsp:cNvPr id="0" name=""/>
        <dsp:cNvSpPr/>
      </dsp:nvSpPr>
      <dsp:spPr>
        <a:xfrm>
          <a:off x="1808261" y="131170"/>
          <a:ext cx="5179765" cy="5179765"/>
        </a:xfrm>
        <a:custGeom>
          <a:avLst/>
          <a:gdLst/>
          <a:ahLst/>
          <a:cxnLst/>
          <a:rect l="0" t="0" r="0" b="0"/>
          <a:pathLst>
            <a:path>
              <a:moveTo>
                <a:pt x="5155225" y="2234199"/>
              </a:moveTo>
              <a:arcTo wR="2589882" hR="2589882" stAng="21126378" swAng="539898"/>
            </a:path>
          </a:pathLst>
        </a:custGeom>
        <a:noFill/>
        <a:ln w="9525" cap="flat" cmpd="sng" algn="ctr">
          <a:solidFill>
            <a:schemeClr val="accent4">
              <a:hueOff val="-744128"/>
              <a:satOff val="4483"/>
              <a:lumOff val="35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9E221-3DCE-4D74-898C-E4D12E9144DB}">
      <dsp:nvSpPr>
        <dsp:cNvPr id="0" name=""/>
        <dsp:cNvSpPr/>
      </dsp:nvSpPr>
      <dsp:spPr>
        <a:xfrm>
          <a:off x="5828089" y="2905765"/>
          <a:ext cx="2200294" cy="1430191"/>
        </a:xfrm>
        <a:prstGeom prst="round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               ТОП-20      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               Национального 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               рейтинга университетов 2014 г. </a:t>
          </a:r>
          <a:endParaRPr lang="ru-RU" sz="1200" kern="1200" dirty="0"/>
        </a:p>
      </dsp:txBody>
      <dsp:txXfrm>
        <a:off x="5828089" y="2905765"/>
        <a:ext cx="2200294" cy="1430191"/>
      </dsp:txXfrm>
    </dsp:sp>
    <dsp:sp modelId="{2B305158-DB0B-4856-A5C5-33D81C87589E}">
      <dsp:nvSpPr>
        <dsp:cNvPr id="0" name=""/>
        <dsp:cNvSpPr/>
      </dsp:nvSpPr>
      <dsp:spPr>
        <a:xfrm>
          <a:off x="2176591" y="11046"/>
          <a:ext cx="5179765" cy="5179765"/>
        </a:xfrm>
        <a:custGeom>
          <a:avLst/>
          <a:gdLst/>
          <a:ahLst/>
          <a:cxnLst/>
          <a:rect l="0" t="0" r="0" b="0"/>
          <a:pathLst>
            <a:path>
              <a:moveTo>
                <a:pt x="4446637" y="4395417"/>
              </a:moveTo>
              <a:arcTo wR="2589882" hR="2589882" stAng="2651924" swAng="385675"/>
            </a:path>
          </a:pathLst>
        </a:custGeom>
        <a:noFill/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04063B-97D5-4AE3-84CA-AB79A0D48A86}">
      <dsp:nvSpPr>
        <dsp:cNvPr id="0" name=""/>
        <dsp:cNvSpPr/>
      </dsp:nvSpPr>
      <dsp:spPr>
        <a:xfrm>
          <a:off x="4420284" y="4662866"/>
          <a:ext cx="2383963" cy="1430191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              1 место  в 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              Национальном рейтинге медицинских университетов  2014 г. </a:t>
          </a:r>
          <a:endParaRPr lang="ru-RU" sz="1200" kern="1200" dirty="0"/>
        </a:p>
      </dsp:txBody>
      <dsp:txXfrm>
        <a:off x="4420284" y="4662866"/>
        <a:ext cx="2383963" cy="1430191"/>
      </dsp:txXfrm>
    </dsp:sp>
    <dsp:sp modelId="{B0F8F269-26D1-482C-923F-78D77EEC6EEE}">
      <dsp:nvSpPr>
        <dsp:cNvPr id="0" name=""/>
        <dsp:cNvSpPr/>
      </dsp:nvSpPr>
      <dsp:spPr>
        <a:xfrm>
          <a:off x="1170887" y="749048"/>
          <a:ext cx="5179765" cy="5179765"/>
        </a:xfrm>
        <a:custGeom>
          <a:avLst/>
          <a:gdLst/>
          <a:ahLst/>
          <a:cxnLst/>
          <a:rect l="0" t="0" r="0" b="0"/>
          <a:pathLst>
            <a:path>
              <a:moveTo>
                <a:pt x="3103500" y="5128325"/>
              </a:moveTo>
              <a:arcTo wR="2589882" hR="2589882" stAng="4713687" swAng="600072"/>
            </a:path>
          </a:pathLst>
        </a:custGeom>
        <a:noFill/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1108AB-3BB0-4AA4-9313-E1B7979D3CB3}">
      <dsp:nvSpPr>
        <dsp:cNvPr id="0" name=""/>
        <dsp:cNvSpPr/>
      </dsp:nvSpPr>
      <dsp:spPr>
        <a:xfrm>
          <a:off x="899591" y="4662869"/>
          <a:ext cx="2776352" cy="1430191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1-е место  в Национальном рейтинге образовательных про-грамм здравоохранения 2014 г.  по   5-ти образовательным программам </a:t>
          </a:r>
          <a:r>
            <a:rPr lang="ru-RU" sz="1200" b="1" kern="1200" dirty="0" err="1" smtClean="0">
              <a:latin typeface="Palatino Linotype" panose="02040502050505030304" pitchFamily="18" charset="0"/>
            </a:rPr>
            <a:t>додипломного</a:t>
          </a:r>
          <a:r>
            <a:rPr lang="ru-RU" sz="1200" b="1" kern="1200" dirty="0" smtClean="0">
              <a:latin typeface="Palatino Linotype" panose="02040502050505030304" pitchFamily="18" charset="0"/>
            </a:rPr>
            <a:t>   уровня подготовки (НААР, Центр </a:t>
          </a:r>
          <a:r>
            <a:rPr lang="ru-RU" sz="1200" b="1" kern="1200" dirty="0" err="1" smtClean="0">
              <a:latin typeface="Palatino Linotype" panose="02040502050505030304" pitchFamily="18" charset="0"/>
            </a:rPr>
            <a:t>БПиАМ</a:t>
          </a:r>
          <a:r>
            <a:rPr lang="ru-RU" sz="1200" b="1" kern="1200" dirty="0" smtClean="0">
              <a:latin typeface="Palatino Linotype" panose="02040502050505030304" pitchFamily="18" charset="0"/>
            </a:rPr>
            <a:t> МОН РК)</a:t>
          </a:r>
          <a:endParaRPr lang="ru-RU" sz="1200" kern="1200" dirty="0"/>
        </a:p>
      </dsp:txBody>
      <dsp:txXfrm>
        <a:off x="899591" y="4662869"/>
        <a:ext cx="2776352" cy="1430191"/>
      </dsp:txXfrm>
    </dsp:sp>
    <dsp:sp modelId="{2CE4F859-348C-4BEB-BB14-6FDD56FEC86D}">
      <dsp:nvSpPr>
        <dsp:cNvPr id="0" name=""/>
        <dsp:cNvSpPr/>
      </dsp:nvSpPr>
      <dsp:spPr>
        <a:xfrm>
          <a:off x="1294690" y="844583"/>
          <a:ext cx="5179765" cy="5179765"/>
        </a:xfrm>
        <a:custGeom>
          <a:avLst/>
          <a:gdLst/>
          <a:ahLst/>
          <a:cxnLst/>
          <a:rect l="0" t="0" r="0" b="0"/>
          <a:pathLst>
            <a:path>
              <a:moveTo>
                <a:pt x="276697" y="3754643"/>
              </a:moveTo>
              <a:arcTo wR="2589882" hR="2589882" stAng="9196400" swAng="286159"/>
            </a:path>
          </a:pathLst>
        </a:custGeom>
        <a:noFill/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284F5B-D313-432C-A394-7F765A03BF09}">
      <dsp:nvSpPr>
        <dsp:cNvPr id="0" name=""/>
        <dsp:cNvSpPr/>
      </dsp:nvSpPr>
      <dsp:spPr>
        <a:xfrm>
          <a:off x="107516" y="2905752"/>
          <a:ext cx="2200294" cy="1430191"/>
        </a:xfrm>
        <a:prstGeom prst="roundRect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В  рейтинге </a:t>
          </a:r>
          <a:r>
            <a:rPr lang="en-US" sz="1200" b="1" kern="1200" dirty="0" err="1" smtClean="0">
              <a:latin typeface="Palatino Linotype" panose="02040502050505030304" pitchFamily="18" charset="0"/>
            </a:rPr>
            <a:t>Webometrics</a:t>
          </a:r>
          <a:r>
            <a:rPr lang="ru-RU" sz="1200" b="1" kern="1200" dirty="0" smtClean="0">
              <a:latin typeface="Palatino Linotype" panose="02040502050505030304" pitchFamily="18" charset="0"/>
            </a:rPr>
            <a:t> (июль 2014 г.)  2917 место среди университетов  мира и 5 место среди </a:t>
          </a:r>
          <a:r>
            <a:rPr lang="ru-RU" sz="1200" b="1" kern="1200" dirty="0" err="1" smtClean="0">
              <a:latin typeface="Palatino Linotype" panose="02040502050505030304" pitchFamily="18" charset="0"/>
            </a:rPr>
            <a:t>мед.вузов</a:t>
          </a:r>
          <a:r>
            <a:rPr lang="ru-RU" sz="1200" b="1" kern="1200" dirty="0" smtClean="0">
              <a:latin typeface="Palatino Linotype" panose="02040502050505030304" pitchFamily="18" charset="0"/>
            </a:rPr>
            <a:t> РК</a:t>
          </a:r>
          <a:endParaRPr lang="ru-RU" sz="1200" kern="1200" dirty="0"/>
        </a:p>
      </dsp:txBody>
      <dsp:txXfrm>
        <a:off x="107516" y="2905752"/>
        <a:ext cx="2200294" cy="1430191"/>
      </dsp:txXfrm>
    </dsp:sp>
    <dsp:sp modelId="{EDCBCE9B-D760-4B3E-BD2A-884A80A8AF28}">
      <dsp:nvSpPr>
        <dsp:cNvPr id="0" name=""/>
        <dsp:cNvSpPr/>
      </dsp:nvSpPr>
      <dsp:spPr>
        <a:xfrm>
          <a:off x="1141623" y="79054"/>
          <a:ext cx="5179765" cy="5179765"/>
        </a:xfrm>
        <a:custGeom>
          <a:avLst/>
          <a:gdLst/>
          <a:ahLst/>
          <a:cxnLst/>
          <a:rect l="0" t="0" r="0" b="0"/>
          <a:pathLst>
            <a:path>
              <a:moveTo>
                <a:pt x="1943" y="2690196"/>
              </a:moveTo>
              <a:arcTo wR="2589882" hR="2589882" stAng="10666813" swAng="547446"/>
            </a:path>
          </a:pathLst>
        </a:custGeom>
        <a:noFill/>
        <a:ln w="9525" cap="flat" cmpd="sng" algn="ctr">
          <a:solidFill>
            <a:schemeClr val="accent4">
              <a:hueOff val="-3720641"/>
              <a:satOff val="22416"/>
              <a:lumOff val="179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F1915B-9C2E-437C-AB37-7B112A5DE1CB}">
      <dsp:nvSpPr>
        <dsp:cNvPr id="0" name=""/>
        <dsp:cNvSpPr/>
      </dsp:nvSpPr>
      <dsp:spPr>
        <a:xfrm>
          <a:off x="107502" y="792093"/>
          <a:ext cx="2776380" cy="1430191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err="1" smtClean="0">
              <a:latin typeface="Palatino Linotype" panose="02040502050505030304" pitchFamily="18" charset="0"/>
            </a:rPr>
            <a:t>Ресертификация</a:t>
          </a:r>
          <a:r>
            <a:rPr lang="ru-RU" sz="1200" b="1" kern="1200" dirty="0" smtClean="0">
              <a:latin typeface="Palatino Linotype" panose="02040502050505030304" pitchFamily="18" charset="0"/>
            </a:rPr>
            <a:t> СМК КазНМУ на соответствие требованиям международного стандарта ИСО 9001:2008 (SGS (Швейцария) № HU11/5879 с 20.06.2014г. по 19.06.2017г.)</a:t>
          </a:r>
          <a:endParaRPr lang="ru-RU" sz="1200" kern="1200" dirty="0"/>
        </a:p>
      </dsp:txBody>
      <dsp:txXfrm>
        <a:off x="107502" y="792093"/>
        <a:ext cx="2776380" cy="1430191"/>
      </dsp:txXfrm>
    </dsp:sp>
    <dsp:sp modelId="{B5BB969B-35CC-431E-8581-0B289C42B9F2}">
      <dsp:nvSpPr>
        <dsp:cNvPr id="0" name=""/>
        <dsp:cNvSpPr/>
      </dsp:nvSpPr>
      <dsp:spPr>
        <a:xfrm>
          <a:off x="211818" y="697521"/>
          <a:ext cx="5179765" cy="5179765"/>
        </a:xfrm>
        <a:custGeom>
          <a:avLst/>
          <a:gdLst/>
          <a:ahLst/>
          <a:cxnLst/>
          <a:rect l="0" t="0" r="0" b="0"/>
          <a:pathLst>
            <a:path>
              <a:moveTo>
                <a:pt x="2053949" y="56058"/>
              </a:moveTo>
              <a:arcTo wR="2589882" hR="2589882" stAng="15483437" swAng="650411"/>
            </a:path>
          </a:pathLst>
        </a:custGeom>
        <a:noFill/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96B78E-7146-4C85-AE12-4D603803F3E9}">
      <dsp:nvSpPr>
        <dsp:cNvPr id="0" name=""/>
        <dsp:cNvSpPr/>
      </dsp:nvSpPr>
      <dsp:spPr>
        <a:xfrm>
          <a:off x="0" y="14506"/>
          <a:ext cx="8858279" cy="72071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itchFamily="18" charset="0"/>
              <a:cs typeface="Times New Roman" pitchFamily="18" charset="0"/>
            </a:rPr>
            <a:t>МОНИТОРИНГ ЦИРКУЛЯЦИИ СЕРОТИПОВ STR.РNEUMONIA СРЕДИ ДЕТЕЙ ДО 5 ЛЕТ НА ОТДЕЛЬНЫХ ТЕРРИТОРИЯХ РК И ОЦЕНКА ЭФФЕКТИВНОСТИ ВАКЦИНАЦИИ ПРОТИВ ПНЕВМОКОККОВОЙ ИНФЕКЦИИ</a:t>
          </a:r>
          <a:endParaRPr lang="ru-RU" sz="1200" kern="1200" dirty="0">
            <a:latin typeface="Palatino Linotype" pitchFamily="18" charset="0"/>
          </a:endParaRPr>
        </a:p>
      </dsp:txBody>
      <dsp:txXfrm>
        <a:off x="0" y="14506"/>
        <a:ext cx="8858279" cy="720719"/>
      </dsp:txXfrm>
    </dsp:sp>
    <dsp:sp modelId="{14803462-80C3-407F-9098-DC192DCCFDD8}">
      <dsp:nvSpPr>
        <dsp:cNvPr id="0" name=""/>
        <dsp:cNvSpPr/>
      </dsp:nvSpPr>
      <dsp:spPr>
        <a:xfrm>
          <a:off x="0" y="735226"/>
          <a:ext cx="8858279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50" tIns="16510" rIns="92456" bIns="16510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Общая сумма договора – </a:t>
          </a:r>
          <a:r>
            <a:rPr lang="ru-RU" sz="1300" b="1" kern="1200" dirty="0" smtClean="0">
              <a:latin typeface="Palatino Linotype" pitchFamily="18" charset="0"/>
              <a:cs typeface="Times New Roman" pitchFamily="18" charset="0"/>
            </a:rPr>
            <a:t>45000000 тенге</a:t>
          </a:r>
          <a:r>
            <a:rPr lang="ru-RU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</a:t>
          </a:r>
          <a:r>
            <a:rPr lang="en-US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lang="kk-KZ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300" kern="1200" dirty="0" smtClean="0">
              <a:latin typeface="Palatino Linotype" pitchFamily="18" charset="0"/>
              <a:cs typeface="Times New Roman" pitchFamily="18" charset="0"/>
            </a:rPr>
            <a:t>ОО «</a:t>
          </a:r>
          <a:r>
            <a:rPr lang="ru-RU" sz="1300" kern="1200" dirty="0" err="1" smtClean="0">
              <a:latin typeface="Palatino Linotype" pitchFamily="18" charset="0"/>
              <a:cs typeface="Times New Roman" pitchFamily="18" charset="0"/>
            </a:rPr>
            <a:t>Вакцинология</a:t>
          </a:r>
          <a:r>
            <a:rPr lang="ru-RU" sz="1300" kern="1200" dirty="0" smtClean="0">
              <a:latin typeface="Palatino Linotype" pitchFamily="18" charset="0"/>
              <a:cs typeface="Times New Roman" pitchFamily="18" charset="0"/>
            </a:rPr>
            <a:t>»</a:t>
          </a:r>
          <a:r>
            <a:rPr lang="ru-RU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ru-RU" sz="1300" kern="1200" dirty="0">
            <a:latin typeface="Palatino Linotype" pitchFamily="18" charset="0"/>
          </a:endParaRPr>
        </a:p>
      </dsp:txBody>
      <dsp:txXfrm>
        <a:off x="0" y="735226"/>
        <a:ext cx="8858279" cy="463680"/>
      </dsp:txXfrm>
    </dsp:sp>
    <dsp:sp modelId="{7507FE5B-ABC2-478C-82EF-2220EF6A1131}">
      <dsp:nvSpPr>
        <dsp:cNvPr id="0" name=""/>
        <dsp:cNvSpPr/>
      </dsp:nvSpPr>
      <dsp:spPr>
        <a:xfrm>
          <a:off x="0" y="1198906"/>
          <a:ext cx="8858279" cy="72071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76561"/>
                <a:satOff val="-1098"/>
                <a:lumOff val="6404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76561"/>
                <a:satOff val="-1098"/>
                <a:lumOff val="6404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76561"/>
                <a:satOff val="-1098"/>
                <a:lumOff val="640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itchFamily="18" charset="0"/>
              <a:cs typeface="Times New Roman" pitchFamily="18" charset="0"/>
            </a:rPr>
            <a:t>РАЗРАБОТКА НАНОКАПСУЛИРОВАННОЙ ФОРМЫ ЭФФЕКТИВНЫХ ПРОТИВОГРИБКОВЫХ СРЕДСТВ С КОНТРОЛИРУЕМЫМ ВЫСВОБОЖДЕНИЕМ И ПРОЛОНГИРОВАННЫМ ДЕЙСТВИЕМ</a:t>
          </a:r>
          <a:endParaRPr lang="ru-RU" sz="1200" kern="1200" dirty="0">
            <a:latin typeface="Palatino Linotype" pitchFamily="18" charset="0"/>
          </a:endParaRPr>
        </a:p>
      </dsp:txBody>
      <dsp:txXfrm>
        <a:off x="0" y="1198906"/>
        <a:ext cx="8858279" cy="720719"/>
      </dsp:txXfrm>
    </dsp:sp>
    <dsp:sp modelId="{0A36248B-606B-4986-87B5-F60B720CD033}">
      <dsp:nvSpPr>
        <dsp:cNvPr id="0" name=""/>
        <dsp:cNvSpPr/>
      </dsp:nvSpPr>
      <dsp:spPr>
        <a:xfrm>
          <a:off x="0" y="1919626"/>
          <a:ext cx="8858279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50" tIns="16510" rIns="92456" bIns="16510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Общая сумма договора – </a:t>
          </a:r>
          <a:r>
            <a:rPr lang="ru-RU" sz="1300" b="1" kern="1200" dirty="0" smtClean="0">
              <a:latin typeface="Palatino Linotype" pitchFamily="18" charset="0"/>
              <a:cs typeface="Times New Roman" pitchFamily="18" charset="0"/>
            </a:rPr>
            <a:t>1898730 </a:t>
          </a:r>
          <a:r>
            <a:rPr lang="ru-RU" sz="1300" b="1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тенге</a:t>
          </a:r>
          <a:r>
            <a:rPr lang="ru-RU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 </a:t>
          </a:r>
          <a:r>
            <a:rPr lang="kk-KZ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300" kern="1200" dirty="0" smtClean="0">
              <a:latin typeface="Palatino Linotype" pitchFamily="18" charset="0"/>
              <a:cs typeface="Times New Roman" pitchFamily="18" charset="0"/>
            </a:rPr>
            <a:t>АО «Национальное агентство по технологическому развитию»</a:t>
          </a:r>
          <a:r>
            <a:rPr lang="ru-RU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</a:t>
          </a:r>
        </a:p>
      </dsp:txBody>
      <dsp:txXfrm>
        <a:off x="0" y="1919626"/>
        <a:ext cx="8858279" cy="463680"/>
      </dsp:txXfrm>
    </dsp:sp>
    <dsp:sp modelId="{8F01FFA9-A274-4821-AD52-3CDD2A29CE71}">
      <dsp:nvSpPr>
        <dsp:cNvPr id="0" name=""/>
        <dsp:cNvSpPr/>
      </dsp:nvSpPr>
      <dsp:spPr>
        <a:xfrm>
          <a:off x="0" y="2383306"/>
          <a:ext cx="8858279" cy="72071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153123"/>
                <a:satOff val="-2196"/>
                <a:lumOff val="12807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R="0" lvl="0" algn="l" defTabSz="5334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1200" b="1" kern="1200" dirty="0" smtClean="0">
              <a:latin typeface="Palatino Linotype" pitchFamily="18" charset="0"/>
              <a:cs typeface="Times New Roman" pitchFamily="18" charset="0"/>
            </a:rPr>
            <a:t>СОСТОЯНИЕ СТОМАТОЛОГИЧЕСКОГО ЗДОРОВЬЯ ДЕТСКОГО НАСЕЛЕНИЯ МАНГИСТАУСКОЙ ОБЛАСТИ И ПУТИ ЕЕ УЛУЧШЕНИЯ</a:t>
          </a:r>
          <a:endParaRPr lang="ru-RU" sz="1200" kern="1200" dirty="0">
            <a:latin typeface="Palatino Linotype" pitchFamily="18" charset="0"/>
          </a:endParaRPr>
        </a:p>
      </dsp:txBody>
      <dsp:txXfrm>
        <a:off x="0" y="2383306"/>
        <a:ext cx="8858279" cy="720719"/>
      </dsp:txXfrm>
    </dsp:sp>
    <dsp:sp modelId="{95B47C4F-AFDC-4966-AB62-735D09A4B104}">
      <dsp:nvSpPr>
        <dsp:cNvPr id="0" name=""/>
        <dsp:cNvSpPr/>
      </dsp:nvSpPr>
      <dsp:spPr>
        <a:xfrm>
          <a:off x="0" y="3104026"/>
          <a:ext cx="8858279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50" tIns="16510" rIns="92456" bIns="16510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Общая сумма договора – </a:t>
          </a:r>
          <a:r>
            <a:rPr lang="ru-RU" sz="1300" b="1" kern="1200" dirty="0" smtClean="0">
              <a:latin typeface="Palatino Linotype" pitchFamily="18" charset="0"/>
              <a:cs typeface="Times New Roman" pitchFamily="18" charset="0"/>
            </a:rPr>
            <a:t>1600000 </a:t>
          </a:r>
          <a:r>
            <a:rPr lang="ru-RU" sz="1300" b="1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тенге.</a:t>
          </a:r>
          <a:r>
            <a:rPr lang="ru-RU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Источник финансирования: </a:t>
          </a:r>
          <a:r>
            <a:rPr lang="ru-RU" sz="1300" kern="1200" dirty="0" smtClean="0">
              <a:latin typeface="Palatino Linotype" pitchFamily="18" charset="0"/>
              <a:cs typeface="Times New Roman" pitchFamily="18" charset="0"/>
            </a:rPr>
            <a:t>ГКП на ПХВ «Областной стоматологический центр»</a:t>
          </a:r>
          <a:endParaRPr lang="ru-RU" sz="1300" kern="12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sp:txBody>
      <dsp:txXfrm>
        <a:off x="0" y="3104026"/>
        <a:ext cx="8858279" cy="463680"/>
      </dsp:txXfrm>
    </dsp:sp>
    <dsp:sp modelId="{0D74F5CD-0D00-44D2-AEEA-0D696E3AD0D7}">
      <dsp:nvSpPr>
        <dsp:cNvPr id="0" name=""/>
        <dsp:cNvSpPr/>
      </dsp:nvSpPr>
      <dsp:spPr>
        <a:xfrm>
          <a:off x="0" y="3567706"/>
          <a:ext cx="8858279" cy="72071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29684"/>
                <a:satOff val="-3294"/>
                <a:lumOff val="19211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229684"/>
                <a:satOff val="-3294"/>
                <a:lumOff val="19211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229684"/>
                <a:satOff val="-3294"/>
                <a:lumOff val="1921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itchFamily="18" charset="0"/>
              <a:cs typeface="Times New Roman" pitchFamily="18" charset="0"/>
            </a:rPr>
            <a:t>РАЗРАБОТКА ЭКСПРЕСС-ЦИТОЛОГИЧЕСКОГО НЕИНВАЗИВНОГО МЕТОДА ДИАГНОСТИКИ И МОНИТОРИНГА САХАРНОГО ДИАБЕТА 2 ТИПА.</a:t>
          </a:r>
          <a:endParaRPr lang="ru-RU" sz="1200" kern="1200" dirty="0">
            <a:latin typeface="Palatino Linotype" pitchFamily="18" charset="0"/>
          </a:endParaRPr>
        </a:p>
      </dsp:txBody>
      <dsp:txXfrm>
        <a:off x="0" y="3567706"/>
        <a:ext cx="8858279" cy="720719"/>
      </dsp:txXfrm>
    </dsp:sp>
    <dsp:sp modelId="{32481AC2-1AB3-4DC9-9AD4-8EE7E919BD0D}">
      <dsp:nvSpPr>
        <dsp:cNvPr id="0" name=""/>
        <dsp:cNvSpPr/>
      </dsp:nvSpPr>
      <dsp:spPr>
        <a:xfrm>
          <a:off x="0" y="4288426"/>
          <a:ext cx="8858279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50" tIns="16510" rIns="92456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Общая сумма договора – </a:t>
          </a:r>
          <a:r>
            <a:rPr lang="ru-RU" sz="1300" b="1" kern="1200" dirty="0" smtClean="0">
              <a:latin typeface="Palatino Linotype" pitchFamily="18" charset="0"/>
              <a:cs typeface="Times New Roman" pitchFamily="18" charset="0"/>
            </a:rPr>
            <a:t>10 000 000 тенге</a:t>
          </a:r>
          <a:r>
            <a:rPr lang="ru-RU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 </a:t>
          </a:r>
          <a:r>
            <a:rPr lang="kk-KZ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300" kern="1200" dirty="0" smtClean="0">
              <a:latin typeface="Palatino Linotype" pitchFamily="18" charset="0"/>
              <a:cs typeface="Times New Roman" pitchFamily="18" charset="0"/>
            </a:rPr>
            <a:t>ТОО "Ассоциация </a:t>
          </a:r>
          <a:r>
            <a:rPr lang="ru-RU" sz="1300" kern="1200" dirty="0" err="1" smtClean="0">
              <a:latin typeface="Palatino Linotype" pitchFamily="18" charset="0"/>
              <a:cs typeface="Times New Roman" pitchFamily="18" charset="0"/>
            </a:rPr>
            <a:t>Акшам</a:t>
          </a:r>
          <a:r>
            <a:rPr lang="ru-RU" sz="1300" kern="1200" dirty="0" smtClean="0">
              <a:latin typeface="Palatino Linotype" pitchFamily="18" charset="0"/>
              <a:cs typeface="Times New Roman" pitchFamily="18" charset="0"/>
            </a:rPr>
            <a:t>"</a:t>
          </a:r>
          <a:endParaRPr lang="ru-RU" sz="1300" kern="12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sp:txBody>
      <dsp:txXfrm>
        <a:off x="0" y="4288426"/>
        <a:ext cx="8858279" cy="463680"/>
      </dsp:txXfrm>
    </dsp:sp>
    <dsp:sp modelId="{4EBABC04-DB66-4430-9384-EA1756579EFF}">
      <dsp:nvSpPr>
        <dsp:cNvPr id="0" name=""/>
        <dsp:cNvSpPr/>
      </dsp:nvSpPr>
      <dsp:spPr>
        <a:xfrm>
          <a:off x="0" y="4752106"/>
          <a:ext cx="8858279" cy="720719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306246"/>
                <a:satOff val="-4392"/>
                <a:lumOff val="25615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itchFamily="18" charset="0"/>
              <a:cs typeface="Times New Roman" pitchFamily="18" charset="0"/>
            </a:rPr>
            <a:t>ИЗУЧЕНИЕ КЛИНИКО-ГЕНОТИПИЧЕСКИХ ВАРИАНТОВ НАСЛЕДСТВЕННОГО И СПОРАДИЧЕСКОГО КОЛОРЕКТАЛЬНОГО РАКА У ЛИЦ МОЛОДОГО ВОЗРАСТА И ПАЦИЕНТОВ С ГЕНЕТИЧЕСКИ-ОТЯГОЩЕННЫМ АНАМНЕЗОМ</a:t>
          </a:r>
          <a:endParaRPr lang="ru-RU" sz="1200" kern="1200" dirty="0">
            <a:latin typeface="Palatino Linotype" pitchFamily="18" charset="0"/>
          </a:endParaRPr>
        </a:p>
      </dsp:txBody>
      <dsp:txXfrm>
        <a:off x="0" y="4752106"/>
        <a:ext cx="8858279" cy="720719"/>
      </dsp:txXfrm>
    </dsp:sp>
    <dsp:sp modelId="{FFB2C34B-48E0-45E5-8A43-652285504557}">
      <dsp:nvSpPr>
        <dsp:cNvPr id="0" name=""/>
        <dsp:cNvSpPr/>
      </dsp:nvSpPr>
      <dsp:spPr>
        <a:xfrm>
          <a:off x="0" y="5472826"/>
          <a:ext cx="8858279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50" tIns="16510" rIns="92456" bIns="16510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Общая сумма договора – </a:t>
          </a:r>
          <a:r>
            <a:rPr lang="ru-RU" sz="1300" b="1" kern="1200" dirty="0" smtClean="0">
              <a:latin typeface="Palatino Linotype" pitchFamily="18" charset="0"/>
              <a:cs typeface="Times New Roman" pitchFamily="18" charset="0"/>
            </a:rPr>
            <a:t>48 400 000 тенге</a:t>
          </a:r>
          <a:r>
            <a:rPr lang="ru-RU" sz="1300" b="1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 </a:t>
          </a:r>
          <a:r>
            <a:rPr lang="kk-KZ" sz="13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300" kern="1200" dirty="0" smtClean="0">
              <a:latin typeface="Palatino Linotype" pitchFamily="18" charset="0"/>
              <a:cs typeface="Times New Roman" pitchFamily="18" charset="0"/>
            </a:rPr>
            <a:t>Институт общей генетики и цитологии КН МОН РК</a:t>
          </a:r>
          <a:endParaRPr lang="ru-RU" sz="1300" kern="12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sp:txBody>
      <dsp:txXfrm>
        <a:off x="0" y="5472826"/>
        <a:ext cx="8858279" cy="46368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3B1497-3759-4105-8AFF-12DF2C41489D}">
      <dsp:nvSpPr>
        <dsp:cNvPr id="0" name=""/>
        <dsp:cNvSpPr/>
      </dsp:nvSpPr>
      <dsp:spPr>
        <a:xfrm>
          <a:off x="0" y="3115"/>
          <a:ext cx="3135292" cy="640754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АО «Казахская академия питания»</a:t>
          </a:r>
          <a:endParaRPr lang="ru-RU" sz="1400" b="1" kern="1200" dirty="0">
            <a:latin typeface="Palatino Linotype" pitchFamily="18" charset="0"/>
            <a:cs typeface="Times New Roman" pitchFamily="18" charset="0"/>
          </a:endParaRPr>
        </a:p>
      </dsp:txBody>
      <dsp:txXfrm>
        <a:off x="0" y="3115"/>
        <a:ext cx="3135292" cy="640754"/>
      </dsp:txXfrm>
    </dsp:sp>
    <dsp:sp modelId="{5D0E592D-7819-42A8-9B0E-F58F38A9736A}">
      <dsp:nvSpPr>
        <dsp:cNvPr id="0" name=""/>
        <dsp:cNvSpPr/>
      </dsp:nvSpPr>
      <dsp:spPr>
        <a:xfrm>
          <a:off x="0" y="651603"/>
          <a:ext cx="3135292" cy="858604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ТОО НПП «Антиген» -Лаборатория клеточных технологий </a:t>
          </a:r>
          <a:endParaRPr lang="ru-RU" sz="1400" b="1" kern="1200" dirty="0">
            <a:latin typeface="Palatino Linotype" pitchFamily="18" charset="0"/>
            <a:cs typeface="Times New Roman" pitchFamily="18" charset="0"/>
          </a:endParaRPr>
        </a:p>
      </dsp:txBody>
      <dsp:txXfrm>
        <a:off x="0" y="651603"/>
        <a:ext cx="3135292" cy="858604"/>
      </dsp:txXfrm>
    </dsp:sp>
    <dsp:sp modelId="{74DCAB55-45B4-4741-84DA-A4D2BC4DEBCA}">
      <dsp:nvSpPr>
        <dsp:cNvPr id="0" name=""/>
        <dsp:cNvSpPr/>
      </dsp:nvSpPr>
      <dsp:spPr>
        <a:xfrm>
          <a:off x="0" y="1517942"/>
          <a:ext cx="3135292" cy="640754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ТОО «</a:t>
          </a:r>
          <a:r>
            <a:rPr lang="en-US" sz="1400" b="1" kern="1200" dirty="0" smtClean="0">
              <a:latin typeface="Palatino Linotype" pitchFamily="18" charset="0"/>
              <a:cs typeface="Times New Roman" pitchFamily="18" charset="0"/>
            </a:rPr>
            <a:t>Alma </a:t>
          </a:r>
          <a:r>
            <a:rPr lang="en-US" sz="1400" b="1" kern="1200" dirty="0" err="1" smtClean="0">
              <a:latin typeface="Palatino Linotype" pitchFamily="18" charset="0"/>
              <a:cs typeface="Times New Roman" pitchFamily="18" charset="0"/>
            </a:rPr>
            <a:t>Pharmatech</a:t>
          </a: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»</a:t>
          </a:r>
          <a:endParaRPr lang="ru-RU" sz="1400" b="1" kern="1200" dirty="0">
            <a:latin typeface="Palatino Linotype" pitchFamily="18" charset="0"/>
            <a:cs typeface="Times New Roman" pitchFamily="18" charset="0"/>
          </a:endParaRPr>
        </a:p>
      </dsp:txBody>
      <dsp:txXfrm>
        <a:off x="0" y="1517942"/>
        <a:ext cx="3135292" cy="640754"/>
      </dsp:txXfrm>
    </dsp:sp>
    <dsp:sp modelId="{5244B0AC-FF4E-4B79-84A7-FEB17C4C355C}">
      <dsp:nvSpPr>
        <dsp:cNvPr id="0" name=""/>
        <dsp:cNvSpPr/>
      </dsp:nvSpPr>
      <dsp:spPr>
        <a:xfrm>
          <a:off x="0" y="2166431"/>
          <a:ext cx="3135292" cy="640754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ТОО «</a:t>
          </a:r>
          <a:r>
            <a:rPr lang="ru-RU" sz="1400" b="1" kern="1200" dirty="0" err="1" smtClean="0">
              <a:latin typeface="Palatino Linotype" pitchFamily="18" charset="0"/>
              <a:cs typeface="Times New Roman" pitchFamily="18" charset="0"/>
            </a:rPr>
            <a:t>Жанафарм</a:t>
          </a: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»</a:t>
          </a:r>
          <a:endParaRPr lang="ru-RU" sz="1400" b="1" kern="1200" dirty="0">
            <a:latin typeface="Palatino Linotype" pitchFamily="18" charset="0"/>
            <a:cs typeface="Times New Roman" pitchFamily="18" charset="0"/>
          </a:endParaRPr>
        </a:p>
      </dsp:txBody>
      <dsp:txXfrm>
        <a:off x="0" y="2166431"/>
        <a:ext cx="3135292" cy="640754"/>
      </dsp:txXfrm>
    </dsp:sp>
    <dsp:sp modelId="{D9AADED7-D477-45B5-8B0A-9FA31448A11C}">
      <dsp:nvSpPr>
        <dsp:cNvPr id="0" name=""/>
        <dsp:cNvSpPr/>
      </dsp:nvSpPr>
      <dsp:spPr>
        <a:xfrm>
          <a:off x="0" y="2814919"/>
          <a:ext cx="3135292" cy="640754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ТОО «</a:t>
          </a:r>
          <a:r>
            <a:rPr lang="ru-RU" sz="1400" b="1" kern="1200" dirty="0" err="1" smtClean="0">
              <a:latin typeface="Palatino Linotype" pitchFamily="18" charset="0"/>
              <a:cs typeface="Times New Roman" pitchFamily="18" charset="0"/>
            </a:rPr>
            <a:t>Кызылмай</a:t>
          </a: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»</a:t>
          </a:r>
          <a:endParaRPr lang="ru-RU" sz="1400" b="1" kern="1200" dirty="0">
            <a:latin typeface="Palatino Linotype" pitchFamily="18" charset="0"/>
            <a:cs typeface="Times New Roman" pitchFamily="18" charset="0"/>
          </a:endParaRPr>
        </a:p>
      </dsp:txBody>
      <dsp:txXfrm>
        <a:off x="0" y="2814919"/>
        <a:ext cx="3135292" cy="640754"/>
      </dsp:txXfrm>
    </dsp:sp>
    <dsp:sp modelId="{00830D99-A7A8-4638-8BA3-50FBFEBCF05D}">
      <dsp:nvSpPr>
        <dsp:cNvPr id="0" name=""/>
        <dsp:cNvSpPr/>
      </dsp:nvSpPr>
      <dsp:spPr>
        <a:xfrm>
          <a:off x="0" y="3463408"/>
          <a:ext cx="3135292" cy="754372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ТОО «</a:t>
          </a:r>
          <a:r>
            <a:rPr lang="ru-RU" sz="1400" b="1" kern="1200" dirty="0" err="1" smtClean="0">
              <a:latin typeface="Palatino Linotype" pitchFamily="18" charset="0"/>
              <a:cs typeface="Times New Roman" pitchFamily="18" charset="0"/>
            </a:rPr>
            <a:t>Фитолеум</a:t>
          </a: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»</a:t>
          </a:r>
          <a:endParaRPr lang="ru-RU" sz="1400" b="1" kern="1200" dirty="0">
            <a:latin typeface="Palatino Linotype" pitchFamily="18" charset="0"/>
            <a:cs typeface="Times New Roman" pitchFamily="18" charset="0"/>
          </a:endParaRPr>
        </a:p>
      </dsp:txBody>
      <dsp:txXfrm>
        <a:off x="0" y="3463408"/>
        <a:ext cx="3135292" cy="754372"/>
      </dsp:txXfrm>
    </dsp:sp>
    <dsp:sp modelId="{48DD497B-5122-4F79-B3DC-1D4282985710}">
      <dsp:nvSpPr>
        <dsp:cNvPr id="0" name=""/>
        <dsp:cNvSpPr/>
      </dsp:nvSpPr>
      <dsp:spPr>
        <a:xfrm>
          <a:off x="0" y="4225515"/>
          <a:ext cx="3135292" cy="640754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latin typeface="Palatino Linotype" pitchFamily="18" charset="0"/>
              <a:cs typeface="Times New Roman" pitchFamily="18" charset="0"/>
            </a:rPr>
            <a:t>АО «Международный университет информационных технологии»</a:t>
          </a:r>
          <a:endParaRPr lang="ru-RU" sz="1300" b="1" kern="1200" dirty="0">
            <a:latin typeface="Palatino Linotype" pitchFamily="18" charset="0"/>
            <a:cs typeface="Times New Roman" pitchFamily="18" charset="0"/>
          </a:endParaRPr>
        </a:p>
      </dsp:txBody>
      <dsp:txXfrm>
        <a:off x="0" y="4225515"/>
        <a:ext cx="3135292" cy="640754"/>
      </dsp:txXfrm>
    </dsp:sp>
    <dsp:sp modelId="{7CF1C5F7-9FBF-488F-B853-146DEB5AA2D8}">
      <dsp:nvSpPr>
        <dsp:cNvPr id="0" name=""/>
        <dsp:cNvSpPr/>
      </dsp:nvSpPr>
      <dsp:spPr>
        <a:xfrm>
          <a:off x="0" y="4874004"/>
          <a:ext cx="3135292" cy="435360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ОФ «</a:t>
          </a:r>
          <a:r>
            <a:rPr lang="ru-RU" sz="1400" b="1" kern="1200" dirty="0" err="1" smtClean="0">
              <a:latin typeface="Palatino Linotype" pitchFamily="18" charset="0"/>
              <a:cs typeface="Times New Roman" pitchFamily="18" charset="0"/>
            </a:rPr>
            <a:t>Аман-саулык</a:t>
          </a: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»</a:t>
          </a:r>
          <a:endParaRPr lang="ru-RU" sz="1400" b="1" kern="1200" dirty="0">
            <a:latin typeface="Palatino Linotype" pitchFamily="18" charset="0"/>
            <a:cs typeface="Times New Roman" pitchFamily="18" charset="0"/>
          </a:endParaRPr>
        </a:p>
      </dsp:txBody>
      <dsp:txXfrm>
        <a:off x="0" y="4874004"/>
        <a:ext cx="3135292" cy="435360"/>
      </dsp:txXfrm>
    </dsp:sp>
    <dsp:sp modelId="{6C89A581-8D80-4BA6-AC4D-3527772C3B12}">
      <dsp:nvSpPr>
        <dsp:cNvPr id="0" name=""/>
        <dsp:cNvSpPr/>
      </dsp:nvSpPr>
      <dsp:spPr>
        <a:xfrm>
          <a:off x="0" y="5317099"/>
          <a:ext cx="3135292" cy="420475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НК «</a:t>
          </a:r>
          <a:r>
            <a:rPr lang="ru-RU" sz="1400" b="1" kern="1200" dirty="0" err="1" smtClean="0">
              <a:latin typeface="Palatino Linotype" pitchFamily="18" charset="0"/>
              <a:cs typeface="Times New Roman" pitchFamily="18" charset="0"/>
            </a:rPr>
            <a:t>Карашыганак</a:t>
          </a: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»</a:t>
          </a:r>
          <a:endParaRPr lang="ru-RU" sz="1400" b="1" kern="1200" dirty="0">
            <a:latin typeface="Palatino Linotype" pitchFamily="18" charset="0"/>
            <a:cs typeface="Times New Roman" pitchFamily="18" charset="0"/>
          </a:endParaRPr>
        </a:p>
      </dsp:txBody>
      <dsp:txXfrm>
        <a:off x="0" y="5317099"/>
        <a:ext cx="3135292" cy="420475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B60C2C-C6F8-49B2-B07F-C64EB170AC41}">
      <dsp:nvSpPr>
        <dsp:cNvPr id="0" name=""/>
        <dsp:cNvSpPr/>
      </dsp:nvSpPr>
      <dsp:spPr>
        <a:xfrm>
          <a:off x="1442729" y="0"/>
          <a:ext cx="6215081" cy="6215081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68F738-BE2A-4096-88A3-8B016B5AD2E4}">
      <dsp:nvSpPr>
        <dsp:cNvPr id="0" name=""/>
        <dsp:cNvSpPr/>
      </dsp:nvSpPr>
      <dsp:spPr>
        <a:xfrm>
          <a:off x="643090" y="214319"/>
          <a:ext cx="4628596" cy="299805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b="1" kern="1200" dirty="0" smtClean="0">
              <a:latin typeface="Palatino Linotype" pitchFamily="18" charset="0"/>
              <a:cs typeface="Times New Roman" pitchFamily="18" charset="0"/>
            </a:rPr>
            <a:t>Обучение персонала :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dirty="0" smtClean="0">
              <a:latin typeface="Palatino Linotype" pitchFamily="18" charset="0"/>
              <a:cs typeface="Times New Roman" pitchFamily="18" charset="0"/>
            </a:rPr>
            <a:t>1. СТ РК ИСО/МЭК 17025-2007 «Общие требования к компетентности испытательных и калибровочных лабораторий»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400" kern="1200" dirty="0" smtClean="0">
              <a:latin typeface="Palatino Linotype" pitchFamily="18" charset="0"/>
              <a:cs typeface="Times New Roman" pitchFamily="18" charset="0"/>
            </a:rPr>
            <a:t>2. СТ РК ИСО/МЭК 19011-2002 «Рекомендации по аудиту систем менеджмента качества и охраны окружающей среды»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3.  Научная стажировка в </a:t>
          </a:r>
          <a:r>
            <a:rPr lang="en-US" sz="1400" kern="1200" dirty="0" smtClean="0">
              <a:latin typeface="Palatino Linotype" pitchFamily="18" charset="0"/>
              <a:cs typeface="Times New Roman" pitchFamily="18" charset="0"/>
            </a:rPr>
            <a:t>BUCK</a:t>
          </a: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 Институт, </a:t>
          </a:r>
          <a:r>
            <a:rPr lang="ru-RU" sz="1400" kern="1200" dirty="0" err="1" smtClean="0">
              <a:latin typeface="Palatino Linotype" pitchFamily="18" charset="0"/>
              <a:cs typeface="Times New Roman" pitchFamily="18" charset="0"/>
            </a:rPr>
            <a:t>г.Новато</a:t>
          </a: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, США </a:t>
          </a:r>
          <a:endParaRPr lang="kk-KZ" sz="1400" kern="1200" dirty="0" smtClean="0">
            <a:latin typeface="Palatino Linotype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latin typeface="Palatino Linotype" pitchFamily="18" charset="0"/>
          </a:endParaRPr>
        </a:p>
      </dsp:txBody>
      <dsp:txXfrm>
        <a:off x="643090" y="214319"/>
        <a:ext cx="4628596" cy="2998051"/>
      </dsp:txXfrm>
    </dsp:sp>
    <dsp:sp modelId="{D469A84E-A188-4DF9-A575-1410BC63157A}">
      <dsp:nvSpPr>
        <dsp:cNvPr id="0" name=""/>
        <dsp:cNvSpPr/>
      </dsp:nvSpPr>
      <dsp:spPr>
        <a:xfrm>
          <a:off x="5053058" y="221978"/>
          <a:ext cx="3876659" cy="2881123"/>
        </a:xfrm>
        <a:prstGeom prst="round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tint val="50000"/>
                <a:satMod val="300000"/>
              </a:schemeClr>
            </a:gs>
            <a:gs pos="35000">
              <a:schemeClr val="accent3">
                <a:hueOff val="3750088"/>
                <a:satOff val="-5627"/>
                <a:lumOff val="-915"/>
                <a:alphaOff val="0"/>
                <a:tint val="37000"/>
                <a:satMod val="30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Партнеры ЦКП: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1. BUCK </a:t>
          </a:r>
          <a:r>
            <a:rPr lang="ru-RU" sz="1200" kern="1200" dirty="0" err="1" smtClean="0">
              <a:latin typeface="Palatino Linotype" pitchFamily="18" charset="0"/>
              <a:cs typeface="Times New Roman" pitchFamily="18" charset="0"/>
            </a:rPr>
            <a:t>Institute</a:t>
          </a: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Palatino Linotype" pitchFamily="18" charset="0"/>
              <a:cs typeface="Times New Roman" pitchFamily="18" charset="0"/>
            </a:rPr>
            <a:t>for</a:t>
          </a: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Palatino Linotype" pitchFamily="18" charset="0"/>
              <a:cs typeface="Times New Roman" pitchFamily="18" charset="0"/>
            </a:rPr>
            <a:t>Research</a:t>
          </a: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Palatino Linotype" pitchFamily="18" charset="0"/>
              <a:cs typeface="Times New Roman" pitchFamily="18" charset="0"/>
            </a:rPr>
            <a:t>on</a:t>
          </a: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ru-RU" sz="1200" kern="1200" dirty="0" err="1" smtClean="0">
              <a:latin typeface="Palatino Linotype" pitchFamily="18" charset="0"/>
              <a:cs typeface="Times New Roman" pitchFamily="18" charset="0"/>
            </a:rPr>
            <a:t>Aging</a:t>
          </a: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, США;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2. Медицинский факультет им. </a:t>
          </a:r>
          <a:r>
            <a:rPr lang="ru-RU" sz="1200" kern="1200" dirty="0" err="1" smtClean="0">
              <a:latin typeface="Palatino Linotype" pitchFamily="18" charset="0"/>
              <a:cs typeface="Times New Roman" pitchFamily="18" charset="0"/>
            </a:rPr>
            <a:t>Саклера</a:t>
          </a: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, </a:t>
          </a:r>
          <a:r>
            <a:rPr lang="ru-RU" sz="1200" kern="1200" dirty="0" err="1" smtClean="0">
              <a:latin typeface="Palatino Linotype" pitchFamily="18" charset="0"/>
              <a:cs typeface="Times New Roman" pitchFamily="18" charset="0"/>
            </a:rPr>
            <a:t>Тель-Авивский</a:t>
          </a: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 университет;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3. Казахский научный центр карантинных и зоонозных инфекций имени М. </a:t>
          </a:r>
          <a:r>
            <a:rPr lang="ru-RU" sz="1200" kern="1200" dirty="0" err="1" smtClean="0">
              <a:latin typeface="Palatino Linotype" pitchFamily="18" charset="0"/>
              <a:cs typeface="Times New Roman" pitchFamily="18" charset="0"/>
            </a:rPr>
            <a:t>Айкимбаева</a:t>
          </a: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;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4. </a:t>
          </a:r>
          <a:r>
            <a:rPr lang="ru-RU" sz="1200" kern="1200" dirty="0" err="1" smtClean="0">
              <a:latin typeface="Palatino Linotype" pitchFamily="18" charset="0"/>
              <a:cs typeface="Times New Roman" pitchFamily="18" charset="0"/>
            </a:rPr>
            <a:t>КазНИИ</a:t>
          </a: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 онкологии и радиологии;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5. </a:t>
          </a:r>
          <a:r>
            <a:rPr lang="ru-RU" sz="1200" kern="1200" dirty="0" err="1" smtClean="0">
              <a:latin typeface="Palatino Linotype" pitchFamily="18" charset="0"/>
              <a:cs typeface="Times New Roman" pitchFamily="18" charset="0"/>
            </a:rPr>
            <a:t>КазНИИ</a:t>
          </a: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 глазных болезней;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6. </a:t>
          </a:r>
          <a:r>
            <a:rPr lang="ru-RU" sz="1200" kern="1200" dirty="0" err="1" smtClean="0">
              <a:latin typeface="Palatino Linotype" pitchFamily="18" charset="0"/>
              <a:cs typeface="Times New Roman" pitchFamily="18" charset="0"/>
            </a:rPr>
            <a:t>Казахстанско</a:t>
          </a: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- Турецкий Университет, г.Туркестан; 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7. Тартуский университет, Эстония;</a:t>
          </a:r>
        </a:p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kern="1200" dirty="0" smtClean="0">
              <a:latin typeface="Palatino Linotype" pitchFamily="18" charset="0"/>
              <a:cs typeface="Times New Roman" pitchFamily="18" charset="0"/>
            </a:rPr>
            <a:t>8. «Национальный центр биотехнологии», г. Астана</a:t>
          </a:r>
          <a:endParaRPr lang="ru-RU" sz="1200" kern="1200" dirty="0">
            <a:latin typeface="Palatino Linotype" pitchFamily="18" charset="0"/>
          </a:endParaRPr>
        </a:p>
      </dsp:txBody>
      <dsp:txXfrm>
        <a:off x="5053058" y="221978"/>
        <a:ext cx="3876659" cy="2881123"/>
      </dsp:txXfrm>
    </dsp:sp>
    <dsp:sp modelId="{8C2A7D73-9547-4150-9335-D5E8B6F66D86}">
      <dsp:nvSpPr>
        <dsp:cNvPr id="0" name=""/>
        <dsp:cNvSpPr/>
      </dsp:nvSpPr>
      <dsp:spPr>
        <a:xfrm>
          <a:off x="4912182" y="3177133"/>
          <a:ext cx="4017535" cy="3037948"/>
        </a:xfrm>
        <a:prstGeom prst="round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tint val="50000"/>
                <a:satMod val="300000"/>
              </a:schemeClr>
            </a:gs>
            <a:gs pos="35000">
              <a:schemeClr val="accent3">
                <a:hueOff val="7500176"/>
                <a:satOff val="-11253"/>
                <a:lumOff val="-1830"/>
                <a:alphaOff val="0"/>
                <a:tint val="37000"/>
                <a:satMod val="30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Palatino Linotype" pitchFamily="18" charset="0"/>
              <a:cs typeface="Times New Roman" pitchFamily="18" charset="0"/>
            </a:rPr>
            <a:t>Проекты:</a:t>
          </a:r>
          <a:endParaRPr lang="ru-RU" sz="1400" b="1" kern="1200" dirty="0" smtClean="0">
            <a:latin typeface="Palatino Linotype" pitchFamily="18" charset="0"/>
            <a:cs typeface="Times New Roman" pitchFamily="18" charset="0"/>
          </a:endParaRPr>
        </a:p>
        <a:p>
          <a:pPr marL="0" lvl="0" indent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1.  В настоящее время выполняются научные проекты  на сумму</a:t>
          </a:r>
          <a:r>
            <a:rPr lang="en-US" sz="1400" kern="1200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en-US" sz="1400" b="1" kern="1200" dirty="0" smtClean="0">
              <a:latin typeface="Palatino Linotype" pitchFamily="18" charset="0"/>
              <a:cs typeface="Times New Roman" pitchFamily="18" charset="0"/>
            </a:rPr>
            <a:t>33</a:t>
          </a: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ru-RU" sz="1400" b="1" kern="1200" dirty="0" err="1" smtClean="0">
              <a:latin typeface="Palatino Linotype" pitchFamily="18" charset="0"/>
              <a:cs typeface="Times New Roman" pitchFamily="18" charset="0"/>
            </a:rPr>
            <a:t>млн</a:t>
          </a: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 450тыс тенге, в т.ч.:</a:t>
          </a:r>
        </a:p>
        <a:p>
          <a:pPr marL="0" lvl="0" indent="274638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МОН РК – </a:t>
          </a:r>
          <a:r>
            <a:rPr lang="ru-RU" sz="1400" b="0" kern="1200" dirty="0" smtClean="0">
              <a:latin typeface="Palatino Linotype" pitchFamily="18" charset="0"/>
              <a:cs typeface="Times New Roman" pitchFamily="18" charset="0"/>
            </a:rPr>
            <a:t>5 </a:t>
          </a: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млн.460 тыс.тенге</a:t>
          </a:r>
        </a:p>
        <a:p>
          <a:pPr marL="0" lvl="0" indent="274638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КазНМУ – 27млн.990 тыс.тенге</a:t>
          </a:r>
        </a:p>
        <a:p>
          <a:pPr marL="0" lvl="0" indent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2. </a:t>
          </a:r>
          <a:r>
            <a:rPr lang="ru-RU" sz="1400" b="0" kern="1200" dirty="0" smtClean="0">
              <a:latin typeface="Palatino Linotype" pitchFamily="18" charset="0"/>
              <a:cs typeface="Times New Roman" pitchFamily="18" charset="0"/>
            </a:rPr>
            <a:t>Подано заявок на </a:t>
          </a:r>
          <a:r>
            <a:rPr lang="ru-RU" sz="1400" b="0" kern="1200" dirty="0" err="1" smtClean="0">
              <a:latin typeface="Palatino Linotype" pitchFamily="18" charset="0"/>
              <a:cs typeface="Times New Roman" pitchFamily="18" charset="0"/>
            </a:rPr>
            <a:t>грантовое</a:t>
          </a:r>
          <a:r>
            <a:rPr lang="ru-RU" sz="1400" b="0" kern="1200" dirty="0" smtClean="0">
              <a:latin typeface="Palatino Linotype" pitchFamily="18" charset="0"/>
              <a:cs typeface="Times New Roman" pitchFamily="18" charset="0"/>
            </a:rPr>
            <a:t> финансирование в МОН РК на сумму </a:t>
          </a:r>
        </a:p>
        <a:p>
          <a:pPr marL="0" lvl="0" indent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 smtClean="0">
              <a:latin typeface="Palatino Linotype" pitchFamily="18" charset="0"/>
              <a:cs typeface="Times New Roman" pitchFamily="18" charset="0"/>
            </a:rPr>
            <a:t>      </a:t>
          </a: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1 279 430,0 </a:t>
          </a:r>
          <a:r>
            <a:rPr lang="ru-RU" sz="1400" b="1" kern="1200" dirty="0" err="1" smtClean="0">
              <a:latin typeface="Palatino Linotype" pitchFamily="18" charset="0"/>
              <a:cs typeface="Times New Roman" pitchFamily="18" charset="0"/>
            </a:rPr>
            <a:t>тыс</a:t>
          </a:r>
          <a:r>
            <a:rPr lang="ru-RU" sz="1400" b="1" kern="1200" dirty="0" smtClean="0">
              <a:latin typeface="Palatino Linotype" pitchFamily="18" charset="0"/>
              <a:cs typeface="Times New Roman" pitchFamily="18" charset="0"/>
            </a:rPr>
            <a:t> .тенге</a:t>
          </a:r>
        </a:p>
      </dsp:txBody>
      <dsp:txXfrm>
        <a:off x="4912182" y="3177133"/>
        <a:ext cx="4017535" cy="3037948"/>
      </dsp:txXfrm>
    </dsp:sp>
    <dsp:sp modelId="{DE6A5F9D-C02F-4107-B2DF-27B65F2A5C6D}">
      <dsp:nvSpPr>
        <dsp:cNvPr id="0" name=""/>
        <dsp:cNvSpPr/>
      </dsp:nvSpPr>
      <dsp:spPr>
        <a:xfrm>
          <a:off x="534786" y="3007232"/>
          <a:ext cx="4286950" cy="3207838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Методики, используемые в работе:</a:t>
          </a:r>
          <a:endParaRPr lang="ru-RU" sz="1400" b="1" kern="1200" dirty="0" smtClean="0">
            <a:latin typeface="Palatino Linotype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err="1" smtClean="0">
              <a:latin typeface="Palatino Linotype" pitchFamily="18" charset="0"/>
              <a:cs typeface="Times New Roman" pitchFamily="18" charset="0"/>
            </a:rPr>
            <a:t>полногеномное</a:t>
          </a: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 </a:t>
          </a:r>
          <a:r>
            <a:rPr lang="ru-RU" sz="1400" kern="1200" dirty="0" err="1" smtClean="0">
              <a:latin typeface="Palatino Linotype" pitchFamily="18" charset="0"/>
              <a:cs typeface="Times New Roman" pitchFamily="18" charset="0"/>
            </a:rPr>
            <a:t>секвенирование</a:t>
          </a: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 ДНК, </a:t>
          </a:r>
          <a:r>
            <a:rPr lang="ru-RU" sz="1400" kern="1200" dirty="0" err="1" smtClean="0">
              <a:latin typeface="Palatino Linotype" pitchFamily="18" charset="0"/>
              <a:cs typeface="Times New Roman" pitchFamily="18" charset="0"/>
            </a:rPr>
            <a:t>ПЦР-ампликонов</a:t>
          </a: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 , </a:t>
          </a:r>
          <a:r>
            <a:rPr lang="ru-RU" sz="1400" kern="1200" dirty="0" err="1" smtClean="0">
              <a:latin typeface="Palatino Linotype" pitchFamily="18" charset="0"/>
              <a:cs typeface="Times New Roman" pitchFamily="18" charset="0"/>
            </a:rPr>
            <a:t>мРНК</a:t>
          </a: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 и генов </a:t>
          </a:r>
          <a:r>
            <a:rPr lang="ru-RU" sz="1400" kern="1200" dirty="0" err="1" smtClean="0">
              <a:latin typeface="Palatino Linotype" pitchFamily="18" charset="0"/>
              <a:cs typeface="Times New Roman" pitchFamily="18" charset="0"/>
            </a:rPr>
            <a:t>пре-мРНК</a:t>
          </a:r>
          <a:endParaRPr lang="ru-RU" sz="1400" kern="1200" dirty="0">
            <a:latin typeface="Palatino Linotype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изучение регуляции экспрессии генов </a:t>
          </a:r>
          <a:endParaRPr lang="ru-RU" sz="1400" kern="1200" dirty="0">
            <a:latin typeface="Palatino Linotype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определение профиля </a:t>
          </a:r>
          <a:r>
            <a:rPr lang="ru-RU" sz="1400" kern="1200" dirty="0" err="1" smtClean="0">
              <a:latin typeface="Palatino Linotype" pitchFamily="18" charset="0"/>
              <a:cs typeface="Times New Roman" pitchFamily="18" charset="0"/>
            </a:rPr>
            <a:t>метилирования</a:t>
          </a: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 ДНК</a:t>
          </a:r>
          <a:endParaRPr lang="ru-RU" sz="1400" kern="1200" dirty="0">
            <a:latin typeface="Palatino Linotype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анализ </a:t>
          </a:r>
          <a:r>
            <a:rPr lang="ru-RU" sz="1400" kern="1200" dirty="0" err="1" smtClean="0">
              <a:latin typeface="Palatino Linotype" pitchFamily="18" charset="0"/>
              <a:cs typeface="Times New Roman" pitchFamily="18" charset="0"/>
            </a:rPr>
            <a:t>микросателитных</a:t>
          </a: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 маркеров ДНК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err="1" smtClean="0">
              <a:latin typeface="Palatino Linotype" pitchFamily="18" charset="0"/>
              <a:cs typeface="Times New Roman" pitchFamily="18" charset="0"/>
            </a:rPr>
            <a:t>Генотипирование</a:t>
          </a: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 по ДНК про- и эукариот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Количественный и цифровой </a:t>
          </a:r>
          <a:r>
            <a:rPr lang="ru-RU" sz="1400" kern="1200" dirty="0" err="1" smtClean="0">
              <a:latin typeface="Palatino Linotype" pitchFamily="18" charset="0"/>
              <a:cs typeface="Times New Roman" pitchFamily="18" charset="0"/>
            </a:rPr>
            <a:t>ПЦР-анализ</a:t>
          </a: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 </a:t>
          </a:r>
          <a:endParaRPr lang="ru-RU" sz="1400" kern="1200" dirty="0">
            <a:latin typeface="Palatino Linotype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Оценка уровня экспрессии генов</a:t>
          </a:r>
          <a:endParaRPr lang="ru-RU" sz="1400" kern="1200" dirty="0">
            <a:latin typeface="Palatino Linotype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err="1" smtClean="0">
              <a:latin typeface="Palatino Linotype" pitchFamily="18" charset="0"/>
              <a:cs typeface="Times New Roman" pitchFamily="18" charset="0"/>
            </a:rPr>
            <a:t>Генотипирование</a:t>
          </a: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 на чипах и HRM-анализ</a:t>
          </a:r>
          <a:endParaRPr lang="ru-RU" sz="1400" kern="1200" dirty="0">
            <a:latin typeface="Palatino Linotype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Palatino Linotype" pitchFamily="18" charset="0"/>
              <a:cs typeface="Times New Roman" pitchFamily="18" charset="0"/>
            </a:rPr>
            <a:t>Фрагментный анализ ДНК </a:t>
          </a:r>
        </a:p>
      </dsp:txBody>
      <dsp:txXfrm>
        <a:off x="534786" y="3007232"/>
        <a:ext cx="4286950" cy="3207838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DDC3AE-7DEE-43FC-96AD-CC88EDE947E9}">
      <dsp:nvSpPr>
        <dsp:cNvPr id="0" name=""/>
        <dsp:cNvSpPr/>
      </dsp:nvSpPr>
      <dsp:spPr>
        <a:xfrm>
          <a:off x="2987697" y="3263"/>
          <a:ext cx="1892354" cy="12300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600" b="1" kern="1200" dirty="0" smtClean="0">
              <a:latin typeface="Palatino Linotype" panose="02040502050505030304" pitchFamily="18" charset="0"/>
            </a:rPr>
            <a:t>Корпоративная культура</a:t>
          </a:r>
          <a:endParaRPr lang="ru-RU" sz="1600" b="1" kern="1200" dirty="0">
            <a:latin typeface="Palatino Linotype" panose="02040502050505030304" pitchFamily="18" charset="0"/>
          </a:endParaRPr>
        </a:p>
      </dsp:txBody>
      <dsp:txXfrm>
        <a:off x="2987697" y="3263"/>
        <a:ext cx="1892354" cy="1230030"/>
      </dsp:txXfrm>
    </dsp:sp>
    <dsp:sp modelId="{0E81119C-0C7D-4EB4-B47D-AEC7EFE3C5B7}">
      <dsp:nvSpPr>
        <dsp:cNvPr id="0" name=""/>
        <dsp:cNvSpPr/>
      </dsp:nvSpPr>
      <dsp:spPr>
        <a:xfrm>
          <a:off x="1737265" y="709875"/>
          <a:ext cx="4912014" cy="4912014"/>
        </a:xfrm>
        <a:custGeom>
          <a:avLst/>
          <a:gdLst/>
          <a:ahLst/>
          <a:cxnLst/>
          <a:rect l="0" t="0" r="0" b="0"/>
          <a:pathLst>
            <a:path>
              <a:moveTo>
                <a:pt x="3153672" y="101175"/>
              </a:moveTo>
              <a:arcTo wR="2456007" hR="2456007" stAng="17190177" swAng="1570819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F5F1AF-C024-4F4D-A3B1-3AF3EE150B08}">
      <dsp:nvSpPr>
        <dsp:cNvPr id="0" name=""/>
        <dsp:cNvSpPr/>
      </dsp:nvSpPr>
      <dsp:spPr>
        <a:xfrm>
          <a:off x="5323486" y="1368152"/>
          <a:ext cx="1892354" cy="123003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600" b="1" kern="1200" dirty="0" smtClean="0">
              <a:latin typeface="Palatino Linotype" panose="02040502050505030304" pitchFamily="18" charset="0"/>
            </a:rPr>
            <a:t>Базовые ценности </a:t>
          </a:r>
          <a:endParaRPr lang="ru-RU" sz="1600" b="1" kern="1200" dirty="0">
            <a:latin typeface="Palatino Linotype" panose="02040502050505030304" pitchFamily="18" charset="0"/>
          </a:endParaRPr>
        </a:p>
      </dsp:txBody>
      <dsp:txXfrm>
        <a:off x="5323486" y="1368152"/>
        <a:ext cx="1892354" cy="1230030"/>
      </dsp:txXfrm>
    </dsp:sp>
    <dsp:sp modelId="{8579520B-8D30-47BB-9DC1-6170A12D8FDF}">
      <dsp:nvSpPr>
        <dsp:cNvPr id="0" name=""/>
        <dsp:cNvSpPr/>
      </dsp:nvSpPr>
      <dsp:spPr>
        <a:xfrm>
          <a:off x="1619271" y="697835"/>
          <a:ext cx="4912014" cy="4912014"/>
        </a:xfrm>
        <a:custGeom>
          <a:avLst/>
          <a:gdLst/>
          <a:ahLst/>
          <a:cxnLst/>
          <a:rect l="0" t="0" r="0" b="0"/>
          <a:pathLst>
            <a:path>
              <a:moveTo>
                <a:pt x="4852701" y="1919509"/>
              </a:moveTo>
              <a:arcTo wR="2456007" hR="2456007" stAng="20842944" swAng="2775250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446EF-4504-44E8-9CA3-B364EA1A0187}">
      <dsp:nvSpPr>
        <dsp:cNvPr id="0" name=""/>
        <dsp:cNvSpPr/>
      </dsp:nvSpPr>
      <dsp:spPr>
        <a:xfrm>
          <a:off x="4588363" y="4530601"/>
          <a:ext cx="1892354" cy="12300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Palatino Linotype" panose="02040502050505030304" pitchFamily="18" charset="0"/>
            </a:rPr>
            <a:t>Кодекс чести преподавателя</a:t>
          </a:r>
          <a:endParaRPr lang="ru-RU" sz="1600" b="1" kern="1200" dirty="0">
            <a:latin typeface="Palatino Linotype" panose="02040502050505030304" pitchFamily="18" charset="0"/>
          </a:endParaRPr>
        </a:p>
      </dsp:txBody>
      <dsp:txXfrm>
        <a:off x="4588363" y="4530601"/>
        <a:ext cx="1892354" cy="1230030"/>
      </dsp:txXfrm>
    </dsp:sp>
    <dsp:sp modelId="{00999883-313C-4FB1-9C15-4A9CC6E0AB49}">
      <dsp:nvSpPr>
        <dsp:cNvPr id="0" name=""/>
        <dsp:cNvSpPr/>
      </dsp:nvSpPr>
      <dsp:spPr>
        <a:xfrm>
          <a:off x="1544217" y="768329"/>
          <a:ext cx="4912014" cy="4912014"/>
        </a:xfrm>
        <a:custGeom>
          <a:avLst/>
          <a:gdLst/>
          <a:ahLst/>
          <a:cxnLst/>
          <a:rect l="0" t="0" r="0" b="0"/>
          <a:pathLst>
            <a:path>
              <a:moveTo>
                <a:pt x="3030977" y="4843763"/>
              </a:moveTo>
              <a:arcTo wR="2456007" hR="2456007" stAng="4587658" swAng="1884097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2C2FF4-998D-4144-8CA1-A480CEB07CA2}">
      <dsp:nvSpPr>
        <dsp:cNvPr id="0" name=""/>
        <dsp:cNvSpPr/>
      </dsp:nvSpPr>
      <dsp:spPr>
        <a:xfrm>
          <a:off x="1341637" y="4446217"/>
          <a:ext cx="1892354" cy="1230030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Palatino Linotype" panose="02040502050505030304" pitchFamily="18" charset="0"/>
            </a:rPr>
            <a:t>Кодекс чести студента</a:t>
          </a:r>
          <a:endParaRPr lang="ru-RU" sz="1600" b="1" kern="1200" dirty="0">
            <a:latin typeface="Palatino Linotype" panose="02040502050505030304" pitchFamily="18" charset="0"/>
          </a:endParaRPr>
        </a:p>
      </dsp:txBody>
      <dsp:txXfrm>
        <a:off x="1341637" y="4446217"/>
        <a:ext cx="1892354" cy="1230030"/>
      </dsp:txXfrm>
    </dsp:sp>
    <dsp:sp modelId="{C1E86D4A-0C8F-4EEB-B4DA-FD285A6D68B8}">
      <dsp:nvSpPr>
        <dsp:cNvPr id="0" name=""/>
        <dsp:cNvSpPr/>
      </dsp:nvSpPr>
      <dsp:spPr>
        <a:xfrm>
          <a:off x="1371883" y="683050"/>
          <a:ext cx="4912014" cy="4912014"/>
        </a:xfrm>
        <a:custGeom>
          <a:avLst/>
          <a:gdLst/>
          <a:ahLst/>
          <a:cxnLst/>
          <a:rect l="0" t="0" r="0" b="0"/>
          <a:pathLst>
            <a:path>
              <a:moveTo>
                <a:pt x="367487" y="3748313"/>
              </a:moveTo>
              <a:arcTo wR="2456007" hR="2456007" stAng="8895130" swAng="2456526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B236F-3A40-43FA-81C1-A2300B8CD16C}">
      <dsp:nvSpPr>
        <dsp:cNvPr id="0" name=""/>
        <dsp:cNvSpPr/>
      </dsp:nvSpPr>
      <dsp:spPr>
        <a:xfrm>
          <a:off x="489011" y="1368158"/>
          <a:ext cx="2218142" cy="1361201"/>
        </a:xfrm>
        <a:prstGeom prst="round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kk-KZ" sz="1200" b="1" kern="1200" dirty="0" smtClean="0">
              <a:latin typeface="Palatino Linotype" panose="02040502050505030304" pitchFamily="18" charset="0"/>
            </a:rPr>
            <a:t>Увековечение имен преподавателей, выпускников, внесших вклад в</a:t>
          </a:r>
          <a:endParaRPr lang="ru-RU" sz="1200" b="1" kern="1200" dirty="0" smtClean="0">
            <a:latin typeface="Palatino Linotype" panose="02040502050505030304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kk-KZ" sz="1200" b="1" kern="1200" dirty="0" smtClean="0">
              <a:latin typeface="Palatino Linotype" panose="02040502050505030304" pitchFamily="18" charset="0"/>
            </a:rPr>
            <a:t>мировое и отечественное</a:t>
          </a:r>
          <a:endParaRPr lang="ru-RU" sz="1200" b="1" kern="1200" dirty="0">
            <a:latin typeface="Palatino Linotype" panose="02040502050505030304" pitchFamily="18" charset="0"/>
          </a:endParaRPr>
        </a:p>
      </dsp:txBody>
      <dsp:txXfrm>
        <a:off x="489011" y="1368158"/>
        <a:ext cx="2218142" cy="1361201"/>
      </dsp:txXfrm>
    </dsp:sp>
    <dsp:sp modelId="{0E0FD0C2-393F-439A-99EA-B95C5FC922F0}">
      <dsp:nvSpPr>
        <dsp:cNvPr id="0" name=""/>
        <dsp:cNvSpPr/>
      </dsp:nvSpPr>
      <dsp:spPr>
        <a:xfrm>
          <a:off x="1272025" y="693613"/>
          <a:ext cx="4912014" cy="4912014"/>
        </a:xfrm>
        <a:custGeom>
          <a:avLst/>
          <a:gdLst/>
          <a:ahLst/>
          <a:cxnLst/>
          <a:rect l="0" t="0" r="0" b="0"/>
          <a:pathLst>
            <a:path>
              <a:moveTo>
                <a:pt x="773356" y="666968"/>
              </a:moveTo>
              <a:arcTo wR="2456007" hR="2456007" stAng="13605315" swAng="1526601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CE1D04-EDCF-41D6-B244-67D1BD5CE0B1}">
      <dsp:nvSpPr>
        <dsp:cNvPr id="0" name=""/>
        <dsp:cNvSpPr/>
      </dsp:nvSpPr>
      <dsp:spPr>
        <a:xfrm>
          <a:off x="119158" y="0"/>
          <a:ext cx="5629827" cy="5629827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E0AAF9-2714-4A15-9B5A-8E4C5558ABFE}">
      <dsp:nvSpPr>
        <dsp:cNvPr id="0" name=""/>
        <dsp:cNvSpPr/>
      </dsp:nvSpPr>
      <dsp:spPr>
        <a:xfrm>
          <a:off x="504052" y="222625"/>
          <a:ext cx="2351478" cy="2387991"/>
        </a:xfrm>
        <a:prstGeom prst="roundRect">
          <a:avLst/>
        </a:prstGeom>
        <a:solidFill>
          <a:schemeClr val="accent6">
            <a:lumMod val="5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Palatino Linotype" panose="02040502050505030304" pitchFamily="18" charset="0"/>
            </a:rPr>
            <a:t>Отработка мануальных навыков на симуляторах в Центре практических навыков</a:t>
          </a:r>
          <a:endParaRPr lang="ru-RU" sz="1600" b="1" kern="1200" dirty="0">
            <a:latin typeface="Palatino Linotype" panose="02040502050505030304" pitchFamily="18" charset="0"/>
          </a:endParaRPr>
        </a:p>
      </dsp:txBody>
      <dsp:txXfrm>
        <a:off x="504052" y="222625"/>
        <a:ext cx="2351478" cy="2387991"/>
      </dsp:txXfrm>
    </dsp:sp>
    <dsp:sp modelId="{7636603E-B53A-4737-9DBE-E846BDD7C119}">
      <dsp:nvSpPr>
        <dsp:cNvPr id="0" name=""/>
        <dsp:cNvSpPr/>
      </dsp:nvSpPr>
      <dsp:spPr>
        <a:xfrm>
          <a:off x="2952321" y="222625"/>
          <a:ext cx="2424505" cy="2387991"/>
        </a:xfrm>
        <a:prstGeom prst="roundRect">
          <a:avLst/>
        </a:prstGeom>
        <a:solidFill>
          <a:schemeClr val="accent4">
            <a:lumMod val="5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latin typeface="Palatino Linotype" panose="02040502050505030304" pitchFamily="18" charset="0"/>
            </a:rPr>
            <a:t>Выездная  практика  в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latin typeface="Palatino Linotype" panose="02040502050505030304" pitchFamily="18" charset="0"/>
            </a:rPr>
            <a:t> 8 регионов РК 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latin typeface="Palatino Linotype" panose="02040502050505030304" pitchFamily="18" charset="0"/>
            </a:rPr>
            <a:t>Договора с 12  Управлениями здравоохранения РК</a:t>
          </a:r>
          <a:endParaRPr lang="ru-RU" sz="1600" b="1" kern="1200" dirty="0">
            <a:latin typeface="Palatino Linotype" panose="02040502050505030304" pitchFamily="18" charset="0"/>
          </a:endParaRPr>
        </a:p>
      </dsp:txBody>
      <dsp:txXfrm>
        <a:off x="2952321" y="222625"/>
        <a:ext cx="2424505" cy="2387991"/>
      </dsp:txXfrm>
    </dsp:sp>
    <dsp:sp modelId="{2E070FB1-BD99-4CDC-8C27-AD7350729215}">
      <dsp:nvSpPr>
        <dsp:cNvPr id="0" name=""/>
        <dsp:cNvSpPr/>
      </dsp:nvSpPr>
      <dsp:spPr>
        <a:xfrm>
          <a:off x="509980" y="2742900"/>
          <a:ext cx="2113010" cy="2388013"/>
        </a:xfrm>
        <a:prstGeom prst="roundRect">
          <a:avLst/>
        </a:prstGeom>
        <a:solidFill>
          <a:schemeClr val="accent2"/>
        </a:solidFill>
        <a:ln w="254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Palatino Linotype" panose="02040502050505030304" pitchFamily="18" charset="0"/>
            </a:rPr>
            <a:t>Отработка умения действовать в экстремальных ситуациях</a:t>
          </a:r>
          <a:endParaRPr lang="ru-RU" sz="1600" b="1" kern="1200" dirty="0">
            <a:latin typeface="Palatino Linotype" panose="02040502050505030304" pitchFamily="18" charset="0"/>
          </a:endParaRPr>
        </a:p>
      </dsp:txBody>
      <dsp:txXfrm>
        <a:off x="509980" y="2742900"/>
        <a:ext cx="2113010" cy="2388013"/>
      </dsp:txXfrm>
    </dsp:sp>
    <dsp:sp modelId="{F7400FAB-A46E-4557-98CC-C58759E6B1FE}">
      <dsp:nvSpPr>
        <dsp:cNvPr id="0" name=""/>
        <dsp:cNvSpPr/>
      </dsp:nvSpPr>
      <dsp:spPr>
        <a:xfrm>
          <a:off x="2712547" y="2742900"/>
          <a:ext cx="2760063" cy="2388013"/>
        </a:xfrm>
        <a:prstGeom prst="roundRect">
          <a:avLst/>
        </a:prstGeom>
        <a:solidFill>
          <a:schemeClr val="accent3">
            <a:lumMod val="5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chilly" dir="t"/>
        </a:scene3d>
        <a:sp3d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latin typeface="Palatino Linotype" panose="02040502050505030304" pitchFamily="18" charset="0"/>
            </a:rPr>
            <a:t>Освоение </a:t>
          </a:r>
          <a:r>
            <a:rPr lang="ru-RU" sz="1600" b="1" kern="1200" dirty="0" err="1" smtClean="0">
              <a:latin typeface="Palatino Linotype" panose="02040502050505030304" pitchFamily="18" charset="0"/>
            </a:rPr>
            <a:t>практи-ческих</a:t>
          </a:r>
          <a:r>
            <a:rPr lang="ru-RU" sz="1600" b="1" kern="1200" dirty="0" smtClean="0">
              <a:latin typeface="Palatino Linotype" panose="02040502050505030304" pitchFamily="18" charset="0"/>
            </a:rPr>
            <a:t> навыков  непрерывно в прогрессии  с  1 по 7 курс обучения (92 клинические базы), в т.ч. 8 </a:t>
          </a:r>
          <a:r>
            <a:rPr lang="ru-RU" sz="1600" b="1" kern="1200" dirty="0" err="1" smtClean="0">
              <a:latin typeface="Palatino Linotype" panose="02040502050505030304" pitchFamily="18" charset="0"/>
            </a:rPr>
            <a:t>аффилированных</a:t>
          </a:r>
          <a:endParaRPr lang="ru-RU" sz="1600" b="1" kern="1200" dirty="0">
            <a:latin typeface="Palatino Linotype" panose="02040502050505030304" pitchFamily="18" charset="0"/>
          </a:endParaRPr>
        </a:p>
      </dsp:txBody>
      <dsp:txXfrm>
        <a:off x="2712547" y="2742900"/>
        <a:ext cx="2760063" cy="238801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B49B2AD-5959-4753-ACAE-37565C90D16F}">
      <dsp:nvSpPr>
        <dsp:cNvPr id="0" name=""/>
        <dsp:cNvSpPr/>
      </dsp:nvSpPr>
      <dsp:spPr>
        <a:xfrm>
          <a:off x="2846757" y="2571360"/>
          <a:ext cx="2083348" cy="20833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>
              <a:latin typeface="Palatino Linotype" panose="02040502050505030304" pitchFamily="18" charset="0"/>
            </a:rPr>
            <a:t>Потенциал ППС</a:t>
          </a:r>
        </a:p>
      </dsp:txBody>
      <dsp:txXfrm>
        <a:off x="2846757" y="2571360"/>
        <a:ext cx="2083348" cy="2083348"/>
      </dsp:txXfrm>
    </dsp:sp>
    <dsp:sp modelId="{32CBCAFC-8F19-49CD-A80D-6A2F4FFA247B}">
      <dsp:nvSpPr>
        <dsp:cNvPr id="0" name=""/>
        <dsp:cNvSpPr/>
      </dsp:nvSpPr>
      <dsp:spPr>
        <a:xfrm rot="10800000">
          <a:off x="729957" y="3316158"/>
          <a:ext cx="2000375" cy="593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BE87993-5C3B-4FAF-B5A1-294581741B30}">
      <dsp:nvSpPr>
        <dsp:cNvPr id="0" name=""/>
        <dsp:cNvSpPr/>
      </dsp:nvSpPr>
      <dsp:spPr>
        <a:xfrm>
          <a:off x="-296906" y="3029697"/>
          <a:ext cx="2053727" cy="11666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Palatino Linotype" panose="02040502050505030304" pitchFamily="18" charset="0"/>
            </a:rPr>
            <a:t>Управление по развитию человеческих ресурсов</a:t>
          </a:r>
        </a:p>
      </dsp:txBody>
      <dsp:txXfrm>
        <a:off x="-296906" y="3029697"/>
        <a:ext cx="2053727" cy="1166675"/>
      </dsp:txXfrm>
    </dsp:sp>
    <dsp:sp modelId="{375DB5C4-EF22-4848-B124-4C4CD0185EBA}">
      <dsp:nvSpPr>
        <dsp:cNvPr id="0" name=""/>
        <dsp:cNvSpPr/>
      </dsp:nvSpPr>
      <dsp:spPr>
        <a:xfrm rot="12725298">
          <a:off x="1008597" y="2154052"/>
          <a:ext cx="2052877" cy="593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3AEE3D-F3DE-4D8E-8B04-CF9333D2A1A1}">
      <dsp:nvSpPr>
        <dsp:cNvPr id="0" name=""/>
        <dsp:cNvSpPr/>
      </dsp:nvSpPr>
      <dsp:spPr>
        <a:xfrm>
          <a:off x="138542" y="1322321"/>
          <a:ext cx="2053727" cy="11666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Palatino Linotype" panose="02040502050505030304" pitchFamily="18" charset="0"/>
            </a:rPr>
            <a:t>Школа педагогического мастерства имени </a:t>
          </a:r>
          <a:r>
            <a:rPr lang="ru-RU" sz="1200" b="1" kern="1200" dirty="0" err="1">
              <a:latin typeface="Palatino Linotype" panose="02040502050505030304" pitchFamily="18" charset="0"/>
            </a:rPr>
            <a:t>Х.С.Насыбуллиной</a:t>
          </a:r>
          <a:r>
            <a:rPr lang="ru-RU" sz="1200" b="1" kern="1200" dirty="0">
              <a:latin typeface="Palatino Linotype" panose="02040502050505030304" pitchFamily="18" charset="0"/>
            </a:rPr>
            <a:t> </a:t>
          </a:r>
        </a:p>
      </dsp:txBody>
      <dsp:txXfrm>
        <a:off x="138542" y="1322321"/>
        <a:ext cx="2053727" cy="1166675"/>
      </dsp:txXfrm>
    </dsp:sp>
    <dsp:sp modelId="{88D3B5CA-11BE-4BCD-9B45-12A8ADB92D88}">
      <dsp:nvSpPr>
        <dsp:cNvPr id="0" name=""/>
        <dsp:cNvSpPr/>
      </dsp:nvSpPr>
      <dsp:spPr>
        <a:xfrm rot="14940306">
          <a:off x="2075286" y="1271616"/>
          <a:ext cx="2057056" cy="593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3FD484-0FD1-4E54-B697-98CC604632F4}">
      <dsp:nvSpPr>
        <dsp:cNvPr id="0" name=""/>
        <dsp:cNvSpPr/>
      </dsp:nvSpPr>
      <dsp:spPr>
        <a:xfrm>
          <a:off x="1708444" y="24909"/>
          <a:ext cx="2053727" cy="11666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Palatino Linotype" panose="02040502050505030304" pitchFamily="18" charset="0"/>
            </a:rPr>
            <a:t>Департамент по академической работе</a:t>
          </a:r>
        </a:p>
      </dsp:txBody>
      <dsp:txXfrm>
        <a:off x="1708444" y="24909"/>
        <a:ext cx="2053727" cy="1166675"/>
      </dsp:txXfrm>
    </dsp:sp>
    <dsp:sp modelId="{28A4A0F6-1F53-4B10-B942-498A70824E9D}">
      <dsp:nvSpPr>
        <dsp:cNvPr id="0" name=""/>
        <dsp:cNvSpPr/>
      </dsp:nvSpPr>
      <dsp:spPr>
        <a:xfrm rot="17487486">
          <a:off x="3658198" y="1273064"/>
          <a:ext cx="2066607" cy="593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79952B-94E0-4F87-985F-18385AAE7A2E}">
      <dsp:nvSpPr>
        <dsp:cNvPr id="0" name=""/>
        <dsp:cNvSpPr/>
      </dsp:nvSpPr>
      <dsp:spPr>
        <a:xfrm>
          <a:off x="4042642" y="24923"/>
          <a:ext cx="2053727" cy="11666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Palatino Linotype" panose="02040502050505030304" pitchFamily="18" charset="0"/>
            </a:rPr>
            <a:t>Институт последипломного образования</a:t>
          </a:r>
        </a:p>
      </dsp:txBody>
      <dsp:txXfrm>
        <a:off x="4042642" y="24923"/>
        <a:ext cx="2053727" cy="1166675"/>
      </dsp:txXfrm>
    </dsp:sp>
    <dsp:sp modelId="{0F614BC9-7F4B-4645-A49F-495BAADC4BD9}">
      <dsp:nvSpPr>
        <dsp:cNvPr id="0" name=""/>
        <dsp:cNvSpPr/>
      </dsp:nvSpPr>
      <dsp:spPr>
        <a:xfrm rot="19627938">
          <a:off x="4699892" y="2133650"/>
          <a:ext cx="2037356" cy="593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5C76AA-CCF4-48AF-B05C-8BBD3F32E162}">
      <dsp:nvSpPr>
        <dsp:cNvPr id="0" name=""/>
        <dsp:cNvSpPr/>
      </dsp:nvSpPr>
      <dsp:spPr>
        <a:xfrm>
          <a:off x="5547321" y="1294352"/>
          <a:ext cx="2053727" cy="11666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Palatino Linotype" panose="02040502050505030304" pitchFamily="18" charset="0"/>
            </a:rPr>
            <a:t>Центр коммуникативных навыков им.Джулии </a:t>
          </a:r>
          <a:r>
            <a:rPr lang="ru-RU" sz="1200" b="1" kern="1200" dirty="0" err="1">
              <a:latin typeface="Palatino Linotype" panose="02040502050505030304" pitchFamily="18" charset="0"/>
            </a:rPr>
            <a:t>Драпер</a:t>
          </a:r>
          <a:endParaRPr lang="ru-RU" sz="1200" b="1" kern="1200" dirty="0">
            <a:latin typeface="Palatino Linotype" panose="02040502050505030304" pitchFamily="18" charset="0"/>
          </a:endParaRPr>
        </a:p>
      </dsp:txBody>
      <dsp:txXfrm>
        <a:off x="5547321" y="1294352"/>
        <a:ext cx="2053727" cy="1166675"/>
      </dsp:txXfrm>
    </dsp:sp>
    <dsp:sp modelId="{8B10B4E2-FE94-4934-8DBE-34BF8A72B4E3}">
      <dsp:nvSpPr>
        <dsp:cNvPr id="0" name=""/>
        <dsp:cNvSpPr/>
      </dsp:nvSpPr>
      <dsp:spPr>
        <a:xfrm>
          <a:off x="5046530" y="3316158"/>
          <a:ext cx="2000375" cy="5937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0A4E6DC-3240-4EAA-9A0F-77DC6C6E96BC}">
      <dsp:nvSpPr>
        <dsp:cNvPr id="0" name=""/>
        <dsp:cNvSpPr/>
      </dsp:nvSpPr>
      <dsp:spPr>
        <a:xfrm>
          <a:off x="6020042" y="3029697"/>
          <a:ext cx="2053727" cy="11666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Palatino Linotype" panose="02040502050505030304" pitchFamily="18" charset="0"/>
            </a:rPr>
            <a:t>Школа общественного </a:t>
          </a:r>
          <a:r>
            <a:rPr lang="ru-RU" sz="1200" b="1" kern="1200" dirty="0" smtClean="0">
              <a:latin typeface="Palatino Linotype" panose="02040502050505030304" pitchFamily="18" charset="0"/>
            </a:rPr>
            <a:t>здравоохранения им.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latin typeface="Palatino Linotype" panose="02040502050505030304" pitchFamily="18" charset="0"/>
            </a:rPr>
            <a:t>Х.Досмухамедова</a:t>
          </a:r>
          <a:endParaRPr lang="ru-RU" sz="1200" b="1" kern="1200" dirty="0">
            <a:latin typeface="Palatino Linotype" panose="02040502050505030304" pitchFamily="18" charset="0"/>
          </a:endParaRPr>
        </a:p>
      </dsp:txBody>
      <dsp:txXfrm>
        <a:off x="6020042" y="3029697"/>
        <a:ext cx="2053727" cy="116667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5471719-C93D-4BC9-AE6C-F746BD98A24D}">
      <dsp:nvSpPr>
        <dsp:cNvPr id="0" name=""/>
        <dsp:cNvSpPr/>
      </dsp:nvSpPr>
      <dsp:spPr>
        <a:xfrm rot="16200000">
          <a:off x="1149845" y="-1149845"/>
          <a:ext cx="1894520" cy="4194212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Palatino Linotype" panose="02040502050505030304" pitchFamily="18" charset="0"/>
            </a:rPr>
            <a:t> Формирование корпоративной культуры,  традиций и нравственных ценностей основано на соблюдении Кодексов чести студента, преподавателя и сотрудников </a:t>
          </a:r>
          <a:r>
            <a:rPr lang="ru-RU" sz="1200" b="1" kern="1200" dirty="0" err="1">
              <a:latin typeface="Palatino Linotype" panose="02040502050505030304" pitchFamily="18" charset="0"/>
            </a:rPr>
            <a:t>КазНМУ</a:t>
          </a:r>
          <a:r>
            <a:rPr lang="ru-RU" sz="1200" b="1" kern="1200" dirty="0">
              <a:latin typeface="Palatino Linotype" panose="02040502050505030304" pitchFamily="18" charset="0"/>
            </a:rPr>
            <a:t> (новая редакция утверждена в сентябре 2013 г.).  </a:t>
          </a:r>
        </a:p>
      </dsp:txBody>
      <dsp:txXfrm rot="16200000">
        <a:off x="1386660" y="-1386660"/>
        <a:ext cx="1420890" cy="4194212"/>
      </dsp:txXfrm>
    </dsp:sp>
    <dsp:sp modelId="{AA8DE26B-F35B-4FC7-8890-5CEEFBCB27B2}">
      <dsp:nvSpPr>
        <dsp:cNvPr id="0" name=""/>
        <dsp:cNvSpPr/>
      </dsp:nvSpPr>
      <dsp:spPr>
        <a:xfrm>
          <a:off x="4194212" y="0"/>
          <a:ext cx="4194212" cy="1894520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83000"/>
            </a:lnSpc>
            <a:spcBef>
              <a:spcPct val="0"/>
            </a:spcBef>
            <a:spcAft>
              <a:spcPts val="0"/>
            </a:spcAft>
          </a:pPr>
          <a:endParaRPr lang="ru-RU" sz="1200" b="1" kern="1200" dirty="0" smtClean="0">
            <a:latin typeface="Palatino Linotype" panose="02040502050505030304" pitchFamily="18" charset="0"/>
          </a:endParaRPr>
        </a:p>
        <a:p>
          <a:pPr lvl="0" algn="ctr" defTabSz="533400">
            <a:lnSpc>
              <a:spcPct val="83000"/>
            </a:lnSpc>
            <a:spcBef>
              <a:spcPct val="0"/>
            </a:spcBef>
            <a:spcAft>
              <a:spcPts val="0"/>
            </a:spcAft>
          </a:pPr>
          <a:endParaRPr lang="ru-RU" sz="1200" b="1" kern="1200" dirty="0" smtClean="0">
            <a:latin typeface="Palatino Linotype" panose="02040502050505030304" pitchFamily="18" charset="0"/>
          </a:endParaRPr>
        </a:p>
        <a:p>
          <a:pPr lvl="0" algn="ctr" defTabSz="533400">
            <a:lnSpc>
              <a:spcPct val="83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Повысилась  активность студентов, увеличилось  количество студенческих организаций, творческих коллективов  и спортивных секций 26  </a:t>
          </a:r>
        </a:p>
        <a:p>
          <a:pPr lvl="0" algn="ctr" defTabSz="533400">
            <a:lnSpc>
              <a:spcPct val="83000"/>
            </a:lnSpc>
            <a:spcBef>
              <a:spcPct val="0"/>
            </a:spcBef>
            <a:spcAft>
              <a:spcPts val="0"/>
            </a:spcAft>
          </a:pPr>
          <a:r>
            <a:rPr lang="ru-RU" sz="1200" b="1" i="1" kern="1200" dirty="0" smtClean="0">
              <a:latin typeface="Palatino Linotype" panose="02040502050505030304" pitchFamily="18" charset="0"/>
            </a:rPr>
            <a:t>(прошлом году было 14)</a:t>
          </a:r>
          <a:r>
            <a:rPr lang="ru-RU" sz="1200" b="1" kern="1200" dirty="0" smtClean="0">
              <a:latin typeface="Palatino Linotype" panose="02040502050505030304" pitchFamily="18" charset="0"/>
            </a:rPr>
            <a:t>.</a:t>
          </a:r>
        </a:p>
        <a:p>
          <a:pPr lvl="0" algn="ctr" defTabSz="533400">
            <a:lnSpc>
              <a:spcPct val="83000"/>
            </a:lnSpc>
            <a:spcBef>
              <a:spcPct val="0"/>
            </a:spcBef>
            <a:spcAft>
              <a:spcPts val="0"/>
            </a:spcAft>
          </a:pPr>
          <a:r>
            <a:rPr lang="ru-RU" sz="1200" b="0" kern="1200" dirty="0" smtClean="0">
              <a:latin typeface="Palatino Linotype" panose="02040502050505030304" pitchFamily="18" charset="0"/>
              <a:cs typeface="Arial" pitchFamily="34" charset="0"/>
            </a:rPr>
            <a:t>Создана  Казахская Национальная Ассоциация медицинской молодежи (</a:t>
          </a:r>
          <a:r>
            <a:rPr lang="ru-RU" sz="1200" b="0" kern="1200" dirty="0" err="1" smtClean="0">
              <a:latin typeface="Palatino Linotype" panose="02040502050505030304" pitchFamily="18" charset="0"/>
              <a:cs typeface="Arial" pitchFamily="34" charset="0"/>
            </a:rPr>
            <a:t>KazMSA</a:t>
          </a:r>
          <a:r>
            <a:rPr lang="ru-RU" sz="1200" b="0" kern="1200" dirty="0" smtClean="0">
              <a:latin typeface="Palatino Linotype" panose="02040502050505030304" pitchFamily="18" charset="0"/>
              <a:cs typeface="Arial" pitchFamily="34" charset="0"/>
            </a:rPr>
            <a:t>), объединяющая представителей  </a:t>
          </a:r>
          <a:r>
            <a:rPr lang="ru-RU" sz="1200" b="1" kern="1200" dirty="0" smtClean="0">
              <a:latin typeface="Palatino Linotype" panose="02040502050505030304" pitchFamily="18" charset="0"/>
            </a:rPr>
            <a:t>34 национальностей.</a:t>
          </a:r>
          <a:endParaRPr lang="ru-RU" sz="1200" b="1" kern="1200" dirty="0">
            <a:latin typeface="Palatino Linotype" panose="02040502050505030304" pitchFamily="18" charset="0"/>
          </a:endParaRPr>
        </a:p>
      </dsp:txBody>
      <dsp:txXfrm>
        <a:off x="4194212" y="0"/>
        <a:ext cx="4194212" cy="1420890"/>
      </dsp:txXfrm>
    </dsp:sp>
    <dsp:sp modelId="{114AD15B-7D49-4614-86D3-B21CCE1F4249}">
      <dsp:nvSpPr>
        <dsp:cNvPr id="0" name=""/>
        <dsp:cNvSpPr/>
      </dsp:nvSpPr>
      <dsp:spPr>
        <a:xfrm rot="10800000">
          <a:off x="0" y="1894520"/>
          <a:ext cx="4194212" cy="1894520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latin typeface="Palatino Linotype" panose="02040502050505030304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Palatino Linotype" panose="02040502050505030304" pitchFamily="18" charset="0"/>
            </a:rPr>
            <a:t>На каждом факультете организована деятельность «Студенческих деканов» и </a:t>
          </a:r>
          <a:endParaRPr lang="ru-RU" sz="1200" b="1" kern="1200" dirty="0" smtClean="0">
            <a:latin typeface="Palatino Linotype" panose="02040502050505030304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«</a:t>
          </a:r>
          <a:r>
            <a:rPr lang="ru-RU" sz="1200" b="1" kern="1200" dirty="0">
              <a:latin typeface="Palatino Linotype" panose="02040502050505030304" pitchFamily="18" charset="0"/>
            </a:rPr>
            <a:t>Студенческих правительств факультетов»</a:t>
          </a:r>
        </a:p>
      </dsp:txBody>
      <dsp:txXfrm rot="10800000">
        <a:off x="0" y="2368149"/>
        <a:ext cx="4194212" cy="1420890"/>
      </dsp:txXfrm>
    </dsp:sp>
    <dsp:sp modelId="{19B8CED4-0AC4-44E8-B35F-3A0C939368E5}">
      <dsp:nvSpPr>
        <dsp:cNvPr id="0" name=""/>
        <dsp:cNvSpPr/>
      </dsp:nvSpPr>
      <dsp:spPr>
        <a:xfrm rot="5400000">
          <a:off x="5344057" y="744674"/>
          <a:ext cx="1894520" cy="4194212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latin typeface="Palatino Linotype" panose="02040502050505030304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Palatino Linotype" panose="02040502050505030304" pitchFamily="18" charset="0"/>
            </a:rPr>
            <a:t>Разработано методическое пособие </a:t>
          </a:r>
          <a:endParaRPr lang="ru-RU" sz="1200" b="1" kern="1200" dirty="0" smtClean="0">
            <a:latin typeface="Palatino Linotype" panose="02040502050505030304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 «</a:t>
          </a:r>
          <a:r>
            <a:rPr lang="ru-RU" sz="1200" b="1" kern="1200" dirty="0">
              <a:latin typeface="Palatino Linotype" panose="02040502050505030304" pitchFamily="18" charset="0"/>
            </a:rPr>
            <a:t>В помощь </a:t>
          </a:r>
          <a:r>
            <a:rPr lang="ru-RU" sz="1200" b="1" kern="1200" dirty="0" err="1">
              <a:latin typeface="Palatino Linotype" panose="02040502050505030304" pitchFamily="18" charset="0"/>
            </a:rPr>
            <a:t>тьютору</a:t>
          </a:r>
          <a:r>
            <a:rPr lang="ru-RU" sz="1200" b="1" kern="1200" dirty="0">
              <a:latin typeface="Palatino Linotype" panose="02040502050505030304" pitchFamily="18" charset="0"/>
            </a:rPr>
            <a:t>». </a:t>
          </a:r>
          <a:endParaRPr lang="ru-RU" sz="1200" b="1" kern="1200" dirty="0" smtClean="0">
            <a:latin typeface="Palatino Linotype" panose="02040502050505030304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 Разработан  </a:t>
          </a:r>
          <a:r>
            <a:rPr lang="ru-RU" sz="1200" b="1" kern="1200" dirty="0">
              <a:latin typeface="Palatino Linotype" panose="02040502050505030304" pitchFamily="18" charset="0"/>
            </a:rPr>
            <a:t>проект </a:t>
          </a:r>
          <a:r>
            <a:rPr lang="ru-RU" sz="1200" b="1" kern="1200" dirty="0" smtClean="0">
              <a:latin typeface="Palatino Linotype" panose="02040502050505030304" pitchFamily="18" charset="0"/>
            </a:rPr>
            <a:t>«</a:t>
          </a:r>
          <a:r>
            <a:rPr lang="ru-RU" sz="1200" b="1" kern="1200" dirty="0">
              <a:latin typeface="Palatino Linotype" panose="02040502050505030304" pitchFamily="18" charset="0"/>
            </a:rPr>
            <a:t>Портфолио студента».</a:t>
          </a:r>
        </a:p>
      </dsp:txBody>
      <dsp:txXfrm rot="5400000">
        <a:off x="5580872" y="981488"/>
        <a:ext cx="1420890" cy="4194212"/>
      </dsp:txXfrm>
    </dsp:sp>
    <dsp:sp modelId="{FD438133-1E1A-4E8A-9782-51AA2B375927}">
      <dsp:nvSpPr>
        <dsp:cNvPr id="0" name=""/>
        <dsp:cNvSpPr/>
      </dsp:nvSpPr>
      <dsp:spPr>
        <a:xfrm>
          <a:off x="2340953" y="1644296"/>
          <a:ext cx="3780100" cy="1028298"/>
        </a:xfrm>
        <a:prstGeom prst="roundRect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1"/>
              </a:solidFill>
              <a:latin typeface="Palatino Linotype" panose="02040502050505030304" pitchFamily="18" charset="0"/>
            </a:rPr>
            <a:t>За год организованно и проведено свыше 120 социально-культурных мероприятий для студентов и </a:t>
          </a:r>
          <a:r>
            <a:rPr lang="ru-RU" sz="1400" b="1" kern="1200" dirty="0" smtClean="0">
              <a:solidFill>
                <a:schemeClr val="bg1"/>
              </a:solidFill>
              <a:latin typeface="Palatino Linotype" panose="02040502050505030304" pitchFamily="18" charset="0"/>
            </a:rPr>
            <a:t>преподавателей (в прошлом году 97)</a:t>
          </a:r>
          <a:endParaRPr lang="ru-RU" sz="1400" b="1" kern="1200" dirty="0">
            <a:solidFill>
              <a:schemeClr val="bg1"/>
            </a:solidFill>
            <a:latin typeface="Palatino Linotype" panose="02040502050505030304" pitchFamily="18" charset="0"/>
          </a:endParaRPr>
        </a:p>
      </dsp:txBody>
      <dsp:txXfrm>
        <a:off x="2340953" y="1644296"/>
        <a:ext cx="3780100" cy="102829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AB6111-C67D-4CDC-8D1B-761B0B667495}">
      <dsp:nvSpPr>
        <dsp:cNvPr id="0" name=""/>
        <dsp:cNvSpPr/>
      </dsp:nvSpPr>
      <dsp:spPr>
        <a:xfrm>
          <a:off x="10230" y="168908"/>
          <a:ext cx="1286907" cy="306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400" b="1" i="1" kern="1200" dirty="0" smtClean="0">
              <a:latin typeface="Palatino Linotype" panose="02040502050505030304" pitchFamily="18" charset="0"/>
              <a:cs typeface="Times New Roman" pitchFamily="18" charset="0"/>
            </a:rPr>
            <a:t>2009</a:t>
          </a:r>
          <a:endParaRPr lang="ru-RU" sz="1400" b="1" i="1" kern="1200" dirty="0">
            <a:latin typeface="Palatino Linotype" panose="02040502050505030304" pitchFamily="18" charset="0"/>
            <a:cs typeface="Times New Roman" pitchFamily="18" charset="0"/>
          </a:endParaRPr>
        </a:p>
      </dsp:txBody>
      <dsp:txXfrm>
        <a:off x="10230" y="168908"/>
        <a:ext cx="1286907" cy="306649"/>
      </dsp:txXfrm>
    </dsp:sp>
    <dsp:sp modelId="{F96CDB67-5039-4D98-BF07-861B72CDF1D6}">
      <dsp:nvSpPr>
        <dsp:cNvPr id="0" name=""/>
        <dsp:cNvSpPr/>
      </dsp:nvSpPr>
      <dsp:spPr>
        <a:xfrm>
          <a:off x="10230" y="475558"/>
          <a:ext cx="1286907" cy="499913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НИИ ФПМ им.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Б.Атча-барова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Научная Клинико-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Диагности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-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ческая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Лабо-ратория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Клинико-экспериментальная лаборатория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</dsp:txBody>
      <dsp:txXfrm>
        <a:off x="10230" y="475558"/>
        <a:ext cx="1286907" cy="4999134"/>
      </dsp:txXfrm>
    </dsp:sp>
    <dsp:sp modelId="{A3E881A0-4033-437B-AB01-2523833C2044}">
      <dsp:nvSpPr>
        <dsp:cNvPr id="0" name=""/>
        <dsp:cNvSpPr/>
      </dsp:nvSpPr>
      <dsp:spPr>
        <a:xfrm>
          <a:off x="1477304" y="168908"/>
          <a:ext cx="1286907" cy="306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400" b="1" i="1" kern="1200" dirty="0" smtClean="0">
              <a:latin typeface="Palatino Linotype" panose="02040502050505030304" pitchFamily="18" charset="0"/>
              <a:cs typeface="Times New Roman" pitchFamily="18" charset="0"/>
            </a:rPr>
            <a:t>+2010</a:t>
          </a:r>
          <a:endParaRPr lang="ru-RU" sz="1400" b="1" i="1" kern="1200" dirty="0">
            <a:latin typeface="Palatino Linotype" panose="02040502050505030304" pitchFamily="18" charset="0"/>
            <a:cs typeface="Times New Roman" pitchFamily="18" charset="0"/>
          </a:endParaRPr>
        </a:p>
      </dsp:txBody>
      <dsp:txXfrm>
        <a:off x="1477304" y="168908"/>
        <a:ext cx="1286907" cy="306649"/>
      </dsp:txXfrm>
    </dsp:sp>
    <dsp:sp modelId="{E0F86B03-5CA5-43CB-B9A6-16922269150B}">
      <dsp:nvSpPr>
        <dsp:cNvPr id="0" name=""/>
        <dsp:cNvSpPr/>
      </dsp:nvSpPr>
      <dsp:spPr>
        <a:xfrm>
          <a:off x="1477304" y="475558"/>
          <a:ext cx="1286907" cy="499913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Центр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мо-ниторинга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 анализа ка-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чества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обра-зования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 и научного со-провождения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«Центр коммуникативных навыков имени Джулии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Драпер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»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</dsp:txBody>
      <dsp:txXfrm>
        <a:off x="1477304" y="475558"/>
        <a:ext cx="1286907" cy="4999134"/>
      </dsp:txXfrm>
    </dsp:sp>
    <dsp:sp modelId="{7942760F-111C-49A4-9B91-E731E89C9060}">
      <dsp:nvSpPr>
        <dsp:cNvPr id="0" name=""/>
        <dsp:cNvSpPr/>
      </dsp:nvSpPr>
      <dsp:spPr>
        <a:xfrm>
          <a:off x="2944379" y="168908"/>
          <a:ext cx="1286907" cy="306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400" b="1" i="1" kern="1200" dirty="0" smtClean="0">
              <a:latin typeface="Palatino Linotype" panose="02040502050505030304" pitchFamily="18" charset="0"/>
              <a:cs typeface="Times New Roman" pitchFamily="18" charset="0"/>
            </a:rPr>
            <a:t>+2011</a:t>
          </a:r>
          <a:endParaRPr lang="ru-RU" sz="1400" b="1" i="1" kern="1200" dirty="0">
            <a:latin typeface="Palatino Linotype" panose="02040502050505030304" pitchFamily="18" charset="0"/>
            <a:cs typeface="Times New Roman" pitchFamily="18" charset="0"/>
          </a:endParaRPr>
        </a:p>
      </dsp:txBody>
      <dsp:txXfrm>
        <a:off x="2944379" y="168908"/>
        <a:ext cx="1286907" cy="306649"/>
      </dsp:txXfrm>
    </dsp:sp>
    <dsp:sp modelId="{535CE3E6-6005-4954-BA1A-B274059D9316}">
      <dsp:nvSpPr>
        <dsp:cNvPr id="0" name=""/>
        <dsp:cNvSpPr/>
      </dsp:nvSpPr>
      <dsp:spPr>
        <a:xfrm>
          <a:off x="2918074" y="527399"/>
          <a:ext cx="1286907" cy="499913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Координирующий Центр – Ви-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ртуальный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 институт Болонского процесса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Школа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педа-гогического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 мастерства им.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Х.С.На-сыбуллиной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 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Школа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вакциноло-гии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</dsp:txBody>
      <dsp:txXfrm>
        <a:off x="2918074" y="527399"/>
        <a:ext cx="1286907" cy="4999134"/>
      </dsp:txXfrm>
    </dsp:sp>
    <dsp:sp modelId="{7FD90639-3C4A-4AC2-8AF6-65C23B368043}">
      <dsp:nvSpPr>
        <dsp:cNvPr id="0" name=""/>
        <dsp:cNvSpPr/>
      </dsp:nvSpPr>
      <dsp:spPr>
        <a:xfrm>
          <a:off x="4411453" y="168908"/>
          <a:ext cx="1286907" cy="306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400" b="1" i="1" kern="1200" dirty="0" smtClean="0">
              <a:latin typeface="Palatino Linotype" panose="02040502050505030304" pitchFamily="18" charset="0"/>
              <a:cs typeface="Times New Roman" pitchFamily="18" charset="0"/>
            </a:rPr>
            <a:t>+2012</a:t>
          </a:r>
          <a:endParaRPr lang="ru-RU" sz="1400" b="1" i="1" kern="1200" dirty="0">
            <a:latin typeface="Palatino Linotype" panose="02040502050505030304" pitchFamily="18" charset="0"/>
            <a:cs typeface="Times New Roman" pitchFamily="18" charset="0"/>
          </a:endParaRPr>
        </a:p>
      </dsp:txBody>
      <dsp:txXfrm>
        <a:off x="4411453" y="168908"/>
        <a:ext cx="1286907" cy="306649"/>
      </dsp:txXfrm>
    </dsp:sp>
    <dsp:sp modelId="{E2DACA1C-A110-4439-B3E7-B5B5DAC5BE69}">
      <dsp:nvSpPr>
        <dsp:cNvPr id="0" name=""/>
        <dsp:cNvSpPr/>
      </dsp:nvSpPr>
      <dsp:spPr>
        <a:xfrm>
          <a:off x="4411453" y="475558"/>
          <a:ext cx="1286907" cy="499913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Ресурсный Центр: сек-тор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фандра-йзинга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 - НИИ ФПМ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Лаборато-рия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 оценки рисков - Каф. Общей Гигиены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Виртуаль-ный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Инсти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-тут "Ан-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тиэйджинг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" – ШОЗ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Центр Ин-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новацион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-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ных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 Техно-логий  "Те-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лемедицина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"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Институт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Стоматоло-гии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</dsp:txBody>
      <dsp:txXfrm>
        <a:off x="4411453" y="475558"/>
        <a:ext cx="1286907" cy="4999134"/>
      </dsp:txXfrm>
    </dsp:sp>
    <dsp:sp modelId="{762AE5A3-00BD-4A79-ABB1-519D7FDEFCA0}">
      <dsp:nvSpPr>
        <dsp:cNvPr id="0" name=""/>
        <dsp:cNvSpPr/>
      </dsp:nvSpPr>
      <dsp:spPr>
        <a:xfrm>
          <a:off x="5878527" y="168908"/>
          <a:ext cx="1286907" cy="306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400" b="1" i="1" kern="1200" dirty="0" smtClean="0">
              <a:latin typeface="Palatino Linotype" panose="02040502050505030304" pitchFamily="18" charset="0"/>
              <a:cs typeface="Times New Roman" pitchFamily="18" charset="0"/>
            </a:rPr>
            <a:t>+2013</a:t>
          </a:r>
          <a:endParaRPr lang="ru-RU" sz="1400" b="1" i="1" kern="1200" dirty="0">
            <a:latin typeface="Palatino Linotype" panose="02040502050505030304" pitchFamily="18" charset="0"/>
            <a:cs typeface="Times New Roman" pitchFamily="18" charset="0"/>
          </a:endParaRPr>
        </a:p>
      </dsp:txBody>
      <dsp:txXfrm>
        <a:off x="5878527" y="168908"/>
        <a:ext cx="1286907" cy="306649"/>
      </dsp:txXfrm>
    </dsp:sp>
    <dsp:sp modelId="{9318C902-88C2-41EF-A276-AD1E80AC6E7E}">
      <dsp:nvSpPr>
        <dsp:cNvPr id="0" name=""/>
        <dsp:cNvSpPr/>
      </dsp:nvSpPr>
      <dsp:spPr>
        <a:xfrm>
          <a:off x="5878527" y="475558"/>
          <a:ext cx="1286907" cy="499913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Научная лаборатория «ЦКП» НИИ ФПМ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Институт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Клиничес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-кой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Фарма-кологии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Центр </a:t>
          </a:r>
          <a:r>
            <a:rPr lang="ru-RU" sz="1400" b="0" i="1" kern="1200" dirty="0" err="1" smtClean="0">
              <a:latin typeface="Palatino Linotype" panose="02040502050505030304" pitchFamily="18" charset="0"/>
              <a:cs typeface="Arial" panose="020B0604020202020204" pitchFamily="34" charset="0"/>
            </a:rPr>
            <a:t>Фармацев-тических</a:t>
          </a:r>
          <a:r>
            <a:rPr lang="ru-RU" sz="1400" b="0" i="1" kern="1200" dirty="0" smtClean="0">
              <a:latin typeface="Palatino Linotype" panose="02040502050505030304" pitchFamily="18" charset="0"/>
              <a:cs typeface="Arial" panose="020B0604020202020204" pitchFamily="34" charset="0"/>
            </a:rPr>
            <a:t> разработок</a:t>
          </a:r>
          <a:endParaRPr lang="ru-RU" sz="1400" b="0" i="1" kern="1200" dirty="0">
            <a:latin typeface="Palatino Linotype" panose="02040502050505030304" pitchFamily="18" charset="0"/>
            <a:cs typeface="Arial" panose="020B0604020202020204" pitchFamily="34" charset="0"/>
          </a:endParaRPr>
        </a:p>
      </dsp:txBody>
      <dsp:txXfrm>
        <a:off x="5878527" y="475558"/>
        <a:ext cx="1286907" cy="4999134"/>
      </dsp:txXfrm>
    </dsp:sp>
    <dsp:sp modelId="{63152F32-8197-40E5-9DD8-D76AA89E7DBB}">
      <dsp:nvSpPr>
        <dsp:cNvPr id="0" name=""/>
        <dsp:cNvSpPr/>
      </dsp:nvSpPr>
      <dsp:spPr>
        <a:xfrm>
          <a:off x="7345602" y="168908"/>
          <a:ext cx="1288165" cy="306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sz="1400" b="0" i="1" kern="1200" dirty="0" smtClean="0">
              <a:latin typeface="Palatino Linotype" panose="02040502050505030304" pitchFamily="18" charset="0"/>
              <a:cs typeface="Times New Roman" pitchFamily="18" charset="0"/>
            </a:rPr>
            <a:t>+2014</a:t>
          </a:r>
          <a:endParaRPr lang="ru-RU" sz="1400" b="0" i="1" kern="1200" dirty="0">
            <a:latin typeface="Palatino Linotype" panose="02040502050505030304" pitchFamily="18" charset="0"/>
            <a:cs typeface="Times New Roman" pitchFamily="18" charset="0"/>
          </a:endParaRPr>
        </a:p>
      </dsp:txBody>
      <dsp:txXfrm>
        <a:off x="7345602" y="168908"/>
        <a:ext cx="1288165" cy="306649"/>
      </dsp:txXfrm>
    </dsp:sp>
    <dsp:sp modelId="{E0FB7B90-7A65-4F0C-90A5-FAB1550D2FA7}">
      <dsp:nvSpPr>
        <dsp:cNvPr id="0" name=""/>
        <dsp:cNvSpPr/>
      </dsp:nvSpPr>
      <dsp:spPr>
        <a:xfrm>
          <a:off x="7345602" y="475558"/>
          <a:ext cx="1288165" cy="499913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b="0" i="1" kern="1200" dirty="0" smtClean="0">
              <a:latin typeface="Palatino Linotype" panose="02040502050505030304" pitchFamily="18" charset="0"/>
              <a:cs typeface="Times New Roman" pitchFamily="18" charset="0"/>
            </a:rPr>
            <a:t>Виртуальный Институт "</a:t>
          </a:r>
          <a:r>
            <a:rPr lang="en-US" sz="1200" b="0" i="1" kern="1200" dirty="0" smtClean="0">
              <a:latin typeface="Palatino Linotype" panose="02040502050505030304" pitchFamily="18" charset="0"/>
              <a:cs typeface="Times New Roman" pitchFamily="18" charset="0"/>
            </a:rPr>
            <a:t>Neuroscience"</a:t>
          </a:r>
          <a:endParaRPr lang="ru-RU" sz="1200" b="0" i="1" kern="1200" dirty="0">
            <a:latin typeface="Palatino Linotype" panose="02040502050505030304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b="0" i="1" kern="1200" dirty="0" smtClean="0">
              <a:latin typeface="Palatino Linotype" panose="02040502050505030304" pitchFamily="18" charset="0"/>
              <a:cs typeface="Times New Roman" pitchFamily="18" charset="0"/>
            </a:rPr>
            <a:t>Школа </a:t>
          </a:r>
          <a:r>
            <a:rPr lang="ru-RU" sz="1200" b="0" i="1" kern="1200" dirty="0" err="1" smtClean="0">
              <a:latin typeface="Palatino Linotype" panose="02040502050505030304" pitchFamily="18" charset="0"/>
              <a:cs typeface="Times New Roman" pitchFamily="18" charset="0"/>
            </a:rPr>
            <a:t>геро-нтологии</a:t>
          </a:r>
          <a:r>
            <a:rPr lang="ru-RU" sz="1200" b="0" i="1" kern="1200" dirty="0" smtClean="0">
              <a:latin typeface="Palatino Linotype" panose="02040502050505030304" pitchFamily="18" charset="0"/>
              <a:cs typeface="Times New Roman" pitchFamily="18" charset="0"/>
            </a:rPr>
            <a:t> и гериатрии</a:t>
          </a:r>
          <a:endParaRPr lang="ru-RU" sz="1200" b="0" i="1" kern="1200" dirty="0">
            <a:latin typeface="Palatino Linotype" panose="02040502050505030304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b="0" i="1" kern="1200" dirty="0" smtClean="0">
              <a:latin typeface="Palatino Linotype" panose="02040502050505030304" pitchFamily="18" charset="0"/>
              <a:cs typeface="Times New Roman" pitchFamily="18" charset="0"/>
            </a:rPr>
            <a:t>Школа </a:t>
          </a:r>
          <a:r>
            <a:rPr lang="ru-RU" sz="1200" b="0" i="1" kern="1200" dirty="0" err="1" smtClean="0">
              <a:latin typeface="Palatino Linotype" panose="02040502050505030304" pitchFamily="18" charset="0"/>
              <a:cs typeface="Times New Roman" pitchFamily="18" charset="0"/>
            </a:rPr>
            <a:t>диа</a:t>
          </a:r>
          <a:r>
            <a:rPr lang="ru-RU" sz="1200" b="0" i="1" kern="1200" dirty="0" smtClean="0">
              <a:latin typeface="Palatino Linotype" panose="02040502050505030304" pitchFamily="18" charset="0"/>
              <a:cs typeface="Times New Roman" pitchFamily="18" charset="0"/>
            </a:rPr>
            <a:t>-бета</a:t>
          </a:r>
          <a:endParaRPr lang="ru-RU" sz="1200" b="0" i="1" kern="1200" dirty="0">
            <a:latin typeface="Palatino Linotype" panose="02040502050505030304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b="0" i="1" kern="1200" dirty="0" smtClean="0">
              <a:latin typeface="Palatino Linotype" panose="02040502050505030304" pitchFamily="18" charset="0"/>
              <a:cs typeface="Times New Roman" pitchFamily="18" charset="0"/>
            </a:rPr>
            <a:t>Школа </a:t>
          </a:r>
          <a:r>
            <a:rPr lang="ru-RU" sz="1200" b="0" i="1" kern="1200" dirty="0" err="1" smtClean="0">
              <a:latin typeface="Palatino Linotype" panose="02040502050505030304" pitchFamily="18" charset="0"/>
              <a:cs typeface="Times New Roman" pitchFamily="18" charset="0"/>
            </a:rPr>
            <a:t>мо</a:t>
          </a:r>
          <a:r>
            <a:rPr lang="ru-RU" sz="1200" b="0" i="1" kern="1200" dirty="0" smtClean="0">
              <a:latin typeface="Palatino Linotype" panose="02040502050505030304" pitchFamily="18" charset="0"/>
              <a:cs typeface="Times New Roman" pitchFamily="18" charset="0"/>
            </a:rPr>
            <a:t>-</a:t>
          </a:r>
          <a:r>
            <a:rPr lang="ru-RU" sz="1200" b="0" i="1" kern="1200" dirty="0" err="1" smtClean="0">
              <a:latin typeface="Palatino Linotype" panose="02040502050505030304" pitchFamily="18" charset="0"/>
              <a:cs typeface="Times New Roman" pitchFamily="18" charset="0"/>
            </a:rPr>
            <a:t>лекулярно</a:t>
          </a:r>
          <a:r>
            <a:rPr lang="ru-RU" sz="1200" b="0" i="1" kern="1200" dirty="0" smtClean="0">
              <a:latin typeface="Palatino Linotype" panose="02040502050505030304" pitchFamily="18" charset="0"/>
              <a:cs typeface="Times New Roman" pitchFamily="18" charset="0"/>
            </a:rPr>
            <a:t>-генетических исследований в области медицины</a:t>
          </a:r>
          <a:endParaRPr lang="ru-RU" sz="1200" b="0" i="1" kern="1200" dirty="0">
            <a:latin typeface="Palatino Linotype" panose="02040502050505030304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kk-KZ" sz="1200" b="0" i="1" kern="1200" dirty="0" smtClean="0">
              <a:latin typeface="Palatino Linotype" panose="02040502050505030304" pitchFamily="18" charset="0"/>
              <a:cs typeface="Times New Roman" pitchFamily="18" charset="0"/>
            </a:rPr>
            <a:t>Школа в облас-ти экологичес-ких и медико-профилакти-ческих техно-логий управле-ния рисками здоровью насе-ления</a:t>
          </a:r>
          <a:endParaRPr lang="ru-RU" sz="1200" b="0" i="1" kern="1200" dirty="0">
            <a:latin typeface="Palatino Linotype" panose="02040502050505030304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kk-KZ" sz="1200" b="0" i="1" kern="1200" dirty="0" smtClean="0">
              <a:latin typeface="Palatino Linotype" panose="02040502050505030304" pitchFamily="18" charset="0"/>
              <a:cs typeface="Times New Roman" pitchFamily="18" charset="0"/>
            </a:rPr>
            <a:t>Школа клини-ческой фарма-кологии</a:t>
          </a:r>
          <a:endParaRPr lang="ru-RU" sz="1200" b="0" i="1" kern="1200" dirty="0">
            <a:latin typeface="Palatino Linotype" panose="02040502050505030304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8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b="0" i="1" kern="1200" dirty="0" smtClean="0">
              <a:latin typeface="Palatino Linotype" panose="02040502050505030304" pitchFamily="18" charset="0"/>
              <a:cs typeface="Times New Roman" pitchFamily="18" charset="0"/>
            </a:rPr>
            <a:t>Школа детской неврологии </a:t>
          </a:r>
          <a:endParaRPr lang="ru-RU" sz="1200" b="0" i="1" kern="1200" dirty="0">
            <a:latin typeface="Palatino Linotype" panose="02040502050505030304" pitchFamily="18" charset="0"/>
            <a:cs typeface="Times New Roman" pitchFamily="18" charset="0"/>
          </a:endParaRPr>
        </a:p>
      </dsp:txBody>
      <dsp:txXfrm>
        <a:off x="7345602" y="475558"/>
        <a:ext cx="1288165" cy="499913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EACB42F-BBFF-419C-B5A0-B67ABC4BBE95}">
      <dsp:nvSpPr>
        <dsp:cNvPr id="0" name=""/>
        <dsp:cNvSpPr/>
      </dsp:nvSpPr>
      <dsp:spPr>
        <a:xfrm>
          <a:off x="4083202" y="4013846"/>
          <a:ext cx="2046976" cy="169735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panose="020B0604020202020204" pitchFamily="34" charset="0"/>
            </a:rPr>
            <a:t>research environment</a:t>
          </a:r>
          <a:endParaRPr lang="ru-RU" sz="1800" b="1" kern="1200" dirty="0">
            <a:latin typeface="Palatino Linotype" panose="02040502050505030304" pitchFamily="18" charset="0"/>
          </a:endParaRPr>
        </a:p>
      </dsp:txBody>
      <dsp:txXfrm>
        <a:off x="4083202" y="4013846"/>
        <a:ext cx="2046976" cy="1697355"/>
      </dsp:txXfrm>
    </dsp:sp>
    <dsp:sp modelId="{1A5EFBA7-7984-4053-8A8D-BF9F8A0ABA43}">
      <dsp:nvSpPr>
        <dsp:cNvPr id="0" name=""/>
        <dsp:cNvSpPr/>
      </dsp:nvSpPr>
      <dsp:spPr>
        <a:xfrm rot="10654288">
          <a:off x="1498950" y="4721822"/>
          <a:ext cx="2444539" cy="48374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146FF3B-B17F-49E8-8720-807660CBF93B}">
      <dsp:nvSpPr>
        <dsp:cNvPr id="0" name=""/>
        <dsp:cNvSpPr/>
      </dsp:nvSpPr>
      <dsp:spPr>
        <a:xfrm>
          <a:off x="179527" y="3720480"/>
          <a:ext cx="2641040" cy="25900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176213" lvl="0" indent="-176213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anose="02040502050505030304" pitchFamily="18" charset="0"/>
            </a:rPr>
            <a:t>1. ОУК </a:t>
          </a:r>
        </a:p>
        <a:p>
          <a:pPr marL="176213" lvl="0" indent="-176213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anose="02040502050505030304" pitchFamily="18" charset="0"/>
            </a:rPr>
            <a:t>2.  Инновационные школы</a:t>
          </a:r>
        </a:p>
        <a:p>
          <a:pPr marL="176213" lvl="0" indent="-176213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anose="02040502050505030304" pitchFamily="18" charset="0"/>
            </a:rPr>
            <a:t>3. Институт клинической фармакологий</a:t>
          </a:r>
        </a:p>
        <a:p>
          <a:pPr marL="176213" lvl="0" indent="-176213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anose="02040502050505030304" pitchFamily="18" charset="0"/>
            </a:rPr>
            <a:t>4. . Институт сестринского дела</a:t>
          </a:r>
        </a:p>
        <a:p>
          <a:pPr marL="176213" lvl="0" indent="-176213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anose="02040502050505030304" pitchFamily="18" charset="0"/>
            </a:rPr>
            <a:t>5.  Институт последипломного образования</a:t>
          </a:r>
        </a:p>
        <a:p>
          <a:pPr marL="176213" lvl="0" indent="-176213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anose="02040502050505030304" pitchFamily="18" charset="0"/>
            </a:rPr>
            <a:t>6. Институт стоматологии</a:t>
          </a:r>
        </a:p>
        <a:p>
          <a:pPr marL="176213" lvl="0" indent="-176213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anose="02040502050505030304" pitchFamily="18" charset="0"/>
            </a:rPr>
            <a:t>7. Виртуальный Институт </a:t>
          </a:r>
          <a:r>
            <a:rPr lang="en-US" sz="1000" b="1" kern="1200" dirty="0" smtClean="0">
              <a:latin typeface="Palatino Linotype" panose="02040502050505030304" pitchFamily="18" charset="0"/>
            </a:rPr>
            <a:t>Neuroscience</a:t>
          </a:r>
          <a:endParaRPr lang="ru-RU" sz="1000" b="1" kern="1200" dirty="0">
            <a:latin typeface="Palatino Linotype" panose="02040502050505030304" pitchFamily="18" charset="0"/>
          </a:endParaRPr>
        </a:p>
      </dsp:txBody>
      <dsp:txXfrm>
        <a:off x="179527" y="3720480"/>
        <a:ext cx="2641040" cy="2590011"/>
      </dsp:txXfrm>
    </dsp:sp>
    <dsp:sp modelId="{31D27E50-DA48-40A6-A0A3-3C95F453CE72}">
      <dsp:nvSpPr>
        <dsp:cNvPr id="0" name=""/>
        <dsp:cNvSpPr/>
      </dsp:nvSpPr>
      <dsp:spPr>
        <a:xfrm rot="12314070">
          <a:off x="991083" y="3437395"/>
          <a:ext cx="3209971" cy="48374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29410D0-FE94-4EEA-8F90-34E91D2C39BE}">
      <dsp:nvSpPr>
        <dsp:cNvPr id="0" name=""/>
        <dsp:cNvSpPr/>
      </dsp:nvSpPr>
      <dsp:spPr>
        <a:xfrm>
          <a:off x="0" y="2214582"/>
          <a:ext cx="2288492" cy="156088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176213" lvl="0" indent="-176213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anose="02040502050505030304" pitchFamily="18" charset="0"/>
            </a:rPr>
            <a:t>1</a:t>
          </a:r>
          <a:r>
            <a:rPr lang="ru-RU" sz="1200" b="1" kern="1200" dirty="0" smtClean="0">
              <a:latin typeface="Palatino Linotype" panose="02040502050505030304" pitchFamily="18" charset="0"/>
            </a:rPr>
            <a:t>. Исследовательский центр НИИ фундаментальных исследований</a:t>
          </a:r>
        </a:p>
        <a:p>
          <a:pPr marL="176213" lvl="0" indent="-176213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2.  Научная лаборатория «Центр коллективного пользования»</a:t>
          </a:r>
          <a:endParaRPr lang="ru-RU" sz="1200" b="1" kern="1200" dirty="0">
            <a:latin typeface="Palatino Linotype" panose="02040502050505030304" pitchFamily="18" charset="0"/>
          </a:endParaRPr>
        </a:p>
      </dsp:txBody>
      <dsp:txXfrm>
        <a:off x="0" y="2214582"/>
        <a:ext cx="2288492" cy="1560884"/>
      </dsp:txXfrm>
    </dsp:sp>
    <dsp:sp modelId="{1C48CEBC-5B56-4C8F-A9C7-76DB6EB2163A}">
      <dsp:nvSpPr>
        <dsp:cNvPr id="0" name=""/>
        <dsp:cNvSpPr/>
      </dsp:nvSpPr>
      <dsp:spPr>
        <a:xfrm rot="13026690">
          <a:off x="841789" y="2617757"/>
          <a:ext cx="4145152" cy="48374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0931BDF-C4B7-4FA6-85B5-BC1E2F377109}">
      <dsp:nvSpPr>
        <dsp:cNvPr id="0" name=""/>
        <dsp:cNvSpPr/>
      </dsp:nvSpPr>
      <dsp:spPr>
        <a:xfrm>
          <a:off x="316355" y="1291712"/>
          <a:ext cx="1072577" cy="704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anose="02040502050505030304" pitchFamily="18" charset="0"/>
            </a:rPr>
            <a:t>Концепция НИД, НИРС</a:t>
          </a:r>
        </a:p>
      </dsp:txBody>
      <dsp:txXfrm>
        <a:off x="316355" y="1291712"/>
        <a:ext cx="1072577" cy="704315"/>
      </dsp:txXfrm>
    </dsp:sp>
    <dsp:sp modelId="{83CC70ED-16B3-4F04-877C-FAAE4586D6A0}">
      <dsp:nvSpPr>
        <dsp:cNvPr id="0" name=""/>
        <dsp:cNvSpPr/>
      </dsp:nvSpPr>
      <dsp:spPr>
        <a:xfrm rot="14092424">
          <a:off x="1411834" y="2120094"/>
          <a:ext cx="3871446" cy="48374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EF6218D-5E18-499F-A01F-80BF551B0D86}">
      <dsp:nvSpPr>
        <dsp:cNvPr id="0" name=""/>
        <dsp:cNvSpPr/>
      </dsp:nvSpPr>
      <dsp:spPr>
        <a:xfrm>
          <a:off x="1388947" y="78748"/>
          <a:ext cx="1689665" cy="14000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176213" marR="0" lvl="0" indent="-17621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b="1" kern="1200" dirty="0" smtClean="0">
              <a:latin typeface="Palatino Linotype" pitchFamily="18" charset="0"/>
            </a:rPr>
            <a:t>1. Положение о </a:t>
          </a:r>
          <a:r>
            <a:rPr lang="ru-RU" sz="1000" b="1" kern="1200" dirty="0" err="1" smtClean="0">
              <a:latin typeface="Palatino Linotype" pitchFamily="18" charset="0"/>
            </a:rPr>
            <a:t>внутривузовских</a:t>
          </a:r>
          <a:r>
            <a:rPr lang="ru-RU" sz="1000" b="1" kern="1200" dirty="0" smtClean="0">
              <a:latin typeface="Palatino Linotype" pitchFamily="18" charset="0"/>
            </a:rPr>
            <a:t> грантах.</a:t>
          </a:r>
        </a:p>
        <a:p>
          <a:pPr marL="176213" lvl="0" indent="-176213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itchFamily="18" charset="0"/>
            </a:rPr>
            <a:t>2. Положение о материальном стимулировании </a:t>
          </a:r>
          <a:r>
            <a:rPr lang="ru-RU" sz="1200" b="1" kern="1200" dirty="0" smtClean="0">
              <a:latin typeface="Palatino Linotype" pitchFamily="18" charset="0"/>
            </a:rPr>
            <a:t>научной деятельности. </a:t>
          </a:r>
        </a:p>
      </dsp:txBody>
      <dsp:txXfrm>
        <a:off x="1388947" y="78748"/>
        <a:ext cx="1689665" cy="1400038"/>
      </dsp:txXfrm>
    </dsp:sp>
    <dsp:sp modelId="{386AB9D8-837B-4D2D-B435-E0ECF455B075}">
      <dsp:nvSpPr>
        <dsp:cNvPr id="0" name=""/>
        <dsp:cNvSpPr/>
      </dsp:nvSpPr>
      <dsp:spPr>
        <a:xfrm rot="15435540">
          <a:off x="2905531" y="2027991"/>
          <a:ext cx="3229857" cy="48374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C8E075B-CA0A-4899-9149-B30FA6D7E2A3}">
      <dsp:nvSpPr>
        <dsp:cNvPr id="0" name=""/>
        <dsp:cNvSpPr/>
      </dsp:nvSpPr>
      <dsp:spPr>
        <a:xfrm>
          <a:off x="3232485" y="78726"/>
          <a:ext cx="1863622" cy="12319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latin typeface="Palatino Linotype" pitchFamily="18" charset="0"/>
            </a:rPr>
            <a:t>Доступ к мировым академическим базам данных </a:t>
          </a:r>
          <a:r>
            <a:rPr lang="en-US" sz="1000" b="1" kern="1200" dirty="0" smtClean="0">
              <a:latin typeface="Palatino Linotype" pitchFamily="18" charset="0"/>
            </a:rPr>
            <a:t> Elsevier,  Scopus</a:t>
          </a:r>
          <a:r>
            <a:rPr lang="ru-RU" sz="1000" b="1" kern="1200" dirty="0" smtClean="0">
              <a:latin typeface="Palatino Linotype" pitchFamily="18" charset="0"/>
            </a:rPr>
            <a:t>,</a:t>
          </a: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000" b="1" kern="1200" dirty="0" smtClean="0">
              <a:latin typeface="Palatino Linotype" pitchFamily="18" charset="0"/>
            </a:rPr>
            <a:t> </a:t>
          </a:r>
          <a:r>
            <a:rPr lang="en-US" sz="1000" b="1" kern="1200" dirty="0" smtClean="0">
              <a:latin typeface="Palatino Linotype" pitchFamily="18" charset="0"/>
            </a:rPr>
            <a:t>Web</a:t>
          </a:r>
          <a:r>
            <a:rPr lang="ru-RU" sz="1000" b="1" kern="1200" dirty="0" smtClean="0">
              <a:latin typeface="Palatino Linotype" pitchFamily="18" charset="0"/>
            </a:rPr>
            <a:t> </a:t>
          </a:r>
          <a:r>
            <a:rPr lang="en-US" sz="1000" b="1" kern="1200" dirty="0" smtClean="0">
              <a:latin typeface="Palatino Linotype" pitchFamily="18" charset="0"/>
            </a:rPr>
            <a:t>of</a:t>
          </a:r>
          <a:r>
            <a:rPr lang="ru-RU" sz="1000" b="1" kern="1200" dirty="0" smtClean="0">
              <a:latin typeface="Palatino Linotype" pitchFamily="18" charset="0"/>
            </a:rPr>
            <a:t> </a:t>
          </a:r>
          <a:r>
            <a:rPr lang="en-US" sz="1000" b="1" kern="1200" dirty="0" smtClean="0">
              <a:latin typeface="Palatino Linotype" pitchFamily="18" charset="0"/>
            </a:rPr>
            <a:t>science</a:t>
          </a:r>
          <a:r>
            <a:rPr lang="ru-RU" sz="1000" b="1" kern="1200" dirty="0" smtClean="0">
              <a:latin typeface="Palatino Linotype" pitchFamily="18" charset="0"/>
            </a:rPr>
            <a:t>, </a:t>
          </a: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000" b="1" kern="1200" dirty="0" err="1" smtClean="0">
              <a:latin typeface="Palatino Linotype" pitchFamily="18" charset="0"/>
            </a:rPr>
            <a:t>PubMed</a:t>
          </a:r>
          <a:r>
            <a:rPr lang="ru-RU" sz="1000" b="1" kern="1200" dirty="0" smtClean="0">
              <a:latin typeface="Palatino Linotype" pitchFamily="18" charset="0"/>
            </a:rPr>
            <a:t>,  </a:t>
          </a:r>
          <a:r>
            <a:rPr lang="ru-RU" sz="1000" b="1" kern="1200" dirty="0" err="1" smtClean="0">
              <a:latin typeface="Palatino Linotype" pitchFamily="18" charset="0"/>
            </a:rPr>
            <a:t>Кокрановская</a:t>
          </a:r>
          <a:r>
            <a:rPr lang="ru-RU" sz="1000" b="1" kern="1200" dirty="0" smtClean="0">
              <a:latin typeface="Palatino Linotype" pitchFamily="18" charset="0"/>
            </a:rPr>
            <a:t> библиотека</a:t>
          </a:r>
          <a:endParaRPr lang="ru-RU" sz="1000" b="1" kern="1200" dirty="0">
            <a:latin typeface="Palatino Linotype" pitchFamily="18" charset="0"/>
          </a:endParaRPr>
        </a:p>
      </dsp:txBody>
      <dsp:txXfrm>
        <a:off x="3232485" y="78726"/>
        <a:ext cx="1863622" cy="1231948"/>
      </dsp:txXfrm>
    </dsp:sp>
    <dsp:sp modelId="{C45EED24-A7B3-4CF5-834E-74B3114B220A}">
      <dsp:nvSpPr>
        <dsp:cNvPr id="0" name=""/>
        <dsp:cNvSpPr/>
      </dsp:nvSpPr>
      <dsp:spPr>
        <a:xfrm rot="17145754">
          <a:off x="4213436" y="2057129"/>
          <a:ext cx="3233698" cy="48374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9C733E3-7FDF-4E3F-85A3-2662EABF91A9}">
      <dsp:nvSpPr>
        <dsp:cNvPr id="0" name=""/>
        <dsp:cNvSpPr/>
      </dsp:nvSpPr>
      <dsp:spPr>
        <a:xfrm>
          <a:off x="5223524" y="0"/>
          <a:ext cx="2091961" cy="14859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itchFamily="18" charset="0"/>
            </a:rPr>
            <a:t>1. ЛЭК </a:t>
          </a:r>
          <a:r>
            <a:rPr lang="ru-RU" sz="1000" b="1" kern="1200" dirty="0" err="1" smtClean="0">
              <a:latin typeface="Palatino Linotype" pitchFamily="18" charset="0"/>
            </a:rPr>
            <a:t>КазНМУ</a:t>
          </a:r>
          <a:r>
            <a:rPr lang="ru-RU" sz="1000" b="1" kern="1200" dirty="0" smtClean="0">
              <a:latin typeface="Palatino Linotype" pitchFamily="18" charset="0"/>
            </a:rPr>
            <a:t>: 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err="1" smtClean="0">
              <a:latin typeface="Palatino Linotype" pitchFamily="18" charset="0"/>
            </a:rPr>
            <a:t>Health</a:t>
          </a:r>
          <a:r>
            <a:rPr lang="ru-RU" sz="1000" kern="1200" dirty="0" smtClean="0">
              <a:latin typeface="Palatino Linotype" pitchFamily="18" charset="0"/>
            </a:rPr>
            <a:t> </a:t>
          </a:r>
          <a:r>
            <a:rPr lang="ru-RU" sz="1000" kern="1200" dirty="0" err="1" smtClean="0">
              <a:latin typeface="Palatino Linotype" pitchFamily="18" charset="0"/>
            </a:rPr>
            <a:t>and</a:t>
          </a:r>
          <a:r>
            <a:rPr lang="ru-RU" sz="1000" kern="1200" dirty="0" smtClean="0">
              <a:latin typeface="Palatino Linotype" pitchFamily="18" charset="0"/>
            </a:rPr>
            <a:t> </a:t>
          </a:r>
          <a:r>
            <a:rPr lang="ru-RU" sz="1000" kern="1200" dirty="0" err="1" smtClean="0">
              <a:latin typeface="Palatino Linotype" pitchFamily="18" charset="0"/>
            </a:rPr>
            <a:t>Human</a:t>
          </a:r>
          <a:r>
            <a:rPr lang="ru-RU" sz="1000" kern="1200" dirty="0" smtClean="0">
              <a:latin typeface="Palatino Linotype" pitchFamily="18" charset="0"/>
            </a:rPr>
            <a:t> </a:t>
          </a:r>
          <a:r>
            <a:rPr lang="ru-RU" sz="1000" kern="1200" dirty="0" err="1" smtClean="0">
              <a:latin typeface="Palatino Linotype" pitchFamily="18" charset="0"/>
            </a:rPr>
            <a:t>Services</a:t>
          </a:r>
          <a:r>
            <a:rPr lang="ru-RU" sz="1000" kern="1200" dirty="0" smtClean="0">
              <a:latin typeface="Palatino Linotype" pitchFamily="18" charset="0"/>
            </a:rPr>
            <a:t> (HHS) (IRB00003734 </a:t>
          </a:r>
          <a:r>
            <a:rPr lang="ru-RU" sz="1000" kern="1200" dirty="0" err="1" smtClean="0">
              <a:latin typeface="Palatino Linotype" pitchFamily="18" charset="0"/>
            </a:rPr>
            <a:t>KazakhNatlMedU-Kazakhstan</a:t>
          </a:r>
          <a:r>
            <a:rPr lang="ru-RU" sz="1000" kern="1200" dirty="0" smtClean="0">
              <a:latin typeface="Palatino Linotype" pitchFamily="18" charset="0"/>
            </a:rPr>
            <a:t> </a:t>
          </a:r>
          <a:r>
            <a:rPr lang="ru-RU" sz="1000" kern="1200" dirty="0" err="1" smtClean="0">
              <a:latin typeface="Palatino Linotype" pitchFamily="18" charset="0"/>
            </a:rPr>
            <a:t>Ethical</a:t>
          </a:r>
          <a:r>
            <a:rPr lang="ru-RU" sz="1000" kern="1200" dirty="0" smtClean="0">
              <a:latin typeface="Palatino Linotype" pitchFamily="18" charset="0"/>
            </a:rPr>
            <a:t> </a:t>
          </a:r>
          <a:r>
            <a:rPr lang="ru-RU" sz="1000" kern="1200" dirty="0" err="1" smtClean="0">
              <a:latin typeface="Palatino Linotype" pitchFamily="18" charset="0"/>
            </a:rPr>
            <a:t>Committee</a:t>
          </a:r>
          <a:r>
            <a:rPr lang="ru-RU" sz="1000" kern="1200" dirty="0" smtClean="0">
              <a:latin typeface="Palatino Linotype" pitchFamily="18" charset="0"/>
            </a:rPr>
            <a:t> #1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itchFamily="18" charset="0"/>
            </a:rPr>
            <a:t>2. Научный Совет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itchFamily="18" charset="0"/>
            </a:rPr>
            <a:t>3. Научные комитеты</a:t>
          </a:r>
        </a:p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itchFamily="18" charset="0"/>
            </a:rPr>
            <a:t>4.Экспертная комиссия</a:t>
          </a:r>
          <a:endParaRPr lang="ru-RU" sz="1000" b="1" kern="1200" dirty="0">
            <a:latin typeface="Palatino Linotype" pitchFamily="18" charset="0"/>
          </a:endParaRPr>
        </a:p>
      </dsp:txBody>
      <dsp:txXfrm>
        <a:off x="5223524" y="0"/>
        <a:ext cx="2091961" cy="1485908"/>
      </dsp:txXfrm>
    </dsp:sp>
    <dsp:sp modelId="{18BDFA02-F789-4378-9995-E7B3BC9D0C5E}">
      <dsp:nvSpPr>
        <dsp:cNvPr id="0" name=""/>
        <dsp:cNvSpPr/>
      </dsp:nvSpPr>
      <dsp:spPr>
        <a:xfrm rot="19012230">
          <a:off x="5493894" y="3020053"/>
          <a:ext cx="2951670" cy="48374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D83E85A-E04D-4787-9F94-4A2C62193A0A}">
      <dsp:nvSpPr>
        <dsp:cNvPr id="0" name=""/>
        <dsp:cNvSpPr/>
      </dsp:nvSpPr>
      <dsp:spPr>
        <a:xfrm>
          <a:off x="7078379" y="1258590"/>
          <a:ext cx="1972457" cy="16662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anose="02040502050505030304" pitchFamily="18" charset="0"/>
            </a:rPr>
            <a:t>1</a:t>
          </a:r>
          <a:r>
            <a:rPr lang="ru-RU" sz="1000" b="1" kern="1200" dirty="0" smtClean="0">
              <a:latin typeface="Palatino Linotype" panose="02040502050505030304" pitchFamily="18" charset="0"/>
            </a:rPr>
            <a:t>. Вестник КазНМУ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anose="02040502050505030304" pitchFamily="18" charset="0"/>
            </a:rPr>
            <a:t>2. Стоматология Казахстана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anose="02040502050505030304" pitchFamily="18" charset="0"/>
            </a:rPr>
            <a:t>3. </a:t>
          </a:r>
          <a:r>
            <a:rPr lang="ru-RU" sz="1000" b="1" kern="1200" dirty="0" smtClean="0">
              <a:latin typeface="Palatino Linotype" pitchFamily="18" charset="0"/>
              <a:cs typeface="Tahoma" pitchFamily="34" charset="0"/>
            </a:rPr>
            <a:t>Регистрация журнала «</a:t>
          </a:r>
          <a:r>
            <a:rPr lang="en-US" sz="1000" b="1" kern="1200" dirty="0" smtClean="0">
              <a:latin typeface="Palatino Linotype" pitchFamily="18" charset="0"/>
              <a:cs typeface="Tahoma" pitchFamily="34" charset="0"/>
            </a:rPr>
            <a:t>Central Asian Journal of Medical Science and Education</a:t>
          </a:r>
          <a:r>
            <a:rPr lang="ru-RU" sz="1000" b="1" kern="1200" dirty="0" smtClean="0">
              <a:latin typeface="Palatino Linotype" pitchFamily="18" charset="0"/>
              <a:cs typeface="Tahoma" pitchFamily="34" charset="0"/>
            </a:rPr>
            <a:t>»  от 24.06.14г.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itchFamily="18" charset="0"/>
              <a:cs typeface="Tahoma" pitchFamily="34" charset="0"/>
            </a:rPr>
            <a:t>4. </a:t>
          </a:r>
          <a:r>
            <a:rPr lang="en-US" sz="1000" b="1" kern="1200" dirty="0" smtClean="0">
              <a:latin typeface="Palatino Linotype" panose="02040502050505030304" pitchFamily="18" charset="0"/>
            </a:rPr>
            <a:t>ISJM- International Students Journal of Medicine</a:t>
          </a:r>
          <a:endParaRPr lang="ru-RU" sz="1400" b="1" kern="1200" dirty="0">
            <a:latin typeface="Palatino Linotype" panose="02040502050505030304" pitchFamily="18" charset="0"/>
          </a:endParaRPr>
        </a:p>
      </dsp:txBody>
      <dsp:txXfrm>
        <a:off x="7078379" y="1258590"/>
        <a:ext cx="1972457" cy="1666211"/>
      </dsp:txXfrm>
    </dsp:sp>
    <dsp:sp modelId="{610073C6-6AD4-4F27-9C8C-7193E23C9642}">
      <dsp:nvSpPr>
        <dsp:cNvPr id="0" name=""/>
        <dsp:cNvSpPr/>
      </dsp:nvSpPr>
      <dsp:spPr>
        <a:xfrm rot="20768147">
          <a:off x="6172107" y="4109163"/>
          <a:ext cx="2013916" cy="48374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52A6DD3-0B18-4D7C-80D9-1724C2456D82}">
      <dsp:nvSpPr>
        <dsp:cNvPr id="0" name=""/>
        <dsp:cNvSpPr/>
      </dsp:nvSpPr>
      <dsp:spPr>
        <a:xfrm>
          <a:off x="7297900" y="3281289"/>
          <a:ext cx="1717575" cy="16569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Palatino Linotype" pitchFamily="18" charset="0"/>
              <a:cs typeface="Arial" panose="020B0604020202020204" pitchFamily="34" charset="0"/>
            </a:rPr>
            <a:t>1. Элективные курсы по научному менеджменту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tx1"/>
              </a:solidFill>
              <a:latin typeface="Palatino Linotype" pitchFamily="18" charset="0"/>
              <a:cs typeface="Arial" panose="020B0604020202020204" pitchFamily="34" charset="0"/>
            </a:rPr>
            <a:t>2. Учебно-производственная практика</a:t>
          </a:r>
          <a:endParaRPr lang="ru-RU" sz="1000" b="1" kern="1200" dirty="0">
            <a:latin typeface="Palatino Linotype" pitchFamily="18" charset="0"/>
          </a:endParaRPr>
        </a:p>
      </dsp:txBody>
      <dsp:txXfrm>
        <a:off x="7297900" y="3281289"/>
        <a:ext cx="1717575" cy="1656915"/>
      </dsp:txXfrm>
    </dsp:sp>
    <dsp:sp modelId="{4545C1DB-BE5A-422F-A6E4-E101264D4F6C}">
      <dsp:nvSpPr>
        <dsp:cNvPr id="0" name=""/>
        <dsp:cNvSpPr/>
      </dsp:nvSpPr>
      <dsp:spPr>
        <a:xfrm rot="598745">
          <a:off x="6222940" y="5020485"/>
          <a:ext cx="2312350" cy="48374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788318D-C9B5-4190-8B3A-11E37BDEB73C}">
      <dsp:nvSpPr>
        <dsp:cNvPr id="0" name=""/>
        <dsp:cNvSpPr/>
      </dsp:nvSpPr>
      <dsp:spPr>
        <a:xfrm>
          <a:off x="7923725" y="4987451"/>
          <a:ext cx="1188148" cy="9505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Palatino Linotype" panose="02040502050505030304" pitchFamily="18" charset="0"/>
            </a:rPr>
            <a:t>Обучение  ППС </a:t>
          </a:r>
          <a:r>
            <a:rPr lang="en-US" sz="1000" b="1" kern="1200" dirty="0" smtClean="0">
              <a:latin typeface="Palatino Linotype" panose="02040502050505030304" pitchFamily="18" charset="0"/>
            </a:rPr>
            <a:t>GCP</a:t>
          </a:r>
          <a:r>
            <a:rPr lang="ru-RU" sz="1000" b="1" kern="1200" dirty="0" smtClean="0">
              <a:latin typeface="Palatino Linotype" panose="02040502050505030304" pitchFamily="18" charset="0"/>
            </a:rPr>
            <a:t>,</a:t>
          </a:r>
          <a:r>
            <a:rPr lang="en-US" sz="1000" b="1" kern="1200" dirty="0" smtClean="0">
              <a:latin typeface="Palatino Linotype" panose="02040502050505030304" pitchFamily="18" charset="0"/>
            </a:rPr>
            <a:t> GLP</a:t>
          </a:r>
          <a:endParaRPr lang="ru-RU" sz="1000" b="1" kern="1200" dirty="0">
            <a:latin typeface="Palatino Linotype" panose="02040502050505030304" pitchFamily="18" charset="0"/>
          </a:endParaRPr>
        </a:p>
      </dsp:txBody>
      <dsp:txXfrm>
        <a:off x="7923725" y="4987451"/>
        <a:ext cx="1188148" cy="95051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A35E87-260F-4E20-8AFD-7C3917DA42C5}">
      <dsp:nvSpPr>
        <dsp:cNvPr id="0" name=""/>
        <dsp:cNvSpPr/>
      </dsp:nvSpPr>
      <dsp:spPr>
        <a:xfrm>
          <a:off x="3264349" y="2116963"/>
          <a:ext cx="1615232" cy="1615232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0000"/>
              </a:solidFill>
              <a:latin typeface="Palatino Linotype" pitchFamily="18" charset="0"/>
            </a:rPr>
            <a:t>Научный менеджмент</a:t>
          </a:r>
          <a:endParaRPr lang="ru-RU" sz="1200" b="1" kern="1200" dirty="0">
            <a:solidFill>
              <a:srgbClr val="FF0000"/>
            </a:solidFill>
            <a:latin typeface="Palatino Linotype" pitchFamily="18" charset="0"/>
          </a:endParaRPr>
        </a:p>
      </dsp:txBody>
      <dsp:txXfrm>
        <a:off x="3264349" y="2116963"/>
        <a:ext cx="1615232" cy="1615232"/>
      </dsp:txXfrm>
    </dsp:sp>
    <dsp:sp modelId="{576E7B84-E8A2-44FD-813B-1B79CA27F460}">
      <dsp:nvSpPr>
        <dsp:cNvPr id="0" name=""/>
        <dsp:cNvSpPr/>
      </dsp:nvSpPr>
      <dsp:spPr>
        <a:xfrm>
          <a:off x="3275578" y="52497"/>
          <a:ext cx="1592774" cy="1592774"/>
        </a:xfrm>
        <a:prstGeom prst="ellipse">
          <a:avLst/>
        </a:prstGeom>
        <a:solidFill>
          <a:schemeClr val="accent3">
            <a:alpha val="50000"/>
            <a:hueOff val="1607181"/>
            <a:satOff val="-241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itchFamily="18" charset="0"/>
            </a:rPr>
            <a:t>Семинары по оформлению конкурсных заявок  на гранты МЗ и  МОН РК</a:t>
          </a:r>
          <a:endParaRPr lang="ru-RU" sz="1200" b="1" kern="1200" dirty="0">
            <a:latin typeface="Palatino Linotype" pitchFamily="18" charset="0"/>
          </a:endParaRPr>
        </a:p>
      </dsp:txBody>
      <dsp:txXfrm>
        <a:off x="3275578" y="52497"/>
        <a:ext cx="1592774" cy="1592774"/>
      </dsp:txXfrm>
    </dsp:sp>
    <dsp:sp modelId="{0C3B259D-87C3-407A-810C-D38F2776EE8D}">
      <dsp:nvSpPr>
        <dsp:cNvPr id="0" name=""/>
        <dsp:cNvSpPr/>
      </dsp:nvSpPr>
      <dsp:spPr>
        <a:xfrm>
          <a:off x="4898422" y="834018"/>
          <a:ext cx="1592774" cy="1592774"/>
        </a:xfrm>
        <a:prstGeom prst="ellipse">
          <a:avLst/>
        </a:prstGeom>
        <a:solidFill>
          <a:schemeClr val="accent3">
            <a:alpha val="50000"/>
            <a:hueOff val="3214361"/>
            <a:satOff val="-4823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itchFamily="18" charset="0"/>
            </a:rPr>
            <a:t>Ярмарки студенческих научных кружков</a:t>
          </a:r>
          <a:endParaRPr lang="ru-RU" sz="1200" b="1" kern="1200" dirty="0">
            <a:latin typeface="Palatino Linotype" pitchFamily="18" charset="0"/>
          </a:endParaRPr>
        </a:p>
      </dsp:txBody>
      <dsp:txXfrm>
        <a:off x="4898422" y="834018"/>
        <a:ext cx="1592774" cy="1592774"/>
      </dsp:txXfrm>
    </dsp:sp>
    <dsp:sp modelId="{89A99485-9FC6-4181-8BCF-2A158EC5C937}">
      <dsp:nvSpPr>
        <dsp:cNvPr id="0" name=""/>
        <dsp:cNvSpPr/>
      </dsp:nvSpPr>
      <dsp:spPr>
        <a:xfrm>
          <a:off x="5299232" y="2590078"/>
          <a:ext cx="1592774" cy="1592774"/>
        </a:xfrm>
        <a:prstGeom prst="ellipse">
          <a:avLst/>
        </a:prstGeom>
        <a:solidFill>
          <a:schemeClr val="accent3">
            <a:alpha val="50000"/>
            <a:hueOff val="4821541"/>
            <a:satOff val="-7234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latin typeface="Palatino Linotype" pitchFamily="18" charset="0"/>
            </a:rPr>
            <a:t>Фандрайзинг</a:t>
          </a:r>
          <a:endParaRPr lang="ru-RU" sz="1200" b="1" kern="1200" dirty="0">
            <a:latin typeface="Palatino Linotype" pitchFamily="18" charset="0"/>
          </a:endParaRPr>
        </a:p>
      </dsp:txBody>
      <dsp:txXfrm>
        <a:off x="5299232" y="2590078"/>
        <a:ext cx="1592774" cy="1592774"/>
      </dsp:txXfrm>
    </dsp:sp>
    <dsp:sp modelId="{24E59AD4-76F7-4495-9482-05E7531763C5}">
      <dsp:nvSpPr>
        <dsp:cNvPr id="0" name=""/>
        <dsp:cNvSpPr/>
      </dsp:nvSpPr>
      <dsp:spPr>
        <a:xfrm>
          <a:off x="4176189" y="3998329"/>
          <a:ext cx="1592774" cy="1592774"/>
        </a:xfrm>
        <a:prstGeom prst="ellipse">
          <a:avLst/>
        </a:prstGeom>
        <a:solidFill>
          <a:schemeClr val="accent3">
            <a:alpha val="50000"/>
            <a:hueOff val="6428722"/>
            <a:satOff val="-9646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itchFamily="18" charset="0"/>
            </a:rPr>
            <a:t>Патенты на изобретения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itchFamily="18" charset="0"/>
            </a:rPr>
            <a:t>(регистрация, продление )</a:t>
          </a:r>
          <a:endParaRPr lang="ru-RU" sz="1200" kern="1200" dirty="0">
            <a:latin typeface="Palatino Linotype" pitchFamily="18" charset="0"/>
          </a:endParaRPr>
        </a:p>
      </dsp:txBody>
      <dsp:txXfrm>
        <a:off x="4176189" y="3998329"/>
        <a:ext cx="1592774" cy="1592774"/>
      </dsp:txXfrm>
    </dsp:sp>
    <dsp:sp modelId="{789A65CE-A5BD-4210-B4EA-0CF894F9EE27}">
      <dsp:nvSpPr>
        <dsp:cNvPr id="0" name=""/>
        <dsp:cNvSpPr/>
      </dsp:nvSpPr>
      <dsp:spPr>
        <a:xfrm>
          <a:off x="2374968" y="3998329"/>
          <a:ext cx="1592774" cy="1592774"/>
        </a:xfrm>
        <a:prstGeom prst="ellipse">
          <a:avLst/>
        </a:prstGeom>
        <a:solidFill>
          <a:schemeClr val="accent3">
            <a:alpha val="50000"/>
            <a:hueOff val="8035903"/>
            <a:satOff val="-12057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itchFamily="18" charset="0"/>
              <a:cs typeface="Arial" panose="020B0604020202020204" pitchFamily="34" charset="0"/>
            </a:rPr>
            <a:t>Элективные дисциплины по научному менеджменту</a:t>
          </a:r>
          <a:endParaRPr lang="ru-RU" sz="1200" kern="1200" dirty="0">
            <a:latin typeface="Palatino Linotype" pitchFamily="18" charset="0"/>
          </a:endParaRPr>
        </a:p>
      </dsp:txBody>
      <dsp:txXfrm>
        <a:off x="2374968" y="3998329"/>
        <a:ext cx="1592774" cy="1592774"/>
      </dsp:txXfrm>
    </dsp:sp>
    <dsp:sp modelId="{9151A989-8806-440C-887B-42DCCDED4D92}">
      <dsp:nvSpPr>
        <dsp:cNvPr id="0" name=""/>
        <dsp:cNvSpPr/>
      </dsp:nvSpPr>
      <dsp:spPr>
        <a:xfrm>
          <a:off x="1251925" y="2590078"/>
          <a:ext cx="1592774" cy="1592774"/>
        </a:xfrm>
        <a:prstGeom prst="ellipse">
          <a:avLst/>
        </a:prstGeom>
        <a:solidFill>
          <a:schemeClr val="accent3">
            <a:alpha val="50000"/>
            <a:hueOff val="9643083"/>
            <a:satOff val="-14469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itchFamily="18" charset="0"/>
            </a:rPr>
            <a:t>Обучение молодых ученых методологии научных исследований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latin typeface="Palatino Linotype" pitchFamily="18" charset="0"/>
          </a:endParaRPr>
        </a:p>
      </dsp:txBody>
      <dsp:txXfrm>
        <a:off x="1251925" y="2590078"/>
        <a:ext cx="1592774" cy="1592774"/>
      </dsp:txXfrm>
    </dsp:sp>
    <dsp:sp modelId="{901A8AAD-5A4C-4662-9693-A92D3ADB17E9}">
      <dsp:nvSpPr>
        <dsp:cNvPr id="0" name=""/>
        <dsp:cNvSpPr/>
      </dsp:nvSpPr>
      <dsp:spPr>
        <a:xfrm>
          <a:off x="1652734" y="834018"/>
          <a:ext cx="1592774" cy="1592774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Palatino Linotype" pitchFamily="18" charset="0"/>
            </a:rPr>
            <a:t>Организация и проведение международных научных мероприятий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1652734" y="834018"/>
        <a:ext cx="1592774" cy="159277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96B78E-7146-4C85-AE12-4D603803F3E9}">
      <dsp:nvSpPr>
        <dsp:cNvPr id="0" name=""/>
        <dsp:cNvSpPr/>
      </dsp:nvSpPr>
      <dsp:spPr>
        <a:xfrm>
          <a:off x="0" y="32919"/>
          <a:ext cx="8858279" cy="50544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b="1" kern="1200" dirty="0" smtClean="0">
              <a:latin typeface="Palatino Linotype" pitchFamily="18" charset="0"/>
              <a:cs typeface="Times New Roman" pitchFamily="18" charset="0"/>
            </a:rPr>
            <a:t>РАЗВИТИЕ ПОТЕНЦИАЛА ДЛЯ СОВЕРШЕНСТВОВАНИЯ СИСТЕМЫ НАУЧНЫХ ИССЛЕДОВАНИЙ В ОБЛАСТИ МОЛЕКУЛЯРНОЙ ГЕНЕТИКИ</a:t>
          </a:r>
          <a:endParaRPr lang="ru-RU" sz="1100" kern="1200" dirty="0">
            <a:latin typeface="Palatino Linotype" pitchFamily="18" charset="0"/>
          </a:endParaRPr>
        </a:p>
      </dsp:txBody>
      <dsp:txXfrm>
        <a:off x="0" y="32919"/>
        <a:ext cx="8858279" cy="505440"/>
      </dsp:txXfrm>
    </dsp:sp>
    <dsp:sp modelId="{14803462-80C3-407F-9098-DC192DCCFDD8}">
      <dsp:nvSpPr>
        <dsp:cNvPr id="0" name=""/>
        <dsp:cNvSpPr/>
      </dsp:nvSpPr>
      <dsp:spPr>
        <a:xfrm>
          <a:off x="0" y="538359"/>
          <a:ext cx="8858279" cy="447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50" tIns="13970" rIns="78232" bIns="13970" numCol="1" spcCol="1270" anchor="t" anchorCtr="0">
          <a:noAutofit/>
        </a:bodyPr>
        <a:lstStyle/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The Buck Institute for Research on Aging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(</a:t>
          </a:r>
          <a:r>
            <a:rPr lang="ru-RU" sz="1100" b="1" kern="1200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г. </a:t>
          </a:r>
          <a:r>
            <a:rPr lang="ru-RU" sz="1100" b="1" kern="1200" dirty="0" err="1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Новато</a:t>
          </a:r>
          <a:r>
            <a:rPr lang="ru-RU" sz="1100" b="1" kern="1200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, США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). Общая сумма договора – </a:t>
          </a:r>
          <a:r>
            <a:rPr lang="ru-RU" sz="1100" b="1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331 422, 65 долларов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</a:t>
          </a:r>
          <a:r>
            <a:rPr lang="en-US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</a:t>
          </a:r>
          <a:r>
            <a:rPr lang="kk-KZ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КазНМУ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ru-RU" sz="1100" kern="1200" dirty="0">
            <a:latin typeface="Palatino Linotype" pitchFamily="18" charset="0"/>
          </a:endParaRPr>
        </a:p>
      </dsp:txBody>
      <dsp:txXfrm>
        <a:off x="0" y="538359"/>
        <a:ext cx="8858279" cy="447119"/>
      </dsp:txXfrm>
    </dsp:sp>
    <dsp:sp modelId="{7507FE5B-ABC2-478C-82EF-2220EF6A1131}">
      <dsp:nvSpPr>
        <dsp:cNvPr id="0" name=""/>
        <dsp:cNvSpPr/>
      </dsp:nvSpPr>
      <dsp:spPr>
        <a:xfrm>
          <a:off x="0" y="985479"/>
          <a:ext cx="8858279" cy="50544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61249"/>
                <a:satOff val="-878"/>
                <a:lumOff val="5123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61249"/>
                <a:satOff val="-878"/>
                <a:lumOff val="5123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61249"/>
                <a:satOff val="-878"/>
                <a:lumOff val="51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Palatino Linotype" pitchFamily="18" charset="0"/>
              <a:cs typeface="Times New Roman" pitchFamily="18" charset="0"/>
            </a:rPr>
            <a:t>СРАВНИТЕЛЬНОЕ МОЛЕКУЛЯРНО-ГЕНЕТИЧЕСКОЕ ИССЛЕДОВАНИЕ ДЕГРАДАЦИИ СУСТАВА В ПОПУЛЯЦИИ ЧЕЛОВЕКА</a:t>
          </a:r>
          <a:endParaRPr lang="ru-RU" sz="1100" kern="1200" dirty="0">
            <a:latin typeface="Palatino Linotype" pitchFamily="18" charset="0"/>
          </a:endParaRPr>
        </a:p>
      </dsp:txBody>
      <dsp:txXfrm>
        <a:off x="0" y="985479"/>
        <a:ext cx="8858279" cy="505440"/>
      </dsp:txXfrm>
    </dsp:sp>
    <dsp:sp modelId="{0A36248B-606B-4986-87B5-F60B720CD033}">
      <dsp:nvSpPr>
        <dsp:cNvPr id="0" name=""/>
        <dsp:cNvSpPr/>
      </dsp:nvSpPr>
      <dsp:spPr>
        <a:xfrm>
          <a:off x="0" y="1490919"/>
          <a:ext cx="8858279" cy="447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50" tIns="13970" rIns="78232" bIns="13970" numCol="1" spcCol="1270" anchor="t" anchorCtr="0">
          <a:noAutofit/>
        </a:bodyPr>
        <a:lstStyle/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100" b="1" kern="1200" dirty="0" err="1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Тель-Авивский</a:t>
          </a:r>
          <a:r>
            <a:rPr lang="ru-RU" sz="1100" b="1" kern="1200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университет 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(</a:t>
          </a:r>
          <a:r>
            <a:rPr lang="ru-RU" sz="1100" b="1" kern="1200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Израиль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). Общая сумма договора – </a:t>
          </a:r>
          <a:r>
            <a:rPr lang="ru-RU" sz="1100" b="1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4 000 000 тенге. </a:t>
          </a:r>
          <a:r>
            <a:rPr lang="kk-KZ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КазНМУ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  </a:t>
          </a:r>
        </a:p>
      </dsp:txBody>
      <dsp:txXfrm>
        <a:off x="0" y="1490919"/>
        <a:ext cx="8858279" cy="447119"/>
      </dsp:txXfrm>
    </dsp:sp>
    <dsp:sp modelId="{8F01FFA9-A274-4821-AD52-3CDD2A29CE71}">
      <dsp:nvSpPr>
        <dsp:cNvPr id="0" name=""/>
        <dsp:cNvSpPr/>
      </dsp:nvSpPr>
      <dsp:spPr>
        <a:xfrm>
          <a:off x="0" y="1938039"/>
          <a:ext cx="8858279" cy="50544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22498"/>
                <a:satOff val="-1757"/>
                <a:lumOff val="10246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122498"/>
                <a:satOff val="-1757"/>
                <a:lumOff val="10246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122498"/>
                <a:satOff val="-1757"/>
                <a:lumOff val="1024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R="0" lvl="0" algn="l" defTabSz="488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1100" b="1" kern="1200" dirty="0" smtClean="0">
              <a:latin typeface="Palatino Linotype" pitchFamily="18" charset="0"/>
              <a:cs typeface="Times New Roman" pitchFamily="18" charset="0"/>
            </a:rPr>
            <a:t>ЦЕНТРАЛЬНО-АЗИАТСКАЯ  СЕТЬ ИННОВАЦИЙ В ОБРАЗОВАНИИ И ИССЛЕДОВАНИЯХ ПО ГИГИЕНЕ ТРУДА И  ОКРУЖАЮЩЕЙ СРЕДЫ (ОБРАЗОВАТЕЛЬНЫЙ ГРАНТ «ТЕМПУС»</a:t>
          </a:r>
          <a:endParaRPr lang="ru-RU" sz="1100" kern="1200" dirty="0">
            <a:latin typeface="Palatino Linotype" pitchFamily="18" charset="0"/>
          </a:endParaRPr>
        </a:p>
      </dsp:txBody>
      <dsp:txXfrm>
        <a:off x="0" y="1938039"/>
        <a:ext cx="8858279" cy="505440"/>
      </dsp:txXfrm>
    </dsp:sp>
    <dsp:sp modelId="{95B47C4F-AFDC-4966-AB62-735D09A4B104}">
      <dsp:nvSpPr>
        <dsp:cNvPr id="0" name=""/>
        <dsp:cNvSpPr/>
      </dsp:nvSpPr>
      <dsp:spPr>
        <a:xfrm>
          <a:off x="0" y="2443479"/>
          <a:ext cx="8858279" cy="447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50" tIns="13970" rIns="78232" bIns="13970" numCol="1" spcCol="1270" anchor="t" anchorCtr="0">
          <a:noAutofit/>
        </a:bodyPr>
        <a:lstStyle/>
        <a:p>
          <a:pPr marL="57150" lvl="1" indent="-57150" algn="just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Университет </a:t>
          </a:r>
          <a:r>
            <a:rPr lang="ru-RU" sz="1100" b="1" kern="1200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Милан, Италия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 Общая сумма договора - </a:t>
          </a:r>
          <a:r>
            <a:rPr lang="ru-RU" sz="1100" b="1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23 891 700 тенге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 Источник финансирования: </a:t>
          </a:r>
          <a:r>
            <a:rPr lang="en-US" sz="1100" kern="1200" dirty="0" smtClean="0">
              <a:latin typeface="Palatino Linotype" pitchFamily="18" charset="0"/>
              <a:cs typeface="Times New Roman" pitchFamily="18" charset="0"/>
            </a:rPr>
            <a:t>Education, Audiovisual and Culture Executive Agency</a:t>
          </a:r>
          <a:endParaRPr lang="ru-RU" sz="1100" kern="12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sp:txBody>
      <dsp:txXfrm>
        <a:off x="0" y="2443479"/>
        <a:ext cx="8858279" cy="447119"/>
      </dsp:txXfrm>
    </dsp:sp>
    <dsp:sp modelId="{0D74F5CD-0D00-44D2-AEEA-0D696E3AD0D7}">
      <dsp:nvSpPr>
        <dsp:cNvPr id="0" name=""/>
        <dsp:cNvSpPr/>
      </dsp:nvSpPr>
      <dsp:spPr>
        <a:xfrm>
          <a:off x="0" y="2890599"/>
          <a:ext cx="8858279" cy="50544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83747"/>
                <a:satOff val="-2635"/>
                <a:lumOff val="15369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183747"/>
                <a:satOff val="-2635"/>
                <a:lumOff val="15369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183747"/>
                <a:satOff val="-2635"/>
                <a:lumOff val="1536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Palatino Linotype" pitchFamily="18" charset="0"/>
              <a:cs typeface="Times New Roman" pitchFamily="18" charset="0"/>
            </a:rPr>
            <a:t>АНАЛИЗ МЕТОДИЧЕСКОГО И ИНФОРМАЦИОННО-АНАЛИТИЧЕСКОГО ОБЕСПЕЧЕНИЯ ЗАДАЧ ОЦЕНКИ РИСКА ПРОДУКЦИИ ДЛЯ ЗДОРОВЬЯ НАСЕЛЕНИЯ В РК</a:t>
          </a:r>
          <a:endParaRPr lang="ru-RU" sz="1100" kern="1200" dirty="0">
            <a:latin typeface="Palatino Linotype" pitchFamily="18" charset="0"/>
          </a:endParaRPr>
        </a:p>
      </dsp:txBody>
      <dsp:txXfrm>
        <a:off x="0" y="2890599"/>
        <a:ext cx="8858279" cy="505440"/>
      </dsp:txXfrm>
    </dsp:sp>
    <dsp:sp modelId="{32481AC2-1AB3-4DC9-9AD4-8EE7E919BD0D}">
      <dsp:nvSpPr>
        <dsp:cNvPr id="0" name=""/>
        <dsp:cNvSpPr/>
      </dsp:nvSpPr>
      <dsp:spPr>
        <a:xfrm>
          <a:off x="0" y="3396039"/>
          <a:ext cx="8858279" cy="5449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50" tIns="13970" rIns="78232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«Федеральный научный центр медико-профилактических технологий управления рисками здоровью населения», </a:t>
          </a:r>
          <a:r>
            <a:rPr lang="ru-RU" sz="1100" b="1" kern="1200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РФ, г. Пермь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, общая сумма договора – </a:t>
          </a:r>
          <a:r>
            <a:rPr lang="ru-RU" sz="1100" b="1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18 600 долларов. </a:t>
          </a:r>
          <a:r>
            <a:rPr lang="kk-KZ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100" kern="1200" dirty="0" smtClean="0">
              <a:latin typeface="Palatino Linotype" pitchFamily="18" charset="0"/>
              <a:cs typeface="Times New Roman" pitchFamily="18" charset="0"/>
            </a:rPr>
            <a:t>Федеральное бюджетное учреждение «Федеральный научный центр медико-профилактической технологии управления рисками здоровью населения»</a:t>
          </a:r>
          <a:endParaRPr lang="ru-RU" sz="1100" kern="12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sp:txBody>
      <dsp:txXfrm>
        <a:off x="0" y="3396039"/>
        <a:ext cx="8858279" cy="544927"/>
      </dsp:txXfrm>
    </dsp:sp>
    <dsp:sp modelId="{4EBABC04-DB66-4430-9384-EA1756579EFF}">
      <dsp:nvSpPr>
        <dsp:cNvPr id="0" name=""/>
        <dsp:cNvSpPr/>
      </dsp:nvSpPr>
      <dsp:spPr>
        <a:xfrm>
          <a:off x="0" y="3940966"/>
          <a:ext cx="8858279" cy="50544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44997"/>
                <a:satOff val="-3514"/>
                <a:lumOff val="20492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244997"/>
                <a:satOff val="-3514"/>
                <a:lumOff val="20492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244997"/>
                <a:satOff val="-3514"/>
                <a:lumOff val="2049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100" b="1" kern="1200" dirty="0" smtClean="0">
              <a:latin typeface="Palatino Linotype" pitchFamily="18" charset="0"/>
              <a:cs typeface="Times New Roman" pitchFamily="18" charset="0"/>
            </a:rPr>
            <a:t>ВЛИЯНИЕ КОМПОНЕНТОВ ТЕЛА </a:t>
          </a:r>
          <a:r>
            <a:rPr lang="ru-RU" sz="1100" b="1" kern="1200" dirty="0" smtClean="0">
              <a:latin typeface="Palatino Linotype" pitchFamily="18" charset="0"/>
              <a:cs typeface="Times New Roman" pitchFamily="18" charset="0"/>
            </a:rPr>
            <a:t>И БИОХИМИЧЕСКИХ ФАКТОР</a:t>
          </a:r>
          <a:r>
            <a:rPr lang="kk-KZ" sz="1100" b="1" kern="1200" dirty="0" smtClean="0">
              <a:latin typeface="Palatino Linotype" pitchFamily="18" charset="0"/>
              <a:cs typeface="Times New Roman" pitchFamily="18" charset="0"/>
            </a:rPr>
            <a:t>ОВ  </a:t>
          </a:r>
          <a:r>
            <a:rPr lang="ru-RU" sz="1100" b="1" kern="1200" dirty="0" smtClean="0">
              <a:latin typeface="Palatino Linotype" pitchFamily="18" charset="0"/>
              <a:cs typeface="Times New Roman" pitchFamily="18" charset="0"/>
            </a:rPr>
            <a:t>МЯГКИХ ТКАНЕЙ </a:t>
          </a:r>
          <a:r>
            <a:rPr lang="kk-KZ" sz="1100" b="1" kern="1200" dirty="0" smtClean="0">
              <a:latin typeface="Palatino Linotype" pitchFamily="18" charset="0"/>
              <a:cs typeface="Times New Roman" pitchFamily="18" charset="0"/>
            </a:rPr>
            <a:t>НА </a:t>
          </a:r>
          <a:r>
            <a:rPr lang="ru-RU" sz="1100" b="1" kern="1200" dirty="0" smtClean="0">
              <a:latin typeface="Palatino Linotype" pitchFamily="18" charset="0"/>
              <a:cs typeface="Times New Roman" pitchFamily="18" charset="0"/>
            </a:rPr>
            <a:t>ГЕНЕТИЧЕСК</a:t>
          </a:r>
          <a:r>
            <a:rPr lang="kk-KZ" sz="1100" b="1" kern="1200" dirty="0" smtClean="0">
              <a:latin typeface="Palatino Linotype" pitchFamily="18" charset="0"/>
              <a:cs typeface="Times New Roman" pitchFamily="18" charset="0"/>
            </a:rPr>
            <a:t>УЮ ВАРИАЦИЮ </a:t>
          </a:r>
          <a:r>
            <a:rPr lang="ru-RU" sz="1100" b="1" kern="1200" dirty="0" smtClean="0">
              <a:latin typeface="Palatino Linotype" pitchFamily="18" charset="0"/>
              <a:cs typeface="Times New Roman" pitchFamily="18" charset="0"/>
            </a:rPr>
            <a:t>ИНДЕКСА МАССЫ ТЕЛА (</a:t>
          </a:r>
          <a:r>
            <a:rPr lang="en-US" sz="1100" b="1" kern="1200" dirty="0" smtClean="0">
              <a:latin typeface="Palatino Linotype" pitchFamily="18" charset="0"/>
              <a:cs typeface="Times New Roman" pitchFamily="18" charset="0"/>
            </a:rPr>
            <a:t>BMI</a:t>
          </a:r>
          <a:r>
            <a:rPr lang="ru-RU" sz="1100" b="1" kern="1200" dirty="0" smtClean="0">
              <a:latin typeface="Palatino Linotype" pitchFamily="18" charset="0"/>
              <a:cs typeface="Times New Roman" pitchFamily="18" charset="0"/>
            </a:rPr>
            <a:t>) В ЭТНИЧЕСКИ ОДНОРОДНОЙ  ПОПУЛЯЦИИ</a:t>
          </a:r>
          <a:endParaRPr lang="ru-RU" sz="1100" kern="1200" dirty="0">
            <a:latin typeface="Palatino Linotype" pitchFamily="18" charset="0"/>
          </a:endParaRPr>
        </a:p>
      </dsp:txBody>
      <dsp:txXfrm>
        <a:off x="0" y="3940966"/>
        <a:ext cx="8858279" cy="505440"/>
      </dsp:txXfrm>
    </dsp:sp>
    <dsp:sp modelId="{FFB2C34B-48E0-45E5-8A43-652285504557}">
      <dsp:nvSpPr>
        <dsp:cNvPr id="0" name=""/>
        <dsp:cNvSpPr/>
      </dsp:nvSpPr>
      <dsp:spPr>
        <a:xfrm>
          <a:off x="0" y="4446406"/>
          <a:ext cx="8858279" cy="447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50" tIns="13970" rIns="78232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100" kern="1200" dirty="0" smtClean="0">
              <a:latin typeface="Palatino Linotype" pitchFamily="18" charset="0"/>
              <a:ea typeface="Calibri" pitchFamily="34" charset="0"/>
              <a:cs typeface="Times New Roman" pitchFamily="18" charset="0"/>
            </a:rPr>
            <a:t> 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Международный грант №994/10  </a:t>
          </a:r>
          <a:r>
            <a:rPr lang="ru-RU" sz="1100" b="1" kern="1200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Израильского фонда науки 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(</a:t>
          </a:r>
          <a:r>
            <a:rPr lang="en-US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Israel Science Foundation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). Общая сумма договора - </a:t>
          </a:r>
          <a:r>
            <a:rPr lang="ru-RU" sz="1100" b="1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20 000 долларов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. </a:t>
          </a:r>
          <a:r>
            <a:rPr lang="kk-KZ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100" kern="1200" dirty="0" smtClean="0">
              <a:latin typeface="Palatino Linotype" pitchFamily="18" charset="0"/>
              <a:cs typeface="Times New Roman" pitchFamily="18" charset="0"/>
            </a:rPr>
            <a:t>Израильский фонд науки</a:t>
          </a:r>
          <a:endParaRPr lang="ru-RU" sz="1100" kern="12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sp:txBody>
      <dsp:txXfrm>
        <a:off x="0" y="4446406"/>
        <a:ext cx="8858279" cy="447119"/>
      </dsp:txXfrm>
    </dsp:sp>
    <dsp:sp modelId="{B1A1AFC2-F7AD-4ABB-BB21-5072B36AE925}">
      <dsp:nvSpPr>
        <dsp:cNvPr id="0" name=""/>
        <dsp:cNvSpPr/>
      </dsp:nvSpPr>
      <dsp:spPr>
        <a:xfrm>
          <a:off x="0" y="4893526"/>
          <a:ext cx="8858279" cy="50544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50000"/>
                <a:satMod val="300000"/>
              </a:schemeClr>
            </a:gs>
            <a:gs pos="35000">
              <a:schemeClr val="accent1">
                <a:shade val="80000"/>
                <a:hueOff val="306246"/>
                <a:satOff val="-4392"/>
                <a:lumOff val="25615"/>
                <a:alphaOff val="0"/>
                <a:tint val="37000"/>
                <a:satMod val="30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R="0" lvl="0" algn="l" defTabSz="488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1100" b="1" kern="1200" dirty="0" smtClean="0">
              <a:latin typeface="Palatino Linotype" pitchFamily="18" charset="0"/>
              <a:cs typeface="Times New Roman" pitchFamily="18" charset="0"/>
            </a:rPr>
            <a:t>СОЗДАНИЕ ГЕРМАНСКО-КАЗАХСТАНСКОЙ СИСТЕМЫ ДИАГНОСТИКИ ИНФЕКЦИОННЫХ ЗАБОЛЕВАНИЙ, ВЫЗЫВАЕМЫХ ПОТЕНЦИАЛЬНЫМИ БИОЛОГИЧЕСКИМИ АГЕНТАМИ</a:t>
          </a:r>
          <a:endParaRPr lang="ru-RU" sz="1100" kern="1200" dirty="0">
            <a:latin typeface="Palatino Linotype" pitchFamily="18" charset="0"/>
          </a:endParaRPr>
        </a:p>
      </dsp:txBody>
      <dsp:txXfrm>
        <a:off x="0" y="4893526"/>
        <a:ext cx="8858279" cy="505440"/>
      </dsp:txXfrm>
    </dsp:sp>
    <dsp:sp modelId="{67F47EA8-7BEC-4915-A5B1-41AF50470353}">
      <dsp:nvSpPr>
        <dsp:cNvPr id="0" name=""/>
        <dsp:cNvSpPr/>
      </dsp:nvSpPr>
      <dsp:spPr>
        <a:xfrm>
          <a:off x="0" y="5398966"/>
          <a:ext cx="8858279" cy="447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250" tIns="13970" rIns="78232" bIns="1397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Институт микробиологии </a:t>
          </a:r>
          <a:r>
            <a:rPr lang="ru-RU" sz="1100" b="1" kern="1200" dirty="0" smtClean="0">
              <a:solidFill>
                <a:srgbClr val="2116F6"/>
              </a:solidFill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Бундесвера, Федеративная Республика Германия </a:t>
          </a: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от 18.06.2014г.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Общая сумма договора  </a:t>
          </a:r>
          <a:r>
            <a:rPr lang="ru-RU" sz="1100" b="1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1 013 180 €. </a:t>
          </a:r>
          <a:r>
            <a:rPr lang="kk-KZ" sz="1100" kern="1200" dirty="0" smtClean="0">
              <a:latin typeface="Palatino Linotype" pitchFamily="18" charset="0"/>
              <a:ea typeface="Times New Roman" pitchFamily="18" charset="0"/>
              <a:cs typeface="Times New Roman" pitchFamily="18" charset="0"/>
            </a:rPr>
            <a:t>Источник финансирования: </a:t>
          </a:r>
          <a:r>
            <a:rPr lang="ru-RU" sz="1100" kern="1200" dirty="0" smtClean="0">
              <a:latin typeface="Palatino Linotype" pitchFamily="18" charset="0"/>
              <a:cs typeface="Times New Roman" pitchFamily="18" charset="0"/>
            </a:rPr>
            <a:t>Институт микробиологии Бундесвера</a:t>
          </a:r>
          <a:endParaRPr lang="ru-RU" sz="1100" kern="1200" dirty="0" smtClean="0">
            <a:latin typeface="Palatino Linotype" pitchFamily="18" charset="0"/>
            <a:ea typeface="Times New Roman" pitchFamily="18" charset="0"/>
            <a:cs typeface="Times New Roman" pitchFamily="18" charset="0"/>
          </a:endParaRPr>
        </a:p>
      </dsp:txBody>
      <dsp:txXfrm>
        <a:off x="0" y="5398966"/>
        <a:ext cx="8858279" cy="447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0.41889</cdr:x>
      <cdr:y>0.17021</cdr:y>
    </cdr:from>
    <cdr:to>
      <cdr:x>0.83777</cdr:x>
      <cdr:y>0.25532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2232248" y="576064"/>
          <a:ext cx="2232248" cy="288032"/>
        </a:xfrm>
        <a:prstGeom xmlns:a="http://schemas.openxmlformats.org/drawingml/2006/main" prst="round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>
              <a:latin typeface="Palatino Linotype" pitchFamily="18" charset="0"/>
            </a:rPr>
            <a:t>(в прошлом году было 191)</a:t>
          </a:r>
          <a:endParaRPr lang="ru-RU" b="1" dirty="0">
            <a:latin typeface="Palatino Linotyp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0.75455</cdr:x>
      <cdr:y>0.30407</cdr:y>
    </cdr:from>
    <cdr:to>
      <cdr:x>1</cdr:x>
      <cdr:y>0.65957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5813698" y="1029087"/>
          <a:ext cx="1891158" cy="1203162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>
              <a:latin typeface="Palatino Linotype" panose="02040502050505030304" pitchFamily="18" charset="0"/>
            </a:rPr>
            <a:t>Всего за 3 года – более 400 </a:t>
          </a:r>
          <a:r>
            <a:rPr lang="ru-RU" sz="1600" b="1" dirty="0" err="1" smtClean="0">
              <a:latin typeface="Palatino Linotype" panose="02040502050505030304" pitchFamily="18" charset="0"/>
            </a:rPr>
            <a:t>визитинг-профессоров</a:t>
          </a:r>
          <a:endParaRPr lang="ru-RU" sz="1600" b="1" dirty="0">
            <a:latin typeface="Palatino Linotype" panose="0204050205050503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0.19011</cdr:x>
      <cdr:y>0.50795</cdr:y>
    </cdr:from>
    <cdr:to>
      <cdr:x>0.40947</cdr:x>
      <cdr:y>0.72182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936104" y="1368152"/>
          <a:ext cx="1080120" cy="5760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2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Худож</a:t>
          </a:r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литер. 30 025</a:t>
          </a:r>
          <a:endParaRPr lang="ru-RU" sz="12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FDA94-6C9A-45F9-9A64-ED6A7492B437}" type="datetimeFigureOut">
              <a:rPr lang="ru-RU" smtClean="0"/>
              <a:pPr/>
              <a:t>27.10.2014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4" y="4722694"/>
            <a:ext cx="545211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335" y="9443662"/>
            <a:ext cx="2953226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02362-72BF-466E-82BE-2E6560127C5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899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4D127-9F47-4CA4-B677-1CF41B1CA06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10 слайд</a:t>
            </a:r>
          </a:p>
          <a:p>
            <a:r>
              <a:rPr lang="ru-RU" sz="1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itchFamily="34" charset="0"/>
                <a:cs typeface="Tahoma" pitchFamily="34" charset="0"/>
              </a:rPr>
              <a:t>Обучение в рамках международных научно-исследовательских программ</a:t>
            </a:r>
          </a:p>
          <a:p>
            <a:pPr marL="722313" indent="-368300" algn="just">
              <a:spcBef>
                <a:spcPct val="20000"/>
              </a:spcBef>
              <a:buClr>
                <a:srgbClr val="FF9900"/>
              </a:buClr>
              <a:defRPr/>
            </a:pPr>
            <a:r>
              <a:rPr lang="ru-RU" sz="1200" dirty="0" smtClean="0">
                <a:solidFill>
                  <a:schemeClr val="tx1"/>
                </a:solidFill>
                <a:cs typeface="Tahoma" pitchFamily="34" charset="0"/>
              </a:rPr>
              <a:t>Научно –исследовательская работа «Развитие потенциала для совершенствования системы научных исследований в области молекулярной генетики» </a:t>
            </a:r>
            <a:r>
              <a:rPr lang="en-US" sz="1200" dirty="0" smtClean="0">
                <a:solidFill>
                  <a:schemeClr val="tx1"/>
                </a:solidFill>
                <a:cs typeface="Tahoma" pitchFamily="34" charset="0"/>
              </a:rPr>
              <a:t>(Buck</a:t>
            </a:r>
            <a:r>
              <a:rPr lang="ru-RU" sz="1200" dirty="0" smtClean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cs typeface="Tahoma" pitchFamily="34" charset="0"/>
              </a:rPr>
              <a:t>Institute</a:t>
            </a:r>
            <a:r>
              <a:rPr lang="ru-RU" sz="1200" dirty="0" smtClean="0">
                <a:solidFill>
                  <a:schemeClr val="tx1"/>
                </a:solidFill>
                <a:cs typeface="Tahoma" pitchFamily="34" charset="0"/>
              </a:rPr>
              <a:t>, </a:t>
            </a:r>
            <a:r>
              <a:rPr lang="ru-RU" sz="1200" dirty="0" err="1" smtClean="0">
                <a:solidFill>
                  <a:schemeClr val="tx1"/>
                </a:solidFill>
                <a:cs typeface="Tahoma" pitchFamily="34" charset="0"/>
              </a:rPr>
              <a:t>г.Невато</a:t>
            </a:r>
            <a:r>
              <a:rPr lang="ru-RU" sz="1200" dirty="0" smtClean="0">
                <a:solidFill>
                  <a:schemeClr val="tx1"/>
                </a:solidFill>
                <a:cs typeface="Tahoma" pitchFamily="34" charset="0"/>
              </a:rPr>
              <a:t>, США</a:t>
            </a:r>
            <a:r>
              <a:rPr lang="en-US" sz="1200" dirty="0" smtClean="0">
                <a:solidFill>
                  <a:schemeClr val="tx1"/>
                </a:solidFill>
                <a:cs typeface="Tahoma" pitchFamily="34" charset="0"/>
              </a:rPr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3C0F-08F9-4FB6-866D-825D0E05539C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10 слайд</a:t>
            </a:r>
          </a:p>
          <a:p>
            <a:r>
              <a:rPr lang="ru-RU" sz="1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itchFamily="34" charset="0"/>
                <a:cs typeface="Tahoma" pitchFamily="34" charset="0"/>
              </a:rPr>
              <a:t>Обучение в рамках международных научно-исследовательских программ</a:t>
            </a:r>
          </a:p>
          <a:p>
            <a:pPr marL="722313" indent="-368300" algn="just">
              <a:spcBef>
                <a:spcPct val="20000"/>
              </a:spcBef>
              <a:buClr>
                <a:srgbClr val="FF9900"/>
              </a:buClr>
              <a:defRPr/>
            </a:pPr>
            <a:r>
              <a:rPr lang="ru-RU" sz="1200" dirty="0" smtClean="0">
                <a:solidFill>
                  <a:schemeClr val="tx1"/>
                </a:solidFill>
                <a:cs typeface="Tahoma" pitchFamily="34" charset="0"/>
              </a:rPr>
              <a:t>Научно –исследовательская работа «Развитие потенциала для совершенствования системы научных исследований в области молекулярной генетики» </a:t>
            </a:r>
            <a:r>
              <a:rPr lang="en-US" sz="1200" dirty="0" smtClean="0">
                <a:solidFill>
                  <a:schemeClr val="tx1"/>
                </a:solidFill>
                <a:cs typeface="Tahoma" pitchFamily="34" charset="0"/>
              </a:rPr>
              <a:t>(Buck</a:t>
            </a:r>
            <a:r>
              <a:rPr lang="ru-RU" sz="1200" dirty="0" smtClean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cs typeface="Tahoma" pitchFamily="34" charset="0"/>
              </a:rPr>
              <a:t>Institute</a:t>
            </a:r>
            <a:r>
              <a:rPr lang="ru-RU" sz="1200" dirty="0" smtClean="0">
                <a:solidFill>
                  <a:schemeClr val="tx1"/>
                </a:solidFill>
                <a:cs typeface="Tahoma" pitchFamily="34" charset="0"/>
              </a:rPr>
              <a:t>, </a:t>
            </a:r>
            <a:r>
              <a:rPr lang="ru-RU" sz="1200" dirty="0" err="1" smtClean="0">
                <a:solidFill>
                  <a:schemeClr val="tx1"/>
                </a:solidFill>
                <a:cs typeface="Tahoma" pitchFamily="34" charset="0"/>
              </a:rPr>
              <a:t>г.Невато</a:t>
            </a:r>
            <a:r>
              <a:rPr lang="ru-RU" sz="1200" dirty="0" smtClean="0">
                <a:solidFill>
                  <a:schemeClr val="tx1"/>
                </a:solidFill>
                <a:cs typeface="Tahoma" pitchFamily="34" charset="0"/>
              </a:rPr>
              <a:t>, США</a:t>
            </a:r>
            <a:r>
              <a:rPr lang="en-US" sz="1200" dirty="0" smtClean="0">
                <a:solidFill>
                  <a:schemeClr val="tx1"/>
                </a:solidFill>
                <a:cs typeface="Tahoma" pitchFamily="34" charset="0"/>
              </a:rPr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3C0F-08F9-4FB6-866D-825D0E05539C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10 слайд</a:t>
            </a:r>
          </a:p>
          <a:p>
            <a:r>
              <a:rPr lang="ru-RU" sz="1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ahoma" pitchFamily="34" charset="0"/>
                <a:cs typeface="Tahoma" pitchFamily="34" charset="0"/>
              </a:rPr>
              <a:t>Обучение в рамках международных научно-исследовательских программ</a:t>
            </a:r>
          </a:p>
          <a:p>
            <a:pPr marL="722313" indent="-368300" algn="just">
              <a:spcBef>
                <a:spcPct val="20000"/>
              </a:spcBef>
              <a:buClr>
                <a:srgbClr val="FF9900"/>
              </a:buClr>
              <a:defRPr/>
            </a:pPr>
            <a:r>
              <a:rPr lang="ru-RU" sz="1200" dirty="0" smtClean="0">
                <a:solidFill>
                  <a:schemeClr val="tx1"/>
                </a:solidFill>
                <a:cs typeface="Tahoma" pitchFamily="34" charset="0"/>
              </a:rPr>
              <a:t>Научно –исследовательская работа «Развитие потенциала для совершенствования системы научных исследований в области молекулярной генетики» </a:t>
            </a:r>
            <a:r>
              <a:rPr lang="en-US" sz="1200" dirty="0" smtClean="0">
                <a:solidFill>
                  <a:schemeClr val="tx1"/>
                </a:solidFill>
                <a:cs typeface="Tahoma" pitchFamily="34" charset="0"/>
              </a:rPr>
              <a:t>(Buck</a:t>
            </a:r>
            <a:r>
              <a:rPr lang="ru-RU" sz="1200" dirty="0" smtClean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cs typeface="Tahoma" pitchFamily="34" charset="0"/>
              </a:rPr>
              <a:t>Institute</a:t>
            </a:r>
            <a:r>
              <a:rPr lang="ru-RU" sz="1200" dirty="0" smtClean="0">
                <a:solidFill>
                  <a:schemeClr val="tx1"/>
                </a:solidFill>
                <a:cs typeface="Tahoma" pitchFamily="34" charset="0"/>
              </a:rPr>
              <a:t>, </a:t>
            </a:r>
            <a:r>
              <a:rPr lang="ru-RU" sz="1200" dirty="0" err="1" smtClean="0">
                <a:solidFill>
                  <a:schemeClr val="tx1"/>
                </a:solidFill>
                <a:cs typeface="Tahoma" pitchFamily="34" charset="0"/>
              </a:rPr>
              <a:t>г.Невато</a:t>
            </a:r>
            <a:r>
              <a:rPr lang="ru-RU" sz="1200" dirty="0" smtClean="0">
                <a:solidFill>
                  <a:schemeClr val="tx1"/>
                </a:solidFill>
                <a:cs typeface="Tahoma" pitchFamily="34" charset="0"/>
              </a:rPr>
              <a:t>, США</a:t>
            </a:r>
            <a:r>
              <a:rPr lang="en-US" sz="1200" dirty="0" smtClean="0">
                <a:solidFill>
                  <a:schemeClr val="tx1"/>
                </a:solidFill>
                <a:cs typeface="Tahoma" pitchFamily="34" charset="0"/>
              </a:rPr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E3C0F-08F9-4FB6-866D-825D0E05539C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02362-72BF-466E-82BE-2E6560127C50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02362-72BF-466E-82BE-2E6560127C50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Узнать информацию у ОМС</a:t>
            </a:r>
          </a:p>
          <a:p>
            <a:r>
              <a:rPr lang="ru-RU" dirty="0" smtClean="0"/>
              <a:t>Уточнить кол-во заключенных договоров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02362-72BF-466E-82BE-2E6560127C50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4D127-9F47-4CA4-B677-1CF41B1CA065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Добавить ценности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02362-72BF-466E-82BE-2E6560127C5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02362-72BF-466E-82BE-2E6560127C50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Уточнить </a:t>
            </a:r>
            <a:r>
              <a:rPr lang="ru-RU" baseline="0" dirty="0" smtClean="0"/>
              <a:t> имя </a:t>
            </a:r>
            <a:r>
              <a:rPr lang="ru-RU" baseline="0" dirty="0" err="1" smtClean="0"/>
              <a:t>ППс</a:t>
            </a:r>
            <a:r>
              <a:rPr lang="ru-RU" baseline="0" dirty="0" smtClean="0"/>
              <a:t> по </a:t>
            </a:r>
            <a:r>
              <a:rPr lang="ru-RU" baseline="0" dirty="0" err="1" smtClean="0"/>
              <a:t>англ</a:t>
            </a:r>
            <a:r>
              <a:rPr lang="ru-RU" baseline="0" dirty="0" smtClean="0"/>
              <a:t> языку (у </a:t>
            </a:r>
            <a:r>
              <a:rPr lang="ru-RU" baseline="0" dirty="0" err="1" smtClean="0"/>
              <a:t>Асель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казбековны</a:t>
            </a:r>
            <a:r>
              <a:rPr lang="ru-RU" baseline="0" dirty="0" smtClean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02362-72BF-466E-82BE-2E6560127C5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Добавить фотографии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02362-72BF-466E-82BE-2E6560127C5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Дополнительную информацию взять у Лескена С.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02362-72BF-466E-82BE-2E6560127C5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02362-72BF-466E-82BE-2E6560127C50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02362-72BF-466E-82BE-2E6560127C50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02362-72BF-466E-82BE-2E6560127C50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1748C-18BF-4171-A362-94F9EB3AE843}" type="datetime1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58682-6A15-4ED0-B887-6F66924AF1A9}" type="datetime1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83C21-1FF3-497B-9BED-68CB66483367}" type="datetime1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F564-177B-4C48-A79D-92D392144868}" type="datetime1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BB0F-0257-4D58-9392-48C79201B2DC}" type="datetime1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BFD7-67E5-4BA6-9B19-6E9A987F3658}" type="datetime1">
              <a:rPr lang="ru-RU" smtClean="0"/>
              <a:pPr/>
              <a:t>27.10.2014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C3494-24AD-4C03-AFF5-4CA3DAE899D9}" type="datetime1">
              <a:rPr lang="ru-RU" smtClean="0"/>
              <a:pPr/>
              <a:t>27.10.2014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2D9A-E822-4EF4-A8BF-4106B866BF40}" type="datetime1">
              <a:rPr lang="ru-RU" smtClean="0"/>
              <a:pPr/>
              <a:t>27.10.2014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DA180-3A66-4141-9182-3CB7F1AC6791}" type="datetime1">
              <a:rPr lang="ru-RU" smtClean="0"/>
              <a:pPr/>
              <a:t>27.10.2014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E3FF-139C-4422-B602-79A9BE6A9EFD}" type="datetime1">
              <a:rPr lang="ru-RU" smtClean="0"/>
              <a:pPr/>
              <a:t>27.10.2014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056D-7B26-476A-B762-709185EF873C}" type="datetime1">
              <a:rPr lang="ru-RU" smtClean="0"/>
              <a:pPr/>
              <a:t>27.10.2014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3000" r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D3841-48A7-42E9-9797-C5EC89DE4CEA}" type="datetime1">
              <a:rPr lang="ru-RU" smtClean="0"/>
              <a:pPr/>
              <a:t>27.10.2014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C1B39-D3B5-46EE-9047-AAECA0A6D43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4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package" Target="../embeddings/______________Microsoft_Office_Excel1.xlsb"/><Relationship Id="rId4" Type="http://schemas.openxmlformats.org/officeDocument/2006/relationships/image" Target="../media/image32.gif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4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44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Microsoft_Office_Excel7.xlsb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chart" Target="../charts/char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emf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286512" y="2171634"/>
            <a:ext cx="2593292" cy="400110"/>
          </a:xfrm>
          <a:prstGeom prst="rect">
            <a:avLst/>
          </a:prstGeom>
          <a:noFill/>
        </p:spPr>
        <p:txBody>
          <a:bodyPr wrap="square" lIns="90000" tIns="45720" rIns="91440" bIns="45720">
            <a:spAutoFit/>
          </a:bodyPr>
          <a:lstStyle/>
          <a:p>
            <a:pPr algn="ctr"/>
            <a:r>
              <a:rPr lang="en-US" sz="2000" b="0" cap="none" spc="0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www.kaznmu.kz</a:t>
            </a:r>
            <a:endParaRPr lang="ru-RU" sz="2000" b="0" cap="none" spc="0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47864" y="3789040"/>
            <a:ext cx="5796136" cy="2923877"/>
          </a:xfrm>
          <a:prstGeom prst="rect">
            <a:avLst/>
          </a:prstGeom>
          <a:noFill/>
        </p:spPr>
        <p:txBody>
          <a:bodyPr wrap="square" lIns="90000" tIns="45720" rIns="91440" bIns="4572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ОТЧЕТ РЕКТОРА КАЗНМУ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имени С.Д.Асфендиярова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А.А.АКАНОВА</a:t>
            </a:r>
            <a:endParaRPr lang="ru-RU" sz="2000" b="1" dirty="0" smtClean="0">
              <a:ln w="12700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/>
            <a:endParaRPr lang="ru-RU" sz="2000" b="1" dirty="0" smtClean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ru-RU" sz="2000" b="1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за </a:t>
            </a:r>
            <a:r>
              <a:rPr lang="ru-RU" sz="2000" b="1" dirty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2013-2014 учебный </a:t>
            </a:r>
            <a:r>
              <a:rPr lang="ru-RU" sz="2000" b="1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год</a:t>
            </a:r>
            <a:endParaRPr lang="kk-KZ" sz="2000" b="1" dirty="0" smtClean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/>
            <a:endParaRPr lang="kk-KZ" sz="2000" b="1" cap="none" spc="0" dirty="0" smtClean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ru-RU" sz="2000" b="1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Утвержден на заседании Ученого Совета КазНМУ, протокол № 2 от 30.092014 г.</a:t>
            </a:r>
            <a:endParaRPr lang="ru-RU" sz="2000" b="1" cap="none" spc="0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1" name="Рисунок 10" descr="Безымянный-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1" y="214291"/>
            <a:ext cx="1857387" cy="1857387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23528" y="188640"/>
            <a:ext cx="5040560" cy="72008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К 125-летию  С.Д.Асфендиярова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32158"/>
            <a:ext cx="84428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Образовательная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деятельность: трехуровневая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система высшего образования с 2006 г.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99592" y="836712"/>
            <a:ext cx="2664296" cy="79208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Специальности </a:t>
            </a:r>
            <a:r>
              <a:rPr lang="ru-RU" b="1" dirty="0" err="1" smtClean="0"/>
              <a:t>бакалавриата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07904" y="836712"/>
            <a:ext cx="2664296" cy="79208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Специальности магистратуры</a:t>
            </a:r>
            <a:endParaRPr lang="ru-RU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79704" y="836712"/>
            <a:ext cx="2484784" cy="79208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Специальности докторантуры </a:t>
            </a:r>
            <a:r>
              <a:rPr lang="en-US" b="1" dirty="0" smtClean="0"/>
              <a:t>PhD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16216" y="1772816"/>
            <a:ext cx="2448272" cy="30963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kk-KZ" sz="1600" b="1" dirty="0" smtClean="0"/>
              <a:t>Медицина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600" b="1" dirty="0" smtClean="0"/>
              <a:t>Общественное здравоохранение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600" b="1" dirty="0" smtClean="0"/>
              <a:t>Фармация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600" b="1" dirty="0" smtClean="0"/>
              <a:t>Технология фармацевтического производства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600" b="1" dirty="0" smtClean="0"/>
              <a:t>Медико-профилактическое дело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600" b="1" dirty="0" smtClean="0"/>
              <a:t>Сестринское дело</a:t>
            </a:r>
            <a:endParaRPr lang="ru-RU" sz="1600" b="1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899592" y="1772816"/>
            <a:ext cx="2664296" cy="30963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kk-KZ" sz="1400" b="1" dirty="0" smtClean="0"/>
              <a:t>Общая медицина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400" b="1" dirty="0" smtClean="0"/>
              <a:t>Стоматология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400" b="1" dirty="0" smtClean="0"/>
              <a:t>Общественное здравоохранение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400" b="1" dirty="0" smtClean="0"/>
              <a:t>Фармация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400" b="1" dirty="0" smtClean="0"/>
              <a:t>Технология фармацевтического производства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400" b="1" dirty="0" smtClean="0"/>
              <a:t>Медико-профилактическое дело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400" b="1" dirty="0" smtClean="0"/>
              <a:t>Менеджмент в медицине и фармации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400" b="1" dirty="0" smtClean="0"/>
              <a:t>Сестринское дело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07904" y="1772816"/>
            <a:ext cx="2664296" cy="30963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kk-KZ" sz="1600" b="1" dirty="0" smtClean="0"/>
              <a:t>Медицина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600" b="1" dirty="0" smtClean="0"/>
              <a:t> Общественное здравоохранение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600" b="1" dirty="0" smtClean="0"/>
              <a:t>Фармация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600" b="1" dirty="0" smtClean="0"/>
              <a:t>Технология фармацевтического производства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600" b="1" dirty="0" smtClean="0"/>
              <a:t>Медико-профилактическое дело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600" b="1" dirty="0" smtClean="0"/>
              <a:t>Менеджмент  </a:t>
            </a:r>
          </a:p>
          <a:p>
            <a:pPr marL="342900" indent="-342900">
              <a:buFont typeface="+mj-lt"/>
              <a:buAutoNum type="arabicPeriod"/>
            </a:pPr>
            <a:r>
              <a:rPr lang="kk-KZ" sz="1600" b="1" dirty="0" smtClean="0"/>
              <a:t>Сестринское дело</a:t>
            </a:r>
            <a:endParaRPr lang="ru-RU" sz="1600" b="1" dirty="0" smtClean="0"/>
          </a:p>
        </p:txBody>
      </p:sp>
      <p:sp>
        <p:nvSpPr>
          <p:cNvPr id="15" name="Стрелка вправо 14"/>
          <p:cNvSpPr/>
          <p:nvPr/>
        </p:nvSpPr>
        <p:spPr>
          <a:xfrm>
            <a:off x="3491880" y="1052736"/>
            <a:ext cx="288032" cy="288032"/>
          </a:xfrm>
          <a:prstGeom prst="rightArrow">
            <a:avLst/>
          </a:prstGeom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6300192" y="1052736"/>
            <a:ext cx="288032" cy="288032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1979712" y="1628800"/>
            <a:ext cx="432048" cy="144016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7452320" y="1628800"/>
            <a:ext cx="432048" cy="144016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4716016" y="1628800"/>
            <a:ext cx="432048" cy="14401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99592" y="5013176"/>
            <a:ext cx="2664296" cy="57606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Специальности Интернатуры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99592" y="5661248"/>
            <a:ext cx="2664296" cy="11967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82563" indent="-182563">
              <a:buFont typeface="+mj-lt"/>
              <a:buAutoNum type="arabicPeriod"/>
            </a:pPr>
            <a:r>
              <a:rPr lang="ru-RU" sz="1200" b="1" dirty="0" smtClean="0"/>
              <a:t>Терапия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200" b="1" dirty="0" smtClean="0"/>
              <a:t>Общая врачебная практика (ВОП)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200" b="1" dirty="0" smtClean="0"/>
              <a:t>Педиатрия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200" b="1" dirty="0" smtClean="0"/>
              <a:t>Акушерство и гинекология</a:t>
            </a:r>
          </a:p>
          <a:p>
            <a:pPr marL="182563" indent="-182563">
              <a:buFont typeface="+mj-lt"/>
              <a:buAutoNum type="arabicPeriod"/>
            </a:pPr>
            <a:r>
              <a:rPr lang="ru-RU" sz="1200" b="1" dirty="0" smtClean="0"/>
              <a:t>Хирургия</a:t>
            </a:r>
          </a:p>
        </p:txBody>
      </p:sp>
      <p:sp>
        <p:nvSpPr>
          <p:cNvPr id="22" name="Стрелка вниз 21"/>
          <p:cNvSpPr/>
          <p:nvPr/>
        </p:nvSpPr>
        <p:spPr>
          <a:xfrm>
            <a:off x="1907704" y="5589240"/>
            <a:ext cx="432048" cy="144016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1907704" y="4869160"/>
            <a:ext cx="432048" cy="144016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707904" y="5013176"/>
            <a:ext cx="2664296" cy="57606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Специальности Резидентуры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707904" y="5661248"/>
            <a:ext cx="2664296" cy="100811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/>
            <a:r>
              <a:rPr lang="ru-RU" sz="1400" b="1" dirty="0" smtClean="0"/>
              <a:t>Обучение по 31 специальности  реализуется в КазНМУ</a:t>
            </a:r>
          </a:p>
        </p:txBody>
      </p:sp>
      <p:sp>
        <p:nvSpPr>
          <p:cNvPr id="26" name="Стрелка вниз 25"/>
          <p:cNvSpPr/>
          <p:nvPr/>
        </p:nvSpPr>
        <p:spPr>
          <a:xfrm>
            <a:off x="4788024" y="5589240"/>
            <a:ext cx="432048" cy="14401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3491880" y="5157192"/>
            <a:ext cx="288032" cy="288032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>
            <a:off x="4788024" y="4869160"/>
            <a:ext cx="432048" cy="144016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293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013993" y="4257600"/>
            <a:ext cx="3744416" cy="2267744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Palatino Linotype" panose="02040502050505030304" pitchFamily="18" charset="0"/>
              </a:rPr>
              <a:t>Интерны </a:t>
            </a:r>
            <a:r>
              <a:rPr lang="ru-RU" sz="1400" b="1" dirty="0" err="1">
                <a:latin typeface="Palatino Linotype" panose="02040502050505030304" pitchFamily="18" charset="0"/>
              </a:rPr>
              <a:t>КазНМУ</a:t>
            </a:r>
            <a:r>
              <a:rPr lang="ru-RU" sz="1400" b="1" dirty="0">
                <a:latin typeface="Palatino Linotype" panose="02040502050505030304" pitchFamily="18" charset="0"/>
              </a:rPr>
              <a:t> 2013-2014 года выпуска в рамках независимой оценки знаний выпускников медицинских вузов РК  в июле 2014 г. успешно прошли  единое тестирование, показав лучший результат в </a:t>
            </a:r>
            <a:r>
              <a:rPr lang="ru-RU" sz="1400" b="1" dirty="0" smtClean="0">
                <a:latin typeface="Palatino Linotype" panose="02040502050505030304" pitchFamily="18" charset="0"/>
              </a:rPr>
              <a:t>стране: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Качественный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показатель – 95%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14265564"/>
              </p:ext>
            </p:extLst>
          </p:nvPr>
        </p:nvGraphicFramePr>
        <p:xfrm>
          <a:off x="4948064" y="4149080"/>
          <a:ext cx="4029075" cy="246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87902229"/>
              </p:ext>
            </p:extLst>
          </p:nvPr>
        </p:nvGraphicFramePr>
        <p:xfrm>
          <a:off x="899592" y="692696"/>
          <a:ext cx="5328997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71600" y="32158"/>
            <a:ext cx="817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Образовательная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деятельность: контингент обучающихся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2132856"/>
            <a:ext cx="2448272" cy="163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6372200" y="674839"/>
            <a:ext cx="2771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8413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Общее количество студентов в 2013-2014 учебном году - 9102 </a:t>
            </a:r>
          </a:p>
          <a:p>
            <a:pPr marR="0" lvl="0" indent="8413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alatino Linotype" pitchFamily="18" charset="0"/>
                <a:ea typeface="Calibri" pitchFamily="34" charset="0"/>
                <a:cs typeface="Times New Roman" pitchFamily="18" charset="0"/>
              </a:rPr>
              <a:t>(в прошлом году было 8412).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alatino Linotype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716016" y="5085184"/>
            <a:ext cx="288032" cy="57606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3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0"/>
            <a:ext cx="8388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Образовательная деятельность:  выпуск и поступление на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постдимломный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уровень обучения в 2014 г.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02802" y="1916832"/>
            <a:ext cx="1841006" cy="63071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ИНТЕРНЫ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22013" y="1916832"/>
            <a:ext cx="1766011" cy="63071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РЕЗИДЕНТЫ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9158" y="3790460"/>
            <a:ext cx="1864650" cy="7186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Выпуск - 1002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45948" y="3790460"/>
            <a:ext cx="1814084" cy="718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143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10" name="Выноска со стрелкой вверх 9"/>
          <p:cNvSpPr/>
          <p:nvPr/>
        </p:nvSpPr>
        <p:spPr>
          <a:xfrm>
            <a:off x="3045947" y="4509120"/>
            <a:ext cx="1814085" cy="1254866"/>
          </a:xfrm>
          <a:prstGeom prst="up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Palatino Linotype" panose="02040502050505030304" pitchFamily="18" charset="0"/>
              </a:rPr>
              <a:t>п</a:t>
            </a:r>
            <a:r>
              <a:rPr lang="ru-RU" sz="1400" b="1" dirty="0" smtClean="0">
                <a:latin typeface="Palatino Linotype" panose="02040502050505030304" pitchFamily="18" charset="0"/>
              </a:rPr>
              <a:t>о 24 специальностям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11" name="Выноска со стрелкой вверх 10"/>
          <p:cNvSpPr/>
          <p:nvPr/>
        </p:nvSpPr>
        <p:spPr>
          <a:xfrm>
            <a:off x="1002802" y="2564904"/>
            <a:ext cx="1841006" cy="1080120"/>
          </a:xfrm>
          <a:prstGeom prst="upArrowCallout">
            <a:avLst>
              <a:gd name="adj1" fmla="val 16206"/>
              <a:gd name="adj2" fmla="val 25000"/>
              <a:gd name="adj3" fmla="val 25000"/>
              <a:gd name="adj4" fmla="val 7113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5  направлений клинической подготовки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58325" y="4653136"/>
            <a:ext cx="929499" cy="108012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143 поступили в </a:t>
            </a:r>
            <a:r>
              <a:rPr lang="ru-RU" sz="1200" b="1" dirty="0" err="1" smtClean="0">
                <a:latin typeface="Palatino Linotype" panose="02040502050505030304" pitchFamily="18" charset="0"/>
              </a:rPr>
              <a:t>резиден</a:t>
            </a:r>
            <a:r>
              <a:rPr lang="ru-RU" sz="1200" b="1" dirty="0" smtClean="0">
                <a:latin typeface="Palatino Linotype" panose="02040502050505030304" pitchFamily="18" charset="0"/>
              </a:rPr>
              <a:t>-туру</a:t>
            </a:r>
            <a:endParaRPr lang="ru-RU" sz="1200" b="1" dirty="0">
              <a:latin typeface="Palatino Linotype" panose="0204050205050503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45946" y="6021288"/>
            <a:ext cx="1814085" cy="6788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За 3 года выпуск - 295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14" name="Выноска со стрелкой вверх 13"/>
          <p:cNvSpPr/>
          <p:nvPr/>
        </p:nvSpPr>
        <p:spPr>
          <a:xfrm>
            <a:off x="3027753" y="2564904"/>
            <a:ext cx="1832279" cy="1080120"/>
          </a:xfrm>
          <a:prstGeom prst="upArrowCallout">
            <a:avLst>
              <a:gd name="adj1" fmla="val 25000"/>
              <a:gd name="adj2" fmla="val 22272"/>
              <a:gd name="adj3" fmla="val 25000"/>
              <a:gd name="adj4" fmla="val 6609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Лимитированное размещение мест - 150    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15" name="Стрелка вправо с вырезом 14"/>
          <p:cNvSpPr/>
          <p:nvPr/>
        </p:nvSpPr>
        <p:spPr>
          <a:xfrm rot="18890044">
            <a:off x="2643339" y="4442441"/>
            <a:ext cx="531352" cy="264863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21030" y="1916832"/>
            <a:ext cx="1955226" cy="6307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МАГИСТРАНТЫ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17" name="Выноска со стрелкой вниз 16"/>
          <p:cNvSpPr/>
          <p:nvPr/>
        </p:nvSpPr>
        <p:spPr>
          <a:xfrm>
            <a:off x="4997443" y="3789040"/>
            <a:ext cx="1878813" cy="1002836"/>
          </a:xfrm>
          <a:prstGeom prst="downArrowCallout">
            <a:avLst>
              <a:gd name="adj1" fmla="val 25000"/>
              <a:gd name="adj2" fmla="val 25000"/>
              <a:gd name="adj3" fmla="val 14447"/>
              <a:gd name="adj4" fmla="val 799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40 мест  - МЗ РК </a:t>
            </a:r>
          </a:p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(5 спец.)</a:t>
            </a:r>
          </a:p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20 мест – МОН РК </a:t>
            </a:r>
          </a:p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(1 спец.)</a:t>
            </a:r>
            <a:endParaRPr lang="ru-RU" sz="1200" b="1" dirty="0">
              <a:latin typeface="Palatino Linotype" panose="0204050205050503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97444" y="4869160"/>
            <a:ext cx="1878812" cy="8948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Поступило </a:t>
            </a: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66 чел., в т.ч. </a:t>
            </a: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60 по </a:t>
            </a:r>
            <a:r>
              <a:rPr lang="ru-RU" sz="1400" b="1" dirty="0" err="1" smtClean="0">
                <a:latin typeface="Palatino Linotype" panose="02040502050505030304" pitchFamily="18" charset="0"/>
              </a:rPr>
              <a:t>гос.бюджету</a:t>
            </a:r>
            <a:r>
              <a:rPr lang="ru-RU" sz="1400" b="1" dirty="0" smtClean="0">
                <a:latin typeface="Palatino Linotype" panose="02040502050505030304" pitchFamily="18" charset="0"/>
              </a:rPr>
              <a:t>,</a:t>
            </a: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 6 по договору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020272" y="1934186"/>
            <a:ext cx="1986317" cy="630718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ДОКТОРАНТЫ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20" name="Выноска со стрелкой вниз 19"/>
          <p:cNvSpPr/>
          <p:nvPr/>
        </p:nvSpPr>
        <p:spPr>
          <a:xfrm>
            <a:off x="7020272" y="3789040"/>
            <a:ext cx="1986317" cy="1002836"/>
          </a:xfrm>
          <a:prstGeom prst="downArrowCallout">
            <a:avLst>
              <a:gd name="adj1" fmla="val 25000"/>
              <a:gd name="adj2" fmla="val 25000"/>
              <a:gd name="adj3" fmla="val 15171"/>
              <a:gd name="adj4" fmla="val 7972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20 мест -  МЗ РК</a:t>
            </a:r>
          </a:p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 (10 ОМ, 5 ОЗ, 5 Фарм.)</a:t>
            </a:r>
          </a:p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5 мест МОН РК</a:t>
            </a:r>
          </a:p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(1 ТФП)</a:t>
            </a:r>
            <a:endParaRPr lang="ru-RU" sz="1200" b="1" dirty="0">
              <a:latin typeface="Palatino Linotype" panose="0204050205050503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20272" y="2924944"/>
            <a:ext cx="1986317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8 завершили обучение, в т.ч. </a:t>
            </a: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6 по ОЗ, 2 по ТФП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55576" y="4653136"/>
            <a:ext cx="1230741" cy="108012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859</a:t>
            </a:r>
          </a:p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в </a:t>
            </a:r>
            <a:r>
              <a:rPr lang="ru-RU" sz="1200" b="1" dirty="0" err="1" smtClean="0">
                <a:latin typeface="Palatino Linotype" panose="02040502050505030304" pitchFamily="18" charset="0"/>
              </a:rPr>
              <a:t>практич</a:t>
            </a:r>
            <a:r>
              <a:rPr lang="ru-RU" sz="1200" b="1" dirty="0" smtClean="0">
                <a:latin typeface="Palatino Linotype" panose="02040502050505030304" pitchFamily="18" charset="0"/>
              </a:rPr>
              <a:t>. здравоохранение</a:t>
            </a:r>
            <a:endParaRPr lang="ru-RU" sz="1200" b="1" dirty="0">
              <a:latin typeface="Palatino Linotype" panose="02040502050505030304" pitchFamily="18" charset="0"/>
            </a:endParaRPr>
          </a:p>
        </p:txBody>
      </p:sp>
      <p:sp>
        <p:nvSpPr>
          <p:cNvPr id="23" name="Выноска со стрелкой вниз 22"/>
          <p:cNvSpPr/>
          <p:nvPr/>
        </p:nvSpPr>
        <p:spPr>
          <a:xfrm>
            <a:off x="2987824" y="836712"/>
            <a:ext cx="1944216" cy="108012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7193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ГОСО-2006</a:t>
            </a:r>
          </a:p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с 2014 г. обязательный уровень обучения</a:t>
            </a:r>
            <a:endParaRPr lang="ru-RU" sz="1200" b="1" dirty="0">
              <a:latin typeface="Palatino Linotype" panose="0204050205050503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27584" y="6021288"/>
            <a:ext cx="2088232" cy="6788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Трудоустройство  – 96%</a:t>
            </a:r>
            <a:r>
              <a:rPr lang="en-US" sz="1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(</a:t>
            </a:r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  <a:ea typeface="Times New Roman" pitchFamily="18" charset="0"/>
              </a:rPr>
              <a:t>в 2013 г.  92%)</a:t>
            </a:r>
          </a:p>
          <a:p>
            <a:pPr lvl="0" algn="ctr"/>
            <a:endParaRPr lang="ru-RU" sz="14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22303" y="5949280"/>
            <a:ext cx="1853953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 Всего в магистратуре  обучается 140 чел.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97443" y="2919670"/>
            <a:ext cx="1878813" cy="7253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54 чел. завершили обучение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92280" y="4869160"/>
            <a:ext cx="1914309" cy="8948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Зачислено 25 чел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92280" y="5949280"/>
            <a:ext cx="1914309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 Всего в докторантуре обучается 52 чел.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45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0"/>
            <a:ext cx="83751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Образовательная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деятельность: совместные образовательные программы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2" name="Вертикальный свиток 11"/>
          <p:cNvSpPr/>
          <p:nvPr/>
        </p:nvSpPr>
        <p:spPr>
          <a:xfrm>
            <a:off x="539552" y="3645024"/>
            <a:ext cx="8424936" cy="3096344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В 2013-2014 </a:t>
            </a:r>
            <a:r>
              <a:rPr lang="ru-RU" sz="1600" b="1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уч.году</a:t>
            </a:r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разработаны </a:t>
            </a:r>
            <a:r>
              <a:rPr lang="ru-RU" sz="1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образовательные программы   </a:t>
            </a:r>
            <a:r>
              <a:rPr lang="ru-RU" sz="1600" b="1" dirty="0" err="1">
                <a:solidFill>
                  <a:schemeClr val="tx1"/>
                </a:solidFill>
                <a:latin typeface="Palatino Linotype" panose="02040502050505030304" pitchFamily="18" charset="0"/>
              </a:rPr>
              <a:t>двудипломного</a:t>
            </a:r>
            <a:r>
              <a:rPr lang="ru-RU" sz="1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 образования с </a:t>
            </a:r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Высшей школой менеджмента </a:t>
            </a:r>
            <a:r>
              <a:rPr lang="en-US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GSM </a:t>
            </a:r>
            <a:r>
              <a:rPr lang="en-US" sz="1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Barcelona</a:t>
            </a:r>
            <a:r>
              <a:rPr lang="ru-RU" sz="1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 для 5 специальностей </a:t>
            </a:r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магистратуры (в прошлом году было 2):</a:t>
            </a:r>
            <a:endParaRPr lang="ru-RU" sz="16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1073150" lvl="0" indent="-268288"/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6М110200М-Общественное здравоохранение, </a:t>
            </a:r>
            <a:endParaRPr lang="ru-RU" sz="16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1073150" lvl="0" indent="-268288"/>
            <a:r>
              <a:rPr lang="ru-RU" sz="1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6М114100-Фармация,</a:t>
            </a:r>
          </a:p>
          <a:p>
            <a:pPr marL="1073150" lvl="0" indent="-268288"/>
            <a:r>
              <a:rPr lang="ru-RU" sz="1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6М074800-Технология </a:t>
            </a:r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фармацевтического </a:t>
            </a:r>
          </a:p>
          <a:p>
            <a:pPr marL="1073150" lvl="0" indent="-268288"/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                    производства</a:t>
            </a:r>
            <a:r>
              <a:rPr lang="ru-RU" sz="1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,</a:t>
            </a:r>
          </a:p>
          <a:p>
            <a:pPr marL="1073150" lvl="0" indent="-268288"/>
            <a:r>
              <a:rPr lang="ru-RU" sz="1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6М110300-Сестринское </a:t>
            </a:r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дело</a:t>
            </a:r>
            <a:r>
              <a:rPr lang="en-US" sz="1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,</a:t>
            </a:r>
            <a:endParaRPr lang="ru-RU" sz="16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marL="1073150" indent="-268288"/>
            <a:r>
              <a:rPr lang="ru-RU" sz="1600" b="1" dirty="0">
                <a:solidFill>
                  <a:schemeClr val="tx1"/>
                </a:solidFill>
                <a:latin typeface="Palatino Linotype" panose="02040502050505030304" pitchFamily="18" charset="0"/>
              </a:rPr>
              <a:t>6М110100-Медицина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6" y="476672"/>
            <a:ext cx="2016224" cy="3168352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82563" indent="-182563">
              <a:buFont typeface="Wingdings" pitchFamily="2" charset="2"/>
              <a:buChar char="ü"/>
            </a:pPr>
            <a:r>
              <a:rPr lang="ru-RU" sz="1200" b="1" dirty="0" smtClean="0"/>
              <a:t>Национальный фармацевтический университет г.Харьков (Украина)</a:t>
            </a:r>
          </a:p>
          <a:p>
            <a:pPr marL="182563" indent="-182563">
              <a:buFont typeface="Wingdings" pitchFamily="2" charset="2"/>
              <a:buChar char="ü"/>
            </a:pPr>
            <a:r>
              <a:rPr lang="ru-RU" sz="1200" b="1" dirty="0" smtClean="0"/>
              <a:t>Университет  ветеринарной фармации  г.Брно (Чехия)</a:t>
            </a:r>
          </a:p>
          <a:p>
            <a:pPr marL="182563" indent="-182563">
              <a:buFont typeface="Wingdings" pitchFamily="2" charset="2"/>
              <a:buChar char="ü"/>
            </a:pPr>
            <a:r>
              <a:rPr lang="ru-RU" sz="1200" b="1" dirty="0" smtClean="0"/>
              <a:t>Санкт-Петербургская химико-фармацевтическая академия (Россия)</a:t>
            </a:r>
          </a:p>
          <a:p>
            <a:pPr marL="182563" indent="-182563">
              <a:buFont typeface="Wingdings" pitchFamily="2" charset="2"/>
              <a:buChar char="ü"/>
            </a:pPr>
            <a:r>
              <a:rPr lang="ru-RU" sz="1200" b="1" dirty="0" smtClean="0"/>
              <a:t>Сибирский </a:t>
            </a:r>
            <a:r>
              <a:rPr lang="ru-RU" sz="1200" b="1" dirty="0" err="1" smtClean="0"/>
              <a:t>Госуд</a:t>
            </a:r>
            <a:r>
              <a:rPr lang="ru-RU" sz="1200" b="1" dirty="0" smtClean="0"/>
              <a:t>. фармацевтический  университет г.Томск (Россия)</a:t>
            </a:r>
          </a:p>
          <a:p>
            <a:pPr algn="ctr"/>
            <a:endParaRPr lang="ru-RU" sz="1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47256" y="908720"/>
            <a:ext cx="6696744" cy="23762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52425" lvl="0" indent="-352425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4</a:t>
            </a:r>
            <a:r>
              <a:rPr lang="ru-RU" b="1" dirty="0" smtClean="0">
                <a:latin typeface="Palatino Linotype" panose="02040502050505030304" pitchFamily="18" charset="0"/>
              </a:rPr>
              <a:t>  - для докторантуры по специальности «6D110400 – Фармация» и «6D074800 - Технология  фармацевтического производства»</a:t>
            </a:r>
          </a:p>
          <a:p>
            <a:pPr marL="352425" lvl="0" indent="-352425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8</a:t>
            </a:r>
            <a:r>
              <a:rPr lang="ru-RU" b="1" dirty="0" smtClean="0">
                <a:latin typeface="Palatino Linotype" panose="02040502050505030304" pitchFamily="18" charset="0"/>
              </a:rPr>
              <a:t>  -  для магистратуры по специальности «6М110400-Фармация» и «6М074800 – Технология фармацевтического производства»</a:t>
            </a:r>
          </a:p>
          <a:p>
            <a:pPr marL="352425" lvl="0" indent="-352425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15</a:t>
            </a:r>
            <a:r>
              <a:rPr lang="ru-RU" b="1" dirty="0" smtClean="0">
                <a:latin typeface="Palatino Linotype" panose="02040502050505030304" pitchFamily="18" charset="0"/>
              </a:rPr>
              <a:t>  - для бакалавров по  специальности «5В110300 – Фармация»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3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4482"/>
            <a:ext cx="8324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Практическая подготовка – основа профессиональной компетенции</a:t>
            </a:r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34573432"/>
              </p:ext>
            </p:extLst>
          </p:nvPr>
        </p:nvGraphicFramePr>
        <p:xfrm>
          <a:off x="323528" y="830110"/>
          <a:ext cx="5868144" cy="5629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C:\Documents and Settings\user.PC\Рабочий стол\Задачи ЦМАКО\Фото в журнал Алтын Сапа\DSC_81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548680"/>
            <a:ext cx="2952328" cy="196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Documents and Settings\user.PC\Рабочий стол\Задачи ЦМАКО\ФОТО КАЗНМУ 15.11.12\DSC_500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2636912"/>
            <a:ext cx="295232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Documents and Settings\user.PC\Рабочий стол\Задачи ЦМАКО\Фото КазНМУ на стенды\Фото КазНМУ часть 2 (обраб)\обраб\16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4797152"/>
            <a:ext cx="3001144" cy="1969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1699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32158"/>
            <a:ext cx="817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Образовательная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деятельность: академическая мобильность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90190657"/>
              </p:ext>
            </p:extLst>
          </p:nvPr>
        </p:nvGraphicFramePr>
        <p:xfrm>
          <a:off x="899592" y="620688"/>
          <a:ext cx="511256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27584" y="4149080"/>
            <a:ext cx="8316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Финансирование программ академической мобильности  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визитинга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2341832"/>
              </p:ext>
            </p:extLst>
          </p:nvPr>
        </p:nvGraphicFramePr>
        <p:xfrm>
          <a:off x="971600" y="4581127"/>
          <a:ext cx="7776865" cy="207022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55373"/>
                <a:gridCol w="1555373"/>
                <a:gridCol w="1555373"/>
                <a:gridCol w="1555373"/>
                <a:gridCol w="1555373"/>
              </a:tblGrid>
              <a:tr h="414045">
                <a:tc>
                  <a:txBody>
                    <a:bodyPr/>
                    <a:lstStyle/>
                    <a:p>
                      <a:endParaRPr lang="ru-RU" sz="1400" b="1" dirty="0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Palatino Linotype" panose="02040502050505030304" pitchFamily="18" charset="0"/>
                        </a:rPr>
                        <a:t>Академическая мобильность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Palatino Linotype" panose="02040502050505030304" pitchFamily="18" charset="0"/>
                        </a:rPr>
                        <a:t>Программа </a:t>
                      </a:r>
                      <a:r>
                        <a:rPr lang="ru-RU" sz="1400" b="1" dirty="0" err="1">
                          <a:latin typeface="Palatino Linotype" panose="02040502050505030304" pitchFamily="18" charset="0"/>
                        </a:rPr>
                        <a:t>визитинга</a:t>
                      </a:r>
                      <a:r>
                        <a:rPr lang="ru-RU" sz="1400" b="1" dirty="0">
                          <a:latin typeface="Palatino Linotype" panose="02040502050505030304" pitchFamily="18" charset="0"/>
                        </a:rPr>
                        <a:t> </a:t>
                      </a:r>
                      <a:endParaRPr lang="ru-RU" sz="1400" b="1" dirty="0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4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Palatino Linotype" panose="02040502050505030304" pitchFamily="18" charset="0"/>
                        </a:rPr>
                        <a:t>Год / млн.тг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Palatino Linotype" panose="02040502050505030304" pitchFamily="18" charset="0"/>
                        </a:rPr>
                        <a:t>МОН РК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Palatino Linotype" panose="02040502050505030304" pitchFamily="18" charset="0"/>
                        </a:rPr>
                        <a:t>КазНМУ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Palatino Linotype" panose="02040502050505030304" pitchFamily="18" charset="0"/>
                        </a:rPr>
                        <a:t>МОН РК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Palatino Linotype" panose="02040502050505030304" pitchFamily="18" charset="0"/>
                        </a:rPr>
                        <a:t>КазНМУ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Palatino Linotype" panose="02040502050505030304" pitchFamily="18" charset="0"/>
                        </a:rPr>
                        <a:t>2012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Palatino Linotype" panose="02040502050505030304" pitchFamily="18" charset="0"/>
                        </a:rPr>
                        <a:t>20, 7 млн.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Palatino Linotype" panose="02040502050505030304" pitchFamily="18" charset="0"/>
                        </a:rPr>
                        <a:t>22</a:t>
                      </a:r>
                      <a:r>
                        <a:rPr lang="ru-RU" sz="1400" b="1">
                          <a:latin typeface="Palatino Linotype" panose="02040502050505030304" pitchFamily="18" charset="0"/>
                        </a:rPr>
                        <a:t>, 2 млн.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Palatino Linotype" panose="02040502050505030304" pitchFamily="18" charset="0"/>
                        </a:rPr>
                        <a:t>200 млн.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Palatino Linotype" panose="02040502050505030304" pitchFamily="18" charset="0"/>
                        </a:rPr>
                        <a:t>106, 4 млн.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Palatino Linotype" panose="02040502050505030304" pitchFamily="18" charset="0"/>
                        </a:rPr>
                        <a:t>2013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Palatino Linotype" panose="02040502050505030304" pitchFamily="18" charset="0"/>
                        </a:rPr>
                        <a:t>12 млн.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Palatino Linotype" panose="02040502050505030304" pitchFamily="18" charset="0"/>
                        </a:rPr>
                        <a:t>36, 7 млн.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Palatino Linotype" panose="02040502050505030304" pitchFamily="18" charset="0"/>
                        </a:rPr>
                        <a:t>200 млн.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Palatino Linotype" panose="02040502050505030304" pitchFamily="18" charset="0"/>
                        </a:rPr>
                        <a:t>8</a:t>
                      </a:r>
                      <a:r>
                        <a:rPr lang="en-US" sz="1400" b="1" dirty="0" smtClean="0">
                          <a:latin typeface="Palatino Linotype" panose="02040502050505030304" pitchFamily="18" charset="0"/>
                        </a:rPr>
                        <a:t>6</a:t>
                      </a:r>
                      <a:r>
                        <a:rPr lang="ru-RU" sz="1400" b="1" dirty="0" smtClean="0">
                          <a:latin typeface="Palatino Linotype" panose="02040502050505030304" pitchFamily="18" charset="0"/>
                        </a:rPr>
                        <a:t>,</a:t>
                      </a:r>
                      <a:r>
                        <a:rPr lang="en-US" sz="1400" b="1" dirty="0" smtClean="0">
                          <a:latin typeface="Palatino Linotype" panose="02040502050505030304" pitchFamily="18" charset="0"/>
                        </a:rPr>
                        <a:t>89</a:t>
                      </a:r>
                      <a:r>
                        <a:rPr lang="ru-RU" sz="1400" b="1" dirty="0" smtClean="0"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400" b="1" dirty="0">
                          <a:latin typeface="Palatino Linotype" panose="02040502050505030304" pitchFamily="18" charset="0"/>
                        </a:rPr>
                        <a:t>млн. </a:t>
                      </a:r>
                      <a:endParaRPr lang="ru-RU" sz="1400" b="1" dirty="0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0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latin typeface="Palatino Linotype" panose="02040502050505030304" pitchFamily="18" charset="0"/>
                        </a:rPr>
                        <a:t>Итого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Palatino Linotype" panose="02040502050505030304" pitchFamily="18" charset="0"/>
                        </a:rPr>
                        <a:t>32, 7 млн. 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Palatino Linotype" panose="02040502050505030304" pitchFamily="18" charset="0"/>
                        </a:rPr>
                        <a:t>58, 9 млн.  </a:t>
                      </a:r>
                      <a:endParaRPr lang="ru-RU" sz="1400" b="1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Palatino Linotype" panose="02040502050505030304" pitchFamily="18" charset="0"/>
                        </a:rPr>
                        <a:t>400 млн.  </a:t>
                      </a:r>
                      <a:endParaRPr lang="ru-RU" sz="1400" b="1" dirty="0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Palatino Linotype" panose="02040502050505030304" pitchFamily="18" charset="0"/>
                        </a:rPr>
                        <a:t>1</a:t>
                      </a:r>
                      <a:r>
                        <a:rPr lang="en-US" sz="1400" b="1" dirty="0" smtClean="0">
                          <a:latin typeface="Palatino Linotype" panose="02040502050505030304" pitchFamily="18" charset="0"/>
                        </a:rPr>
                        <a:t>93</a:t>
                      </a:r>
                      <a:r>
                        <a:rPr lang="ru-RU" sz="1400" b="1" dirty="0" smtClean="0">
                          <a:latin typeface="Palatino Linotype" panose="02040502050505030304" pitchFamily="18" charset="0"/>
                        </a:rPr>
                        <a:t>, </a:t>
                      </a:r>
                      <a:r>
                        <a:rPr lang="en-US" sz="1400" b="1" dirty="0" smtClean="0">
                          <a:latin typeface="Palatino Linotype" panose="02040502050505030304" pitchFamily="18" charset="0"/>
                        </a:rPr>
                        <a:t>3</a:t>
                      </a:r>
                      <a:r>
                        <a:rPr lang="ru-RU" sz="1400" b="1" dirty="0" smtClean="0"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lang="ru-RU" sz="1400" b="1" dirty="0">
                          <a:latin typeface="Palatino Linotype" panose="02040502050505030304" pitchFamily="18" charset="0"/>
                        </a:rPr>
                        <a:t>млн. </a:t>
                      </a:r>
                      <a:endParaRPr lang="ru-RU" sz="1400" b="1" dirty="0"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8054" y="1268760"/>
            <a:ext cx="2990450" cy="1980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373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0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Образовательная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деятельность: программа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визитинга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12403433"/>
              </p:ext>
            </p:extLst>
          </p:nvPr>
        </p:nvGraphicFramePr>
        <p:xfrm>
          <a:off x="899592" y="476672"/>
          <a:ext cx="7704856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Скругленный прямоугольник 8"/>
          <p:cNvSpPr/>
          <p:nvPr/>
        </p:nvSpPr>
        <p:spPr>
          <a:xfrm>
            <a:off x="899592" y="3861048"/>
            <a:ext cx="8064896" cy="29523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В соответствии с поставленными задачами по развитию трудовых ресурсов</a:t>
            </a: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 в 2013-2014 учебном году </a:t>
            </a:r>
            <a:r>
              <a:rPr lang="ru-RU" sz="14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4 преподавателя </a:t>
            </a:r>
            <a:r>
              <a:rPr lang="ru-RU" sz="1400" b="1" dirty="0" smtClean="0">
                <a:latin typeface="Palatino Linotype" panose="02040502050505030304" pitchFamily="18" charset="0"/>
              </a:rPr>
              <a:t>(не  резиденты Республики Казахстан) были привлечены  в штат профессорско-преподавательского состава Университета: </a:t>
            </a:r>
          </a:p>
          <a:p>
            <a:pPr marL="533400" indent="-266700">
              <a:buFont typeface="+mj-lt"/>
              <a:buAutoNum type="arabicPeriod"/>
            </a:pPr>
            <a:r>
              <a:rPr lang="ru-RU" sz="1300" b="1" dirty="0" smtClean="0">
                <a:latin typeface="Palatino Linotype" panose="02040502050505030304" pitchFamily="18" charset="0"/>
              </a:rPr>
              <a:t>Чайковская В.В. (Украина),  кафедра геронтологии и гериатрии, </a:t>
            </a:r>
          </a:p>
          <a:p>
            <a:pPr marL="533400" indent="-266700">
              <a:buFont typeface="+mj-lt"/>
              <a:buAutoNum type="arabicPeriod"/>
            </a:pPr>
            <a:r>
              <a:rPr lang="ru-RU" sz="1300" b="1" dirty="0" err="1" smtClean="0">
                <a:latin typeface="Palatino Linotype" panose="02040502050505030304" pitchFamily="18" charset="0"/>
              </a:rPr>
              <a:t>Хименко</a:t>
            </a:r>
            <a:r>
              <a:rPr lang="ru-RU" sz="1300" b="1" dirty="0" smtClean="0">
                <a:latin typeface="Palatino Linotype" panose="02040502050505030304" pitchFamily="18" charset="0"/>
              </a:rPr>
              <a:t> С. (Украина),  модуль «фармацевт-менеджер»,</a:t>
            </a:r>
          </a:p>
          <a:p>
            <a:pPr marL="533400" indent="-266700">
              <a:buFont typeface="+mj-lt"/>
              <a:buAutoNum type="arabicPeriod"/>
            </a:pPr>
            <a:r>
              <a:rPr lang="ru-RU" sz="1300" b="1" dirty="0" err="1" smtClean="0">
                <a:latin typeface="Palatino Linotype" panose="02040502050505030304" pitchFamily="18" charset="0"/>
              </a:rPr>
              <a:t>Мейманалиев</a:t>
            </a:r>
            <a:r>
              <a:rPr lang="ru-RU" sz="1300" b="1" dirty="0" smtClean="0">
                <a:latin typeface="Palatino Linotype" panose="02040502050505030304" pitchFamily="18" charset="0"/>
              </a:rPr>
              <a:t> Т.С. (Кыргызстан),  кафедра международного здравоохранения,</a:t>
            </a:r>
          </a:p>
          <a:p>
            <a:pPr marL="533400" indent="-266700">
              <a:buFont typeface="+mj-lt"/>
              <a:buAutoNum type="arabicPeriod"/>
            </a:pPr>
            <a:r>
              <a:rPr lang="ru-RU" sz="1300" b="1" dirty="0" err="1" smtClean="0">
                <a:latin typeface="Palatino Linotype" panose="02040502050505030304" pitchFamily="18" charset="0"/>
              </a:rPr>
              <a:t>Кудайбергенова</a:t>
            </a:r>
            <a:r>
              <a:rPr lang="ru-RU" sz="1300" b="1" dirty="0" smtClean="0">
                <a:latin typeface="Palatino Linotype" panose="02040502050505030304" pitchFamily="18" charset="0"/>
              </a:rPr>
              <a:t> Т.А. (Кыргызстан),  кафедра политики и управления здравоохранением</a:t>
            </a:r>
            <a:endParaRPr lang="en-US" sz="1300" b="1" dirty="0" smtClean="0">
              <a:latin typeface="Palatino Linotype" panose="02040502050505030304" pitchFamily="18" charset="0"/>
            </a:endParaRPr>
          </a:p>
          <a:p>
            <a:pPr marL="533400" indent="-266700"/>
            <a:r>
              <a:rPr lang="kk-KZ" sz="1300" b="1" dirty="0" smtClean="0">
                <a:latin typeface="Palatino Linotype" panose="02040502050505030304" pitchFamily="18" charset="0"/>
              </a:rPr>
              <a:t> </a:t>
            </a:r>
            <a:r>
              <a:rPr lang="kk-KZ" sz="13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К началу </a:t>
            </a:r>
            <a:r>
              <a:rPr lang="ru-RU" sz="13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2014-2015 </a:t>
            </a:r>
            <a:r>
              <a:rPr lang="ru-RU" sz="1300" b="1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уч.года</a:t>
            </a:r>
            <a:r>
              <a:rPr lang="ru-RU" sz="13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принято в штат еще 2 зарубежных преподавателя : </a:t>
            </a:r>
          </a:p>
          <a:p>
            <a:pPr marL="503237" indent="-228600">
              <a:buAutoNum type="arabicPeriod" startAt="5"/>
            </a:pPr>
            <a:r>
              <a:rPr lang="ru-RU" sz="1300" b="1" dirty="0" err="1" smtClean="0">
                <a:latin typeface="Palatino Linotype" panose="02040502050505030304" pitchFamily="18" charset="0"/>
              </a:rPr>
              <a:t>James</a:t>
            </a:r>
            <a:r>
              <a:rPr lang="ru-RU" sz="1300" b="1" dirty="0" smtClean="0">
                <a:latin typeface="Palatino Linotype" panose="02040502050505030304" pitchFamily="18" charset="0"/>
              </a:rPr>
              <a:t> A. </a:t>
            </a:r>
            <a:r>
              <a:rPr lang="ru-RU" sz="1300" b="1" dirty="0" err="1" smtClean="0">
                <a:latin typeface="Palatino Linotype" panose="02040502050505030304" pitchFamily="18" charset="0"/>
              </a:rPr>
              <a:t>Auld</a:t>
            </a:r>
            <a:r>
              <a:rPr lang="ru-RU" sz="1300" b="1" dirty="0" smtClean="0">
                <a:latin typeface="Palatino Linotype" panose="02040502050505030304" pitchFamily="18" charset="0"/>
              </a:rPr>
              <a:t>  (Канада),  Центр языковой подготовки и Управление по развитию человеческих  ресурсов</a:t>
            </a:r>
          </a:p>
          <a:p>
            <a:pPr marL="444500" indent="-169863"/>
            <a:r>
              <a:rPr lang="kk-KZ" sz="1300" b="1" dirty="0" smtClean="0">
                <a:latin typeface="Palatino Linotype" panose="02040502050505030304" pitchFamily="18" charset="0"/>
              </a:rPr>
              <a:t>6.   Терненко И.И., (</a:t>
            </a:r>
            <a:r>
              <a:rPr lang="ru-RU" sz="1300" b="1" dirty="0" smtClean="0">
                <a:latin typeface="Palatino Linotype" panose="02040502050505030304" pitchFamily="18" charset="0"/>
              </a:rPr>
              <a:t>Украина)</a:t>
            </a:r>
            <a:r>
              <a:rPr lang="kk-KZ" sz="1300" b="1" dirty="0" smtClean="0">
                <a:latin typeface="Palatino Linotype" panose="02040502050505030304" pitchFamily="18" charset="0"/>
              </a:rPr>
              <a:t> Мо</a:t>
            </a:r>
            <a:r>
              <a:rPr lang="ru-RU" sz="1300" b="1" dirty="0" smtClean="0">
                <a:latin typeface="Palatino Linotype" panose="02040502050505030304" pitchFamily="18" charset="0"/>
              </a:rPr>
              <a:t>дуль фармацевт-</a:t>
            </a:r>
            <a:r>
              <a:rPr lang="kk-KZ" sz="1300" b="1" dirty="0" smtClean="0">
                <a:latin typeface="Palatino Linotype" panose="02040502050505030304" pitchFamily="18" charset="0"/>
              </a:rPr>
              <a:t>аналитик </a:t>
            </a:r>
            <a:endParaRPr lang="ru-RU" sz="1300" b="1" dirty="0" smtClean="0">
              <a:latin typeface="Palatino Linotype" panose="02040502050505030304" pitchFamily="18" charset="0"/>
            </a:endParaRPr>
          </a:p>
          <a:p>
            <a:endParaRPr lang="ru-RU" sz="1300" b="1" dirty="0" smtClean="0">
              <a:latin typeface="Palatino Linotype" panose="02040502050505030304" pitchFamily="18" charset="0"/>
            </a:endParaRPr>
          </a:p>
          <a:p>
            <a:pPr marL="533400" indent="-266700"/>
            <a:endParaRPr lang="ru-RU" sz="1300" b="1" dirty="0" smtClean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737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17</a:t>
            </a:fld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760677308"/>
              </p:ext>
            </p:extLst>
          </p:nvPr>
        </p:nvGraphicFramePr>
        <p:xfrm>
          <a:off x="971600" y="1484784"/>
          <a:ext cx="777686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899592" y="476672"/>
            <a:ext cx="8244408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Palatino Linotype" panose="02040502050505030304" pitchFamily="18" charset="0"/>
              </a:rPr>
              <a:t>С 2013 г. повышение педагогического, профессионального, научного потенциала и компетентности преподавателей и сотрудников КазНМУ реализуется через подразделения университета:</a:t>
            </a:r>
            <a:endParaRPr lang="ru-RU" b="1" dirty="0"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32158"/>
            <a:ext cx="74550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Система развития компетенций ППС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18</a:t>
            </a:fld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Скругленный прямоугольник 4"/>
          <p:cNvSpPr/>
          <p:nvPr/>
        </p:nvSpPr>
        <p:spPr>
          <a:xfrm>
            <a:off x="827584" y="548680"/>
            <a:ext cx="8208912" cy="18722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1,7 тыс.  квалифицированных педагогов, </a:t>
            </a:r>
            <a:r>
              <a:rPr lang="kk-KZ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в  т.ч. </a:t>
            </a:r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6 академиков   НАН РК,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2 академика РАН, 3 член-корреспондента НАН РК,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20 членов академии профилактической медицины и академии естественных наук , 167 – докторов медицинских наук, 454 – кандидатов наук и доцентов, 7 обладателей звания «Лучший преподаватель РК».   </a:t>
            </a:r>
          </a:p>
          <a:p>
            <a:pPr algn="ctr"/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32158"/>
            <a:ext cx="69829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Преподаватели: характеристика ППС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28882676"/>
              </p:ext>
            </p:extLst>
          </p:nvPr>
        </p:nvGraphicFramePr>
        <p:xfrm>
          <a:off x="1133364" y="3488234"/>
          <a:ext cx="7704856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619672" y="2492896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 целях развития потенциала и повышения квалификации сотрудников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обучены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 семинарах вне и в университете </a:t>
            </a:r>
          </a:p>
        </p:txBody>
      </p:sp>
    </p:spTree>
    <p:extLst>
      <p:ext uri="{BB962C8B-B14F-4D97-AF65-F5344CB8AC3E}">
        <p14:creationId xmlns:p14="http://schemas.microsoft.com/office/powerpoint/2010/main" xmlns="" val="235283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49489" y="32158"/>
            <a:ext cx="3845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Развитие компетенций ППС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" name="Выноска со стрелкой вниз 5"/>
          <p:cNvSpPr/>
          <p:nvPr/>
        </p:nvSpPr>
        <p:spPr>
          <a:xfrm>
            <a:off x="864096" y="548680"/>
            <a:ext cx="3923928" cy="792088"/>
          </a:xfrm>
          <a:prstGeom prst="downArrowCallou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За счет средств КазНМУ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5148063" y="548680"/>
            <a:ext cx="3744417" cy="792088"/>
          </a:xfrm>
          <a:prstGeom prst="down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Внешнее финансирование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4096" y="1412776"/>
            <a:ext cx="3923928" cy="482453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indent="-180975" algn="ctr"/>
            <a:r>
              <a:rPr lang="ru-RU" sz="1600" b="1" u="sng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В 2014 г.</a:t>
            </a:r>
          </a:p>
          <a:p>
            <a:pPr marL="265113" indent="-180975">
              <a:buFont typeface="Arial" pitchFamily="34" charset="0"/>
              <a:buChar char="•"/>
            </a:pPr>
            <a:r>
              <a:rPr lang="ru-RU" b="1" dirty="0" smtClean="0">
                <a:latin typeface="Palatino Linotype" panose="02040502050505030304" pitchFamily="18" charset="0"/>
              </a:rPr>
              <a:t>19  </a:t>
            </a:r>
            <a:r>
              <a:rPr lang="ru-RU" b="1" dirty="0">
                <a:latin typeface="Palatino Linotype" panose="02040502050505030304" pitchFamily="18" charset="0"/>
              </a:rPr>
              <a:t>семинаров, тренингов, в т.ч. 4  с международной сертификацией (AMSE, ORPHEUS, Университет </a:t>
            </a:r>
            <a:r>
              <a:rPr lang="ru-RU" b="1" dirty="0" smtClean="0">
                <a:latin typeface="Palatino Linotype" panose="02040502050505030304" pitchFamily="18" charset="0"/>
              </a:rPr>
              <a:t>Майами) - обучено 639  </a:t>
            </a:r>
            <a:r>
              <a:rPr lang="ru-RU" b="1" dirty="0">
                <a:latin typeface="Palatino Linotype" panose="02040502050505030304" pitchFamily="18" charset="0"/>
              </a:rPr>
              <a:t>ППС и сотрудников </a:t>
            </a:r>
            <a:r>
              <a:rPr lang="ru-RU" b="1" dirty="0" smtClean="0">
                <a:latin typeface="Palatino Linotype" panose="02040502050505030304" pitchFamily="18" charset="0"/>
              </a:rPr>
              <a:t>КазНМУ</a:t>
            </a:r>
          </a:p>
          <a:p>
            <a:pPr marL="265113" indent="-180975">
              <a:buFont typeface="Arial" pitchFamily="34" charset="0"/>
              <a:buChar char="•"/>
            </a:pPr>
            <a:r>
              <a:rPr lang="ru-RU" b="1" dirty="0" smtClean="0">
                <a:latin typeface="Palatino Linotype" panose="02040502050505030304" pitchFamily="18" charset="0"/>
              </a:rPr>
              <a:t>Стажировки в дальнее зарубежье - 156 сотрудников</a:t>
            </a:r>
          </a:p>
          <a:p>
            <a:pPr marL="265113" indent="-180975">
              <a:buFont typeface="Arial" pitchFamily="34" charset="0"/>
              <a:buChar char="•"/>
            </a:pPr>
            <a:r>
              <a:rPr lang="ru-RU" b="1" dirty="0" smtClean="0">
                <a:latin typeface="Palatino Linotype" panose="02040502050505030304" pitchFamily="18" charset="0"/>
              </a:rPr>
              <a:t>Программа «Таланты на службе Университета» - с 2012 г.  -  12 преподавателей и сотрудников  являются победителями конкурса, им  выплачивается ежемесячная премия</a:t>
            </a:r>
          </a:p>
          <a:p>
            <a:pPr marL="265113" indent="-180975"/>
            <a:endParaRPr lang="ru-RU" sz="1600" b="1" dirty="0" smtClean="0">
              <a:latin typeface="Palatino Linotype" panose="02040502050505030304" pitchFamily="18" charset="0"/>
            </a:endParaRPr>
          </a:p>
          <a:p>
            <a:pPr marL="265113" indent="-180975">
              <a:buFont typeface="Arial" pitchFamily="34" charset="0"/>
              <a:buChar char="•"/>
            </a:pP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8063" y="1412776"/>
            <a:ext cx="3744417" cy="1008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По программе «</a:t>
            </a:r>
            <a:r>
              <a:rPr lang="ru-RU" sz="1600" b="1" dirty="0" err="1" smtClean="0">
                <a:latin typeface="Palatino Linotype" panose="02040502050505030304" pitchFamily="18" charset="0"/>
              </a:rPr>
              <a:t>Болашак</a:t>
            </a:r>
            <a:r>
              <a:rPr lang="ru-RU" sz="1600" b="1" dirty="0" smtClean="0">
                <a:latin typeface="Palatino Linotype" panose="02040502050505030304" pitchFamily="18" charset="0"/>
              </a:rPr>
              <a:t>»</a:t>
            </a:r>
          </a:p>
          <a:p>
            <a:pPr algn="ctr"/>
            <a:r>
              <a:rPr lang="ru-RU" sz="1600" b="1" dirty="0">
                <a:latin typeface="Palatino Linotype" panose="02040502050505030304" pitchFamily="18" charset="0"/>
              </a:rPr>
              <a:t>з</a:t>
            </a:r>
            <a:r>
              <a:rPr lang="ru-RU" sz="1600" b="1" dirty="0" smtClean="0">
                <a:latin typeface="Palatino Linotype" panose="02040502050505030304" pitchFamily="18" charset="0"/>
              </a:rPr>
              <a:t>а 2 года – 72 преподавателя 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2636912"/>
            <a:ext cx="3744416" cy="1800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 </a:t>
            </a:r>
            <a:r>
              <a:rPr lang="ru-RU" sz="1600" b="1" dirty="0">
                <a:latin typeface="Palatino Linotype" panose="02040502050505030304" pitchFamily="18" charset="0"/>
              </a:rPr>
              <a:t>Гранты Американо-Австрийского фонда  по повышению </a:t>
            </a:r>
            <a:r>
              <a:rPr lang="ru-RU" sz="1600" b="1" dirty="0" err="1" smtClean="0">
                <a:latin typeface="Palatino Linotype" panose="02040502050505030304" pitchFamily="18" charset="0"/>
              </a:rPr>
              <a:t>профес-сиональных</a:t>
            </a:r>
            <a:r>
              <a:rPr lang="ru-RU" sz="1600" b="1" dirty="0" smtClean="0">
                <a:latin typeface="Palatino Linotype" panose="02040502050505030304" pitchFamily="18" charset="0"/>
              </a:rPr>
              <a:t> </a:t>
            </a:r>
            <a:r>
              <a:rPr lang="ru-RU" sz="1600" b="1" dirty="0">
                <a:latin typeface="Palatino Linotype" panose="02040502050505030304" pitchFamily="18" charset="0"/>
              </a:rPr>
              <a:t>компетенций в области клинической </a:t>
            </a:r>
            <a:r>
              <a:rPr lang="ru-RU" sz="1600" b="1" dirty="0" smtClean="0">
                <a:latin typeface="Palatino Linotype" panose="02040502050505030304" pitchFamily="18" charset="0"/>
              </a:rPr>
              <a:t>медицины –</a:t>
            </a:r>
          </a:p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за 2 года  </a:t>
            </a:r>
            <a:r>
              <a:rPr lang="ru-RU" sz="1600" b="1" dirty="0">
                <a:latin typeface="Palatino Linotype" panose="02040502050505030304" pitchFamily="18" charset="0"/>
              </a:rPr>
              <a:t>8</a:t>
            </a:r>
            <a:r>
              <a:rPr lang="ru-RU" sz="1600" b="1" dirty="0" smtClean="0">
                <a:latin typeface="Palatino Linotype" panose="02040502050505030304" pitchFamily="18" charset="0"/>
              </a:rPr>
              <a:t> преподавателей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84168" y="4653136"/>
            <a:ext cx="2802687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0975" indent="-180975" algn="ctr"/>
            <a:r>
              <a:rPr lang="ru-RU" sz="1600" b="1" dirty="0" smtClean="0">
                <a:latin typeface="Palatino Linotype" panose="02040502050505030304" pitchFamily="18" charset="0"/>
              </a:rPr>
              <a:t>Программа «Подготовки внутреннего кадрового резерва» с 2011 г.  - </a:t>
            </a:r>
          </a:p>
          <a:p>
            <a:pPr marL="180975" indent="-180975" algn="ctr"/>
            <a:r>
              <a:rPr lang="ru-RU" sz="1600" b="1" dirty="0" smtClean="0">
                <a:latin typeface="Palatino Linotype" panose="02040502050505030304" pitchFamily="18" charset="0"/>
              </a:rPr>
              <a:t>87 </a:t>
            </a:r>
            <a:r>
              <a:rPr lang="ru-RU" sz="1600" b="1" dirty="0" err="1" smtClean="0">
                <a:latin typeface="Palatino Linotype" panose="02040502050505030304" pitchFamily="18" charset="0"/>
              </a:rPr>
              <a:t>стражеров-преподавателей</a:t>
            </a:r>
            <a:endParaRPr lang="ru-RU" sz="1600" b="1" dirty="0" smtClean="0">
              <a:latin typeface="Palatino Linotype" panose="02040502050505030304" pitchFamily="18" charset="0"/>
            </a:endParaRPr>
          </a:p>
        </p:txBody>
      </p:sp>
      <p:sp>
        <p:nvSpPr>
          <p:cNvPr id="11" name="Выноска со стрелкой вправо 10"/>
          <p:cNvSpPr/>
          <p:nvPr/>
        </p:nvSpPr>
        <p:spPr>
          <a:xfrm>
            <a:off x="4860032" y="5157192"/>
            <a:ext cx="1836425" cy="115212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9896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Средний возраст ППС </a:t>
            </a: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≥ 55 лет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569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uristu.kz/files/imgforus/viza-v-kazakhstan.jpg"/>
          <p:cNvPicPr>
            <a:picLocks noChangeAspect="1" noChangeArrowheads="1"/>
          </p:cNvPicPr>
          <p:nvPr/>
        </p:nvPicPr>
        <p:blipFill>
          <a:blip r:embed="rId3" cstate="print">
            <a:lum bright="55000" contrast="36000"/>
          </a:blip>
          <a:srcRect/>
          <a:stretch>
            <a:fillRect/>
          </a:stretch>
        </p:blipFill>
        <p:spPr bwMode="auto">
          <a:xfrm>
            <a:off x="0" y="-20612"/>
            <a:ext cx="9144000" cy="687861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76672"/>
            <a:ext cx="6696744" cy="5865515"/>
          </a:xfrm>
        </p:spPr>
        <p:txBody>
          <a:bodyPr>
            <a:normAutofit fontScale="92500" lnSpcReduction="10000"/>
          </a:bodyPr>
          <a:lstStyle/>
          <a:p>
            <a:pPr marL="92075" indent="0">
              <a:buNone/>
            </a:pPr>
            <a:r>
              <a:rPr lang="ru-RU" b="1" dirty="0" smtClean="0"/>
              <a:t>Все развитые страны имеют уникальные </a:t>
            </a:r>
            <a:endParaRPr lang="ru-RU" dirty="0" smtClean="0"/>
          </a:p>
          <a:p>
            <a:pPr marL="92075" indent="0">
              <a:buNone/>
            </a:pPr>
            <a:r>
              <a:rPr lang="ru-RU" b="1" dirty="0" smtClean="0"/>
              <a:t>качественные образовательные системы…</a:t>
            </a:r>
            <a:endParaRPr lang="ru-RU" dirty="0" smtClean="0"/>
          </a:p>
          <a:p>
            <a:pPr marL="92075" indent="0">
              <a:buNone/>
            </a:pPr>
            <a:r>
              <a:rPr lang="ru-RU" b="1" dirty="0" smtClean="0"/>
              <a:t>Нам предстоит большая работа по улучшению</a:t>
            </a:r>
            <a:endParaRPr lang="ru-RU" dirty="0" smtClean="0"/>
          </a:p>
          <a:p>
            <a:pPr marL="92075" indent="0">
              <a:buNone/>
            </a:pPr>
            <a:r>
              <a:rPr lang="ru-RU" b="1" dirty="0" smtClean="0"/>
              <a:t>качества всех звеньев национального образования.</a:t>
            </a:r>
            <a:r>
              <a:rPr lang="ru-RU" dirty="0" smtClean="0"/>
              <a:t> </a:t>
            </a:r>
          </a:p>
          <a:p>
            <a:pPr>
              <a:buNone/>
            </a:pPr>
            <a:endParaRPr lang="ru-RU" dirty="0" smtClean="0"/>
          </a:p>
          <a:p>
            <a:pPr algn="r">
              <a:buNone/>
            </a:pPr>
            <a:r>
              <a:rPr lang="ru-RU" sz="2200" b="1" i="1" dirty="0" smtClean="0"/>
              <a:t>Из послания Президента Республики Казахстан </a:t>
            </a:r>
            <a:endParaRPr lang="ru-RU" sz="2200" b="1" dirty="0" smtClean="0"/>
          </a:p>
          <a:p>
            <a:pPr algn="r">
              <a:buNone/>
            </a:pPr>
            <a:r>
              <a:rPr lang="ru-RU" sz="2200" b="1" i="1" dirty="0" smtClean="0"/>
              <a:t>Нурсултана Назарбаева народу Казахстана </a:t>
            </a:r>
            <a:endParaRPr lang="ru-RU" sz="2200" b="1" dirty="0" smtClean="0"/>
          </a:p>
          <a:p>
            <a:pPr algn="r">
              <a:buNone/>
            </a:pPr>
            <a:r>
              <a:rPr lang="ru-RU" sz="2200" b="1" i="1" dirty="0" smtClean="0"/>
              <a:t>«Казахстанский путь – 2050: Единая цель, единые</a:t>
            </a:r>
            <a:endParaRPr lang="ru-RU" sz="2200" b="1" dirty="0" smtClean="0"/>
          </a:p>
          <a:p>
            <a:pPr algn="r">
              <a:buNone/>
            </a:pPr>
            <a:r>
              <a:rPr lang="ru-RU" sz="2200" b="1" i="1" dirty="0" smtClean="0"/>
              <a:t> интересы, единое будущее» 17.01.2014г.</a:t>
            </a:r>
            <a:endParaRPr lang="ru-RU" sz="2200" b="1" dirty="0" smtClean="0"/>
          </a:p>
          <a:p>
            <a:endParaRPr lang="ru-RU" dirty="0"/>
          </a:p>
        </p:txBody>
      </p:sp>
      <p:pic>
        <p:nvPicPr>
          <p:cNvPr id="31748" name="Picture 4" descr="http://gdb.rferl.org/2DD4D180-3E0C-40E0-955A-1991713C9C57_mw1024_n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32656"/>
            <a:ext cx="2736304" cy="193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39" t="23776" r="17741" b="13098"/>
          <a:stretch/>
        </p:blipFill>
        <p:spPr>
          <a:xfrm>
            <a:off x="5182615" y="1038568"/>
            <a:ext cx="2485729" cy="174522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99592" y="4005064"/>
            <a:ext cx="8244408" cy="2860358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До 2012 г. в КазНМУ существовала  система дифференцированной оплаты труда ППС,</a:t>
            </a: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с 2013 г. внедрены  Критерии показателей деятельности преподавателей (</a:t>
            </a:r>
            <a:r>
              <a:rPr lang="en-US" sz="1400" b="1" dirty="0" smtClean="0">
                <a:latin typeface="Palatino Linotype" panose="02040502050505030304" pitchFamily="18" charset="0"/>
              </a:rPr>
              <a:t>KPI)</a:t>
            </a:r>
            <a:r>
              <a:rPr lang="ru-RU" sz="1400" b="1" dirty="0" smtClean="0">
                <a:latin typeface="Palatino Linotype" panose="02040502050505030304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Конкурс проводится каждое полугодие и включает оценку по 4 разделам деятельности (учебно-методическая, научная, воспитательная и клиническая – для клинических кафедр). Определяются лучшие преподаватели, лучшие деканаты. Объявление итогов приурочено к Дням университета и Дню медицинского работника.</a:t>
            </a: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В </a:t>
            </a:r>
            <a:r>
              <a:rPr lang="en-US" sz="1400" b="1" dirty="0">
                <a:latin typeface="Palatino Linotype" panose="02040502050505030304" pitchFamily="18" charset="0"/>
              </a:rPr>
              <a:t>I</a:t>
            </a:r>
            <a:r>
              <a:rPr lang="ru-RU" sz="1400" b="1" dirty="0">
                <a:latin typeface="Palatino Linotype" panose="02040502050505030304" pitchFamily="18" charset="0"/>
              </a:rPr>
              <a:t>-м полугодии 2013-2014 </a:t>
            </a:r>
            <a:r>
              <a:rPr lang="ru-RU" sz="1400" b="1" dirty="0" smtClean="0">
                <a:latin typeface="Palatino Linotype" panose="02040502050505030304" pitchFamily="18" charset="0"/>
              </a:rPr>
              <a:t>учебного </a:t>
            </a:r>
            <a:r>
              <a:rPr lang="ru-RU" sz="1400" b="1" dirty="0">
                <a:latin typeface="Palatino Linotype" panose="02040502050505030304" pitchFamily="18" charset="0"/>
              </a:rPr>
              <a:t>года в конкурсе приняли участие </a:t>
            </a:r>
            <a:r>
              <a:rPr lang="ru-RU" sz="1600" b="1" dirty="0">
                <a:latin typeface="Palatino Linotype" panose="02040502050505030304" pitchFamily="18" charset="0"/>
              </a:rPr>
              <a:t>1080</a:t>
            </a:r>
            <a:r>
              <a:rPr lang="ru-RU" sz="1400" b="1" dirty="0">
                <a:latin typeface="Palatino Linotype" panose="02040502050505030304" pitchFamily="18" charset="0"/>
              </a:rPr>
              <a:t> ППС и  </a:t>
            </a:r>
            <a:endParaRPr lang="ru-RU" sz="1400" b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во </a:t>
            </a:r>
            <a:r>
              <a:rPr lang="ru-RU" sz="1400" b="1" dirty="0">
                <a:latin typeface="Palatino Linotype" panose="02040502050505030304" pitchFamily="18" charset="0"/>
              </a:rPr>
              <a:t>II-м полугодии  -  </a:t>
            </a:r>
            <a:r>
              <a:rPr lang="ru-RU" sz="1600" b="1" dirty="0" smtClean="0">
                <a:latin typeface="Palatino Linotype" panose="02040502050505030304" pitchFamily="18" charset="0"/>
              </a:rPr>
              <a:t>1228</a:t>
            </a:r>
          </a:p>
          <a:p>
            <a:pPr algn="ctr"/>
            <a:r>
              <a:rPr lang="kk-KZ" sz="1600" b="1" dirty="0" smtClean="0">
                <a:latin typeface="Palatino Linotype" panose="02040502050505030304" pitchFamily="18" charset="0"/>
              </a:rPr>
              <a:t>Единовременные выплаты премии ППС по итогам конкурса КПД достигают 1 млн 200 тг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9104" y="3429000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Критерии показателей деятельности преподавателей университета (КПД)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5616" y="467380"/>
            <a:ext cx="786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Обладатели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гранта и звания «Лучший преподаватель РК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– 2013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г.»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6" t="3844"/>
          <a:stretch/>
        </p:blipFill>
        <p:spPr>
          <a:xfrm>
            <a:off x="1907704" y="1038568"/>
            <a:ext cx="2221176" cy="17452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20072" y="2811097"/>
            <a:ext cx="2520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Кенесариев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У.И.</a:t>
            </a:r>
          </a:p>
          <a:p>
            <a:pPr algn="ctr"/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зав.кафедрой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общей гигиены и экологии,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д.м.н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проф.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2783792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Palatino Linotype" panose="02040502050505030304" pitchFamily="18" charset="0"/>
              </a:rPr>
              <a:t>Датхаева</a:t>
            </a:r>
            <a:r>
              <a:rPr lang="ru-RU" sz="1200" b="1" dirty="0">
                <a:latin typeface="Palatino Linotype" panose="02040502050505030304" pitchFamily="18" charset="0"/>
              </a:rPr>
              <a:t> </a:t>
            </a:r>
            <a:r>
              <a:rPr lang="ru-RU" sz="1200" b="1" dirty="0" smtClean="0">
                <a:latin typeface="Palatino Linotype" panose="02040502050505030304" pitchFamily="18" charset="0"/>
              </a:rPr>
              <a:t>У.М. </a:t>
            </a:r>
          </a:p>
          <a:p>
            <a:pPr algn="ctr"/>
            <a:r>
              <a:rPr lang="ru-RU" sz="1200" dirty="0" smtClean="0">
                <a:latin typeface="Palatino Linotype" panose="02040502050505030304" pitchFamily="18" charset="0"/>
              </a:rPr>
              <a:t>декан </a:t>
            </a:r>
            <a:r>
              <a:rPr lang="ru-RU" sz="1200" dirty="0">
                <a:latin typeface="Palatino Linotype" panose="02040502050505030304" pitchFamily="18" charset="0"/>
              </a:rPr>
              <a:t>фармацевтического факультета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71600" y="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Преподаватели: достижения и показатели деятельности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52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21</a:t>
            </a:fld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857039889"/>
              </p:ext>
            </p:extLst>
          </p:nvPr>
        </p:nvGraphicFramePr>
        <p:xfrm>
          <a:off x="755576" y="3068960"/>
          <a:ext cx="8388424" cy="378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117852" y="14483"/>
            <a:ext cx="14622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Студенты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827584" y="332656"/>
            <a:ext cx="83164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Times New Roman" pitchFamily="18" charset="0"/>
              </a:rPr>
              <a:t>В 2014 г. разработана и утверждена Ученым Советом концепция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Times New Roman" pitchFamily="18" charset="0"/>
              </a:rPr>
              <a:t>«Модель формирования личности выпускника КазНМУ», 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Times New Roman" pitchFamily="18" charset="0"/>
              </a:rPr>
              <a:t>которая  предусматривает развитие у студента:</a:t>
            </a:r>
            <a:endParaRPr kumimoji="0" lang="kk-KZ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2483769" y="1121646"/>
            <a:ext cx="4752528" cy="518636"/>
          </a:xfrm>
          <a:prstGeom prst="upArrowCallou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Palatino Linotype" panose="02040502050505030304" pitchFamily="18" charset="0"/>
                <a:ea typeface="Times New Roman" pitchFamily="18" charset="0"/>
              </a:rPr>
              <a:t>Ценностных ориентиров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Palatino Linotype" panose="02040502050505030304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27584" y="1556792"/>
            <a:ext cx="1564238" cy="5760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  <a:ea typeface="Times New Roman" pitchFamily="18" charset="0"/>
              </a:rPr>
              <a:t>Гуманизм</a:t>
            </a:r>
            <a:endParaRPr lang="ru-RU" sz="14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501746" y="2276872"/>
            <a:ext cx="2418922" cy="43204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  <a:ea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  <a:ea typeface="Times New Roman" pitchFamily="18" charset="0"/>
              </a:rPr>
              <a:t>Толерантность</a:t>
            </a:r>
            <a:endParaRPr lang="ru-RU" sz="14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lvl="0" algn="ctr"/>
            <a:endParaRPr lang="ru-RU" sz="14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297" y="1556792"/>
            <a:ext cx="1907703" cy="43204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  <a:ea typeface="Times New Roman" pitchFamily="18" charset="0"/>
              </a:rPr>
              <a:t> </a:t>
            </a:r>
            <a:endParaRPr lang="en-US" sz="1400" b="1" dirty="0" smtClean="0">
              <a:solidFill>
                <a:schemeClr val="tx1"/>
              </a:solidFill>
              <a:latin typeface="Palatino Linotype" panose="02040502050505030304" pitchFamily="18" charset="0"/>
              <a:ea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  <a:ea typeface="Times New Roman" pitchFamily="18" charset="0"/>
              </a:rPr>
              <a:t>Патриотизм</a:t>
            </a:r>
          </a:p>
          <a:p>
            <a:pPr algn="ctr"/>
            <a:endParaRPr lang="ru-RU" sz="14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300192" y="2276872"/>
            <a:ext cx="2073362" cy="5760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  <a:ea typeface="Times New Roman" pitchFamily="18" charset="0"/>
              </a:rPr>
              <a:t>Высокая культура</a:t>
            </a:r>
            <a:endParaRPr lang="ru-RU" sz="14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4211960" y="2348880"/>
            <a:ext cx="1866025" cy="47239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  <a:ea typeface="Times New Roman" pitchFamily="18" charset="0"/>
              </a:rPr>
              <a:t> Лидерство</a:t>
            </a:r>
            <a:endParaRPr lang="ru-RU" sz="14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2967887" y="1628800"/>
            <a:ext cx="884033" cy="5760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932040" y="1628800"/>
            <a:ext cx="144016" cy="7200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868144" y="1628800"/>
            <a:ext cx="772151" cy="7200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24" idx="2"/>
          </p:cNvCxnSpPr>
          <p:nvPr/>
        </p:nvCxnSpPr>
        <p:spPr>
          <a:xfrm>
            <a:off x="6732240" y="1628800"/>
            <a:ext cx="504057" cy="1440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22" idx="6"/>
          </p:cNvCxnSpPr>
          <p:nvPr/>
        </p:nvCxnSpPr>
        <p:spPr>
          <a:xfrm flipH="1">
            <a:off x="2391822" y="1628800"/>
            <a:ext cx="523994" cy="2160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1545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Бекжан\Documents\23082013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885037"/>
            <a:ext cx="2094630" cy="1329648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4572000" y="3214686"/>
            <a:ext cx="4572000" cy="774383"/>
          </a:xfrm>
          <a:prstGeom prst="round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В 2013-2014 </a:t>
            </a:r>
            <a:r>
              <a:rPr lang="ru-RU" sz="1400" b="1" dirty="0" err="1" smtClean="0">
                <a:latin typeface="Palatino Linotype" panose="02040502050505030304" pitchFamily="18" charset="0"/>
              </a:rPr>
              <a:t>уч.г</a:t>
            </a:r>
            <a:r>
              <a:rPr lang="ru-RU" sz="1400" b="1" dirty="0" smtClean="0">
                <a:latin typeface="Palatino Linotype" panose="02040502050505030304" pitchFamily="18" charset="0"/>
              </a:rPr>
              <a:t>  более </a:t>
            </a:r>
            <a:r>
              <a:rPr lang="ru-RU" sz="1400" b="1" dirty="0">
                <a:latin typeface="Palatino Linotype" panose="02040502050505030304" pitchFamily="18" charset="0"/>
              </a:rPr>
              <a:t>50 студентов стали призерами  международных олимпиад и  конкурсов научных работ  в вузах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10" y="5143512"/>
            <a:ext cx="948335" cy="632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10" y="4071942"/>
            <a:ext cx="936104" cy="633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02" y="4071942"/>
            <a:ext cx="935464" cy="624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02" y="5143512"/>
            <a:ext cx="930324" cy="621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2" y="4071942"/>
            <a:ext cx="931396" cy="621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148937" y="4756161"/>
            <a:ext cx="153766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Palatino Linotype" panose="02040502050505030304" pitchFamily="18" charset="0"/>
              </a:rPr>
              <a:t>Казахстана (</a:t>
            </a:r>
            <a:r>
              <a:rPr lang="ru-RU" sz="900" b="1" dirty="0" err="1" smtClean="0">
                <a:latin typeface="Palatino Linotype" panose="02040502050505030304" pitchFamily="18" charset="0"/>
              </a:rPr>
              <a:t>КазНУ</a:t>
            </a:r>
            <a:r>
              <a:rPr lang="ru-RU" sz="900" b="1" dirty="0" smtClean="0">
                <a:latin typeface="Palatino Linotype" panose="02040502050505030304" pitchFamily="18" charset="0"/>
              </a:rPr>
              <a:t>, </a:t>
            </a:r>
          </a:p>
          <a:p>
            <a:pPr algn="ctr"/>
            <a:r>
              <a:rPr lang="ru-RU" sz="900" b="1" dirty="0" err="1" smtClean="0">
                <a:latin typeface="Palatino Linotype" panose="02040502050505030304" pitchFamily="18" charset="0"/>
              </a:rPr>
              <a:t>КарГМУ</a:t>
            </a:r>
            <a:r>
              <a:rPr lang="ru-RU" sz="900" b="1" dirty="0">
                <a:latin typeface="Palatino Linotype" panose="02040502050505030304" pitchFamily="18" charset="0"/>
              </a:rPr>
              <a:t>, ГМУ </a:t>
            </a:r>
            <a:r>
              <a:rPr lang="ru-RU" sz="900" b="1" dirty="0" err="1">
                <a:latin typeface="Palatino Linotype" panose="02040502050505030304" pitchFamily="18" charset="0"/>
              </a:rPr>
              <a:t>г.Семей</a:t>
            </a:r>
            <a:r>
              <a:rPr lang="ru-RU" sz="900" b="1" dirty="0">
                <a:latin typeface="Palatino Linotype" panose="02040502050505030304" pitchFamily="18" charset="0"/>
              </a:rPr>
              <a:t>, </a:t>
            </a:r>
            <a:endParaRPr lang="ru-RU" sz="900" b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sz="900" b="1" dirty="0" err="1" smtClean="0">
                <a:latin typeface="Palatino Linotype" panose="02040502050505030304" pitchFamily="18" charset="0"/>
              </a:rPr>
              <a:t>КазНМУ</a:t>
            </a:r>
            <a:r>
              <a:rPr lang="ru-RU" sz="900" b="1" dirty="0">
                <a:latin typeface="Palatino Linotype" panose="02040502050505030304" pitchFamily="18" charset="0"/>
              </a:rPr>
              <a:t>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92179" y="5834448"/>
            <a:ext cx="1685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latin typeface="Palatino Linotype" panose="02040502050505030304" pitchFamily="18" charset="0"/>
              </a:rPr>
              <a:t>России  (г. Киров, Пермь, Новосибирск, Челябинск, Астрахань,  Санкт-Петербург, Оренбург)</a:t>
            </a:r>
            <a:r>
              <a:rPr lang="ru-RU" sz="900" b="1" dirty="0" smtClean="0">
                <a:latin typeface="Palatino Linotype" panose="02040502050505030304" pitchFamily="18" charset="0"/>
              </a:rPr>
              <a:t>)</a:t>
            </a:r>
            <a:endParaRPr lang="ru-RU" sz="900" b="1" dirty="0">
              <a:latin typeface="Palatino Linotype" panose="0204050205050503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97316" y="4746496"/>
            <a:ext cx="10231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latin typeface="Palatino Linotype" panose="02040502050505030304" pitchFamily="18" charset="0"/>
              </a:rPr>
              <a:t>Украины (г. Киев, Харьков)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37982" y="4825410"/>
            <a:ext cx="1239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atin typeface="Palatino Linotype" panose="02040502050505030304" pitchFamily="18" charset="0"/>
              </a:rPr>
              <a:t>Португалии (Лиссабон)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071679" y="5953467"/>
            <a:ext cx="7729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>
                <a:latin typeface="Palatino Linotype" panose="02040502050505030304" pitchFamily="18" charset="0"/>
              </a:rPr>
              <a:t>Малайзии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555776" y="14483"/>
            <a:ext cx="4742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Студенты: достижения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22" y="5263992"/>
            <a:ext cx="1043161" cy="51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281079" y="5854948"/>
            <a:ext cx="1090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latin typeface="Palatino Linotype" panose="02040502050505030304" pitchFamily="18" charset="0"/>
              </a:rPr>
              <a:t>Тунис (</a:t>
            </a:r>
            <a:r>
              <a:rPr lang="ru-RU" sz="900" b="1" dirty="0" err="1" smtClean="0">
                <a:latin typeface="Palatino Linotype" panose="02040502050505030304" pitchFamily="18" charset="0"/>
              </a:rPr>
              <a:t>г.Хаммемет</a:t>
            </a:r>
            <a:r>
              <a:rPr lang="ru-RU" sz="900" b="1" dirty="0" smtClean="0">
                <a:latin typeface="Palatino Linotype" panose="02040502050505030304" pitchFamily="18" charset="0"/>
              </a:rPr>
              <a:t>)</a:t>
            </a:r>
            <a:endParaRPr lang="ru-RU" sz="900" b="1" dirty="0">
              <a:latin typeface="Palatino Linotype" panose="0204050205050503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57224" y="500042"/>
            <a:ext cx="34290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Итоги конкурса научных  студенческих  работ в рамках Дня науки. </a:t>
            </a:r>
          </a:p>
          <a:p>
            <a:pPr algn="just"/>
            <a:r>
              <a:rPr lang="kk-KZ" sz="1400" dirty="0">
                <a:latin typeface="Times New Roman" pitchFamily="18" charset="0"/>
                <a:cs typeface="Times New Roman" pitchFamily="18" charset="0"/>
              </a:rPr>
              <a:t>конкурНИРС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КазНМУ с проходит в  три тура. За 2013-2014 год  </a:t>
            </a:r>
            <a:r>
              <a:rPr lang="kk-KZ" sz="1400" b="1" dirty="0" smtClean="0">
                <a:solidFill>
                  <a:srgbClr val="2116F6"/>
                </a:solidFill>
                <a:latin typeface="Times New Roman" pitchFamily="18" charset="0"/>
                <a:cs typeface="Times New Roman" pitchFamily="18" charset="0"/>
              </a:rPr>
              <a:t>представлено 1936 </a:t>
            </a:r>
            <a:r>
              <a:rPr lang="kk-KZ" sz="1400" dirty="0" smtClean="0">
                <a:latin typeface="Times New Roman" pitchFamily="18" charset="0"/>
                <a:cs typeface="Times New Roman" pitchFamily="18" charset="0"/>
              </a:rPr>
              <a:t>студенческих работ.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p14="http://schemas.microsoft.com/office/powerpoint/2010/main" val="3278474048"/>
              </p:ext>
            </p:extLst>
          </p:nvPr>
        </p:nvGraphicFramePr>
        <p:xfrm>
          <a:off x="0" y="1885037"/>
          <a:ext cx="5000627" cy="4258607"/>
        </p:xfrm>
        <a:graphic>
          <a:graphicData uri="http://schemas.openxmlformats.org/presentationml/2006/ole">
            <p:oleObj spid="_x0000_s58370" name="Двоичный лист" r:id="rId10" imgW="7753502" imgH="3581400" progId="Excel.SheetBinaryMacroEnabled.12">
              <p:embed/>
            </p:oleObj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572000" y="500043"/>
            <a:ext cx="4572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2116F6"/>
                </a:solidFill>
                <a:latin typeface="Palatino Linotype" pitchFamily="18" charset="0"/>
              </a:rPr>
              <a:t>Дипломом </a:t>
            </a:r>
            <a:r>
              <a:rPr lang="en-US" sz="1600" b="1" dirty="0" smtClean="0">
                <a:solidFill>
                  <a:srgbClr val="2116F6"/>
                </a:solidFill>
                <a:latin typeface="Palatino Linotype" pitchFamily="18" charset="0"/>
              </a:rPr>
              <a:t>I</a:t>
            </a:r>
            <a:r>
              <a:rPr lang="ru-RU" sz="1600" b="1" dirty="0" smtClean="0">
                <a:solidFill>
                  <a:srgbClr val="2116F6"/>
                </a:solidFill>
                <a:latin typeface="Palatino Linotype" pitchFamily="18" charset="0"/>
              </a:rPr>
              <a:t> степени МОН РК</a:t>
            </a:r>
            <a:r>
              <a:rPr lang="ru-RU" sz="1600" b="1" dirty="0" smtClean="0">
                <a:solidFill>
                  <a:srgbClr val="FF0000"/>
                </a:solidFill>
                <a:latin typeface="Palatino Linotype" pitchFamily="18" charset="0"/>
              </a:rPr>
              <a:t> среди </a:t>
            </a:r>
            <a:r>
              <a:rPr lang="ru-RU" sz="1400" b="1" dirty="0" smtClean="0">
                <a:solidFill>
                  <a:srgbClr val="FF0000"/>
                </a:solidFill>
                <a:latin typeface="Palatino Linotype" pitchFamily="18" charset="0"/>
              </a:rPr>
              <a:t>студенческих научных работ в 2013-2014 г. </a:t>
            </a:r>
            <a:r>
              <a:rPr lang="ru-RU" sz="1400" dirty="0" smtClean="0">
                <a:latin typeface="Palatino Linotype" pitchFamily="18" charset="0"/>
              </a:rPr>
              <a:t>награждена работа  «Оценка </a:t>
            </a:r>
            <a:r>
              <a:rPr lang="ru-RU" sz="1400" dirty="0" err="1" smtClean="0">
                <a:latin typeface="Palatino Linotype" pitchFamily="18" charset="0"/>
              </a:rPr>
              <a:t>электрофизио</a:t>
            </a:r>
            <a:r>
              <a:rPr lang="ru-RU" sz="1400" dirty="0" smtClean="0">
                <a:latin typeface="Palatino Linotype" pitchFamily="18" charset="0"/>
              </a:rPr>
              <a:t>-логических свойств миокарда у работников метрополитена г. </a:t>
            </a:r>
            <a:r>
              <a:rPr lang="ru-RU" sz="1400" dirty="0" err="1" smtClean="0">
                <a:latin typeface="Palatino Linotype" pitchFamily="18" charset="0"/>
              </a:rPr>
              <a:t>Алматы</a:t>
            </a:r>
            <a:r>
              <a:rPr lang="ru-RU" sz="1400" dirty="0" smtClean="0">
                <a:latin typeface="Palatino Linotype" pitchFamily="18" charset="0"/>
              </a:rPr>
              <a:t>» студента 5 курса факультета «Общая медицина»</a:t>
            </a:r>
          </a:p>
          <a:p>
            <a:pPr algn="just"/>
            <a:r>
              <a:rPr lang="ru-RU" sz="1400" dirty="0" smtClean="0">
                <a:latin typeface="Palatino Linotype" pitchFamily="18" charset="0"/>
              </a:rPr>
              <a:t> </a:t>
            </a:r>
            <a:r>
              <a:rPr lang="ru-RU" sz="1400" dirty="0" err="1" smtClean="0">
                <a:latin typeface="Palatino Linotype" pitchFamily="18" charset="0"/>
              </a:rPr>
              <a:t>Исаматова</a:t>
            </a:r>
            <a:r>
              <a:rPr lang="ru-RU" sz="1400" dirty="0" smtClean="0">
                <a:latin typeface="Palatino Linotype" pitchFamily="18" charset="0"/>
              </a:rPr>
              <a:t> </a:t>
            </a:r>
            <a:r>
              <a:rPr lang="ru-RU" sz="1400" dirty="0" err="1" smtClean="0">
                <a:latin typeface="Palatino Linotype" pitchFamily="18" charset="0"/>
              </a:rPr>
              <a:t>Бекжана</a:t>
            </a:r>
            <a:endParaRPr lang="ru-RU" sz="1400" dirty="0" smtClean="0">
              <a:latin typeface="Palatino Linotype" pitchFamily="18" charset="0"/>
            </a:endParaRPr>
          </a:p>
          <a:p>
            <a:endParaRPr lang="ru-RU" sz="14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251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99592" y="476672"/>
            <a:ext cx="8136904" cy="864096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Студенты КазНМУ стали обладателями национальных премий, победителями международных спортивных соревнований и </a:t>
            </a:r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конкурсов:</a:t>
            </a:r>
            <a:r>
              <a:rPr lang="ru-RU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86" t="8638" r="25910" b="9849"/>
          <a:stretch/>
        </p:blipFill>
        <p:spPr>
          <a:xfrm>
            <a:off x="6012160" y="1309415"/>
            <a:ext cx="2160240" cy="226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332111"/>
            <a:ext cx="3342868" cy="2240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55576" y="3483585"/>
            <a:ext cx="40350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Студентка </a:t>
            </a:r>
            <a:r>
              <a:rPr lang="ru-RU" sz="1400" b="1" dirty="0">
                <a:latin typeface="Palatino Linotype" panose="02040502050505030304" pitchFamily="18" charset="0"/>
              </a:rPr>
              <a:t>4 курса факультета Общей медицины </a:t>
            </a:r>
            <a:r>
              <a:rPr lang="ru-RU" sz="1400" b="1" dirty="0" err="1">
                <a:latin typeface="Palatino Linotype" panose="02040502050505030304" pitchFamily="18" charset="0"/>
              </a:rPr>
              <a:t>Дауитова</a:t>
            </a:r>
            <a:r>
              <a:rPr lang="ru-RU" sz="1400" b="1" dirty="0">
                <a:latin typeface="Palatino Linotype" panose="02040502050505030304" pitchFamily="18" charset="0"/>
              </a:rPr>
              <a:t> </a:t>
            </a:r>
            <a:r>
              <a:rPr lang="ru-RU" sz="1400" b="1" dirty="0" err="1">
                <a:latin typeface="Palatino Linotype" panose="02040502050505030304" pitchFamily="18" charset="0"/>
              </a:rPr>
              <a:t>Жадыра</a:t>
            </a:r>
            <a:r>
              <a:rPr lang="ru-RU" sz="1400" b="1" dirty="0">
                <a:latin typeface="Palatino Linotype" panose="02040502050505030304" pitchFamily="18" charset="0"/>
              </a:rPr>
              <a:t> стала Лауреатом Премии Фонда Первого Президента Республики Казахстан – Лидера </a:t>
            </a:r>
            <a:r>
              <a:rPr lang="ru-RU" sz="1400" b="1" dirty="0" smtClean="0">
                <a:latin typeface="Palatino Linotype" panose="02040502050505030304" pitchFamily="18" charset="0"/>
              </a:rPr>
              <a:t>Нации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82044" y="636216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Интерн </a:t>
            </a:r>
            <a:r>
              <a:rPr lang="ru-RU" sz="1400" b="1" dirty="0">
                <a:latin typeface="Palatino Linotype" panose="02040502050505030304" pitchFamily="18" charset="0"/>
              </a:rPr>
              <a:t>ВОП Исаева </a:t>
            </a:r>
            <a:r>
              <a:rPr lang="ru-RU" sz="1400" b="1" dirty="0" err="1">
                <a:latin typeface="Palatino Linotype" panose="02040502050505030304" pitchFamily="18" charset="0"/>
              </a:rPr>
              <a:t>Айдай</a:t>
            </a:r>
            <a:r>
              <a:rPr lang="ru-RU" sz="1400" b="1" dirty="0">
                <a:latin typeface="Palatino Linotype" panose="02040502050505030304" pitchFamily="18" charset="0"/>
              </a:rPr>
              <a:t> обладательница Титула «Мисс Казахстан – 2013</a:t>
            </a:r>
            <a:r>
              <a:rPr lang="ru-RU" sz="1400" b="1" dirty="0" smtClean="0">
                <a:latin typeface="Palatino Linotype" panose="02040502050505030304" pitchFamily="18" charset="0"/>
              </a:rPr>
              <a:t>»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34" t="3912" r="5912" b="7982"/>
          <a:stretch/>
        </p:blipFill>
        <p:spPr>
          <a:xfrm>
            <a:off x="3491880" y="4407352"/>
            <a:ext cx="2991975" cy="2026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339752" y="14483"/>
            <a:ext cx="4958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Студенты: достижения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16624" y="3453245"/>
            <a:ext cx="34918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Palatino Linotype" panose="02040502050505030304" pitchFamily="18" charset="0"/>
              </a:rPr>
              <a:t>Студент 4 курса факультета общей медицины </a:t>
            </a:r>
            <a:r>
              <a:rPr lang="ru-RU" sz="1400" b="1" dirty="0" err="1">
                <a:latin typeface="Palatino Linotype" panose="02040502050505030304" pitchFamily="18" charset="0"/>
              </a:rPr>
              <a:t>КазНМУ</a:t>
            </a:r>
            <a:r>
              <a:rPr lang="ru-RU" sz="1400" b="1" dirty="0">
                <a:latin typeface="Palatino Linotype" panose="02040502050505030304" pitchFamily="18" charset="0"/>
              </a:rPr>
              <a:t> Бариев </a:t>
            </a:r>
            <a:r>
              <a:rPr lang="ru-RU" sz="1400" b="1" dirty="0" err="1">
                <a:latin typeface="Palatino Linotype" panose="02040502050505030304" pitchFamily="18" charset="0"/>
              </a:rPr>
              <a:t>Бекир</a:t>
            </a:r>
            <a:r>
              <a:rPr lang="ru-RU" sz="1400" b="1" dirty="0">
                <a:latin typeface="Palatino Linotype" panose="02040502050505030304" pitchFamily="18" charset="0"/>
              </a:rPr>
              <a:t> является бронзовым призёром  «</a:t>
            </a:r>
            <a:r>
              <a:rPr lang="ru-RU" sz="1400" b="1" dirty="0" err="1">
                <a:latin typeface="Palatino Linotype" panose="02040502050505030304" pitchFamily="18" charset="0"/>
              </a:rPr>
              <a:t>Abu</a:t>
            </a:r>
            <a:r>
              <a:rPr lang="ru-RU" sz="1400" b="1" dirty="0">
                <a:latin typeface="Palatino Linotype" panose="02040502050505030304" pitchFamily="18" charset="0"/>
              </a:rPr>
              <a:t> </a:t>
            </a:r>
            <a:r>
              <a:rPr lang="ru-RU" sz="1400" b="1" dirty="0" err="1">
                <a:latin typeface="Palatino Linotype" panose="02040502050505030304" pitchFamily="18" charset="0"/>
              </a:rPr>
              <a:t>Dhabi</a:t>
            </a:r>
            <a:r>
              <a:rPr lang="ru-RU" sz="1400" b="1" dirty="0">
                <a:latin typeface="Palatino Linotype" panose="02040502050505030304" pitchFamily="18" charset="0"/>
              </a:rPr>
              <a:t> </a:t>
            </a:r>
            <a:r>
              <a:rPr lang="ru-RU" sz="1400" b="1" dirty="0" err="1">
                <a:latin typeface="Palatino Linotype" panose="02040502050505030304" pitchFamily="18" charset="0"/>
              </a:rPr>
              <a:t>World</a:t>
            </a:r>
            <a:r>
              <a:rPr lang="ru-RU" sz="1400" b="1" dirty="0">
                <a:latin typeface="Palatino Linotype" panose="02040502050505030304" pitchFamily="18" charset="0"/>
              </a:rPr>
              <a:t> </a:t>
            </a:r>
            <a:r>
              <a:rPr lang="ru-RU" sz="1400" b="1" dirty="0" err="1">
                <a:latin typeface="Palatino Linotype" panose="02040502050505030304" pitchFamily="18" charset="0"/>
              </a:rPr>
              <a:t>Professional</a:t>
            </a:r>
            <a:r>
              <a:rPr lang="ru-RU" sz="1400" b="1" dirty="0">
                <a:latin typeface="Palatino Linotype" panose="02040502050505030304" pitchFamily="18" charset="0"/>
              </a:rPr>
              <a:t>  </a:t>
            </a:r>
            <a:r>
              <a:rPr lang="ru-RU" sz="1400" b="1" dirty="0" err="1">
                <a:latin typeface="Palatino Linotype" panose="02040502050505030304" pitchFamily="18" charset="0"/>
              </a:rPr>
              <a:t>Jiu-Jitsu</a:t>
            </a:r>
            <a:r>
              <a:rPr lang="ru-RU" sz="1400" b="1" dirty="0">
                <a:latin typeface="Palatino Linotype" panose="02040502050505030304" pitchFamily="18" charset="0"/>
              </a:rPr>
              <a:t> </a:t>
            </a:r>
            <a:r>
              <a:rPr lang="ru-RU" sz="1400" b="1" dirty="0" err="1">
                <a:latin typeface="Palatino Linotype" panose="02040502050505030304" pitchFamily="18" charset="0"/>
              </a:rPr>
              <a:t>Championship</a:t>
            </a:r>
            <a:r>
              <a:rPr lang="ru-RU" sz="1400" b="1" dirty="0">
                <a:latin typeface="Palatino Linotype" panose="02040502050505030304" pitchFamily="18" charset="0"/>
              </a:rPr>
              <a:t> 2014»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71600" y="3645024"/>
            <a:ext cx="7848872" cy="288032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latin typeface="Palatino Linotype" panose="02040502050505030304" pitchFamily="18" charset="0"/>
              </a:rPr>
              <a:t>2013-2014 </a:t>
            </a:r>
            <a:r>
              <a:rPr lang="ru-RU" sz="1600" b="1" dirty="0" err="1" smtClean="0">
                <a:latin typeface="Palatino Linotype" panose="02040502050505030304" pitchFamily="18" charset="0"/>
              </a:rPr>
              <a:t>уч.году</a:t>
            </a:r>
            <a:r>
              <a:rPr lang="ru-RU" sz="1600" b="1" dirty="0" smtClean="0">
                <a:latin typeface="Palatino Linotype" panose="020405020505050303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k-KZ" sz="1600" b="1" dirty="0" smtClean="0">
                <a:latin typeface="Palatino Linotype" panose="02040502050505030304" pitchFamily="18" charset="0"/>
              </a:rPr>
              <a:t>Скидку </a:t>
            </a:r>
            <a:r>
              <a:rPr lang="kk-KZ" sz="1600" b="1" dirty="0">
                <a:latin typeface="Palatino Linotype" panose="02040502050505030304" pitchFamily="18" charset="0"/>
              </a:rPr>
              <a:t>на обучение получили </a:t>
            </a:r>
            <a:r>
              <a:rPr lang="kk-KZ" sz="1600" b="1" dirty="0" smtClean="0">
                <a:latin typeface="Palatino Linotype" panose="02040502050505030304" pitchFamily="18" charset="0"/>
              </a:rPr>
              <a:t>– 115 человек (студенты </a:t>
            </a:r>
            <a:r>
              <a:rPr lang="kk-KZ" sz="1600" b="1" dirty="0">
                <a:latin typeface="Palatino Linotype" panose="02040502050505030304" pitchFamily="18" charset="0"/>
              </a:rPr>
              <a:t>- сироты; оставшиеся без попечения родителей</a:t>
            </a:r>
            <a:r>
              <a:rPr lang="kk-KZ" sz="1600" b="1" dirty="0" smtClean="0">
                <a:latin typeface="Palatino Linotype" panose="02040502050505030304" pitchFamily="18" charset="0"/>
              </a:rPr>
              <a:t>; с </a:t>
            </a:r>
            <a:r>
              <a:rPr lang="kk-KZ" sz="1600" b="1" dirty="0">
                <a:latin typeface="Palatino Linotype" panose="02040502050505030304" pitchFamily="18" charset="0"/>
              </a:rPr>
              <a:t>1 родителем; из многодетной семьи; из семьи тяжелого материалного положения; активисты)</a:t>
            </a:r>
            <a:endParaRPr lang="ru-RU" sz="1600" b="1" dirty="0">
              <a:latin typeface="Palatino Linotype" panose="020405020505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k-KZ" sz="1600" b="1" dirty="0" smtClean="0">
                <a:latin typeface="Palatino Linotype" panose="02040502050505030304" pitchFamily="18" charset="0"/>
              </a:rPr>
              <a:t>104 сирот</a:t>
            </a:r>
            <a:r>
              <a:rPr lang="kk-KZ" sz="1600" b="1" dirty="0">
                <a:latin typeface="Palatino Linotype" panose="02040502050505030304" pitchFamily="18" charset="0"/>
              </a:rPr>
              <a:t>, </a:t>
            </a:r>
            <a:r>
              <a:rPr lang="kk-KZ" sz="1600" b="1" dirty="0" smtClean="0">
                <a:latin typeface="Palatino Linotype" panose="02040502050505030304" pitchFamily="18" charset="0"/>
              </a:rPr>
              <a:t>получили  </a:t>
            </a:r>
            <a:r>
              <a:rPr lang="kk-KZ" sz="1600" b="1" dirty="0">
                <a:latin typeface="Palatino Linotype" panose="02040502050505030304" pitchFamily="18" charset="0"/>
              </a:rPr>
              <a:t>бесплатное проживание в </a:t>
            </a:r>
            <a:r>
              <a:rPr lang="kk-KZ" sz="1600" b="1" dirty="0" smtClean="0">
                <a:latin typeface="Palatino Linotype" panose="02040502050505030304" pitchFamily="18" charset="0"/>
              </a:rPr>
              <a:t>общежитии; </a:t>
            </a:r>
            <a:r>
              <a:rPr lang="kk-KZ" sz="1600" b="1" dirty="0">
                <a:latin typeface="Palatino Linotype" panose="02040502050505030304" pitchFamily="18" charset="0"/>
              </a:rPr>
              <a:t>2 из семьи тяжелого материального положения.</a:t>
            </a:r>
            <a:endParaRPr lang="ru-RU" sz="1600" b="1" dirty="0">
              <a:latin typeface="Palatino Linotype" panose="0204050205050503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k-KZ" sz="1600" b="1" dirty="0" smtClean="0">
                <a:latin typeface="Palatino Linotype" panose="02040502050505030304" pitchFamily="18" charset="0"/>
              </a:rPr>
              <a:t>Бесплатное </a:t>
            </a:r>
            <a:r>
              <a:rPr lang="kk-KZ" sz="1600" b="1" dirty="0">
                <a:latin typeface="Palatino Linotype" panose="02040502050505030304" pitchFamily="18" charset="0"/>
              </a:rPr>
              <a:t>питание получили студенты, состоящие на учете у врача фтизиатра  - </a:t>
            </a:r>
            <a:r>
              <a:rPr lang="kk-KZ" sz="1600" b="1" dirty="0" smtClean="0">
                <a:latin typeface="Palatino Linotype" panose="02040502050505030304" pitchFamily="18" charset="0"/>
              </a:rPr>
              <a:t>82 чел.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10042" y="1"/>
            <a:ext cx="8133958" cy="1015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Студенты: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Социальная поддержка малообеспеченных студентов (тенге)</a:t>
            </a:r>
          </a:p>
          <a:p>
            <a:pPr lvl="0"/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047883265"/>
              </p:ext>
            </p:extLst>
          </p:nvPr>
        </p:nvGraphicFramePr>
        <p:xfrm>
          <a:off x="1547664" y="852601"/>
          <a:ext cx="684076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деятельность:</a:t>
            </a:r>
          </a:p>
          <a:p>
            <a:pPr algn="ctr"/>
            <a:r>
              <a:rPr lang="ru-RU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Развитие инфраструктуры научной деятельности КАЗНМУ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86984902"/>
              </p:ext>
            </p:extLst>
          </p:nvPr>
        </p:nvGraphicFramePr>
        <p:xfrm>
          <a:off x="357158" y="857232"/>
          <a:ext cx="8643998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05609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899593" y="14483"/>
            <a:ext cx="8244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деятельность: исследовательская среда КазНМУ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="" xmlns:p14="http://schemas.microsoft.com/office/powerpoint/2010/main" val="4194179235"/>
              </p:ext>
            </p:extLst>
          </p:nvPr>
        </p:nvGraphicFramePr>
        <p:xfrm>
          <a:off x="0" y="428604"/>
          <a:ext cx="9144000" cy="6429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05609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3153" y="14483"/>
            <a:ext cx="78913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деятельность: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</a:t>
            </a:r>
            <a:r>
              <a:rPr lang="ru-RU" alt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рганизация научного менеджмента в КазНМУ</a:t>
            </a:r>
          </a:p>
          <a:p>
            <a:pPr lvl="0"/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1307016585"/>
              </p:ext>
            </p:extLst>
          </p:nvPr>
        </p:nvGraphicFramePr>
        <p:xfrm>
          <a:off x="500034" y="928670"/>
          <a:ext cx="8143932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000100" y="785794"/>
            <a:ext cx="1317323" cy="121444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9" name="Picture 10" descr="C:\Documents and Settings\Администратор\Рабочий стол\СНО\Vstrecha\IMG_58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92" y="1000108"/>
            <a:ext cx="1599802" cy="142876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24" y="5143512"/>
            <a:ext cx="1785918" cy="150020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00892" y="5072074"/>
            <a:ext cx="1857388" cy="1326706"/>
          </a:xfrm>
          <a:prstGeom prst="rect">
            <a:avLst/>
          </a:prstGeom>
          <a:ln>
            <a:solidFill>
              <a:srgbClr val="00B0F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4572000" y="2564904"/>
            <a:ext cx="0" cy="504056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220072" y="3068960"/>
            <a:ext cx="432048" cy="36004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364088" y="4005064"/>
            <a:ext cx="504056" cy="216024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860032" y="4581128"/>
            <a:ext cx="288032" cy="504056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851920" y="4509120"/>
            <a:ext cx="288032" cy="504056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3275856" y="3933056"/>
            <a:ext cx="504056" cy="216024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3563888" y="2924944"/>
            <a:ext cx="432048" cy="360040"/>
          </a:xfrm>
          <a:prstGeom prst="straightConnector1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004048" y="500042"/>
            <a:ext cx="4139952" cy="105675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panose="020B0604020202020204" pitchFamily="34" charset="0"/>
              </a:rPr>
              <a:t>Рейтинговая оценка результативности научной деятельности КазНМУ среди медицинских вузов </a:t>
            </a:r>
          </a:p>
          <a:p>
            <a:r>
              <a:rPr 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panose="020B0604020202020204" pitchFamily="34" charset="0"/>
              </a:rPr>
              <a:t>за 2013 год (МЗ РК)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254039" y="14483"/>
            <a:ext cx="3118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деятельность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5072066" y="1500174"/>
          <a:ext cx="4071934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Содержимое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170893881"/>
              </p:ext>
            </p:extLst>
          </p:nvPr>
        </p:nvGraphicFramePr>
        <p:xfrm>
          <a:off x="642910" y="1428736"/>
          <a:ext cx="4721178" cy="542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971600" y="500042"/>
            <a:ext cx="3816424" cy="120076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panose="020B0604020202020204" pitchFamily="34" charset="0"/>
              </a:rPr>
              <a:t>Рейтинговая оценка результативности научной деятельности КазНМУ среди вузов </a:t>
            </a:r>
          </a:p>
          <a:p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panose="020B0604020202020204" pitchFamily="34" charset="0"/>
              </a:rPr>
              <a:t>за 2012 год (МЗ РК)</a:t>
            </a:r>
          </a:p>
        </p:txBody>
      </p:sp>
    </p:spTree>
    <p:extLst>
      <p:ext uri="{BB962C8B-B14F-4D97-AF65-F5344CB8AC3E}">
        <p14:creationId xmlns="" xmlns:p14="http://schemas.microsoft.com/office/powerpoint/2010/main" val="162008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548680"/>
            <a:ext cx="3857620" cy="1022932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Palatino Linotype" pitchFamily="18" charset="0"/>
                <a:cs typeface="Arial" panose="020B0604020202020204" pitchFamily="34" charset="0"/>
              </a:rPr>
              <a:t>Количество цитирований научных работ  сотрудников КазНМУ по зарубежным базам данных</a:t>
            </a:r>
            <a:br>
              <a:rPr lang="ru-RU" sz="1400" b="1" dirty="0" smtClean="0">
                <a:solidFill>
                  <a:srgbClr val="FF0000"/>
                </a:solidFill>
                <a:latin typeface="Palatino Linotype" pitchFamily="18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Palatino Linotype" pitchFamily="18" charset="0"/>
                <a:cs typeface="Arial" panose="020B0604020202020204" pitchFamily="34" charset="0"/>
              </a:rPr>
              <a:t> за  последние 5 лет</a:t>
            </a:r>
            <a:br>
              <a:rPr lang="ru-RU" sz="1400" b="1" dirty="0" smtClean="0">
                <a:solidFill>
                  <a:srgbClr val="FF0000"/>
                </a:solidFill>
                <a:latin typeface="Palatino Linotype" pitchFamily="18" charset="0"/>
                <a:cs typeface="Arial" panose="020B0604020202020204" pitchFamily="34" charset="0"/>
              </a:rPr>
            </a:br>
            <a:endParaRPr lang="en-US" sz="1400" b="1" dirty="0">
              <a:solidFill>
                <a:srgbClr val="FF0000"/>
              </a:solidFill>
              <a:latin typeface="Palatino Linotype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58181228"/>
              </p:ext>
            </p:extLst>
          </p:nvPr>
        </p:nvGraphicFramePr>
        <p:xfrm>
          <a:off x="5076056" y="1600200"/>
          <a:ext cx="4067944" cy="4972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54039" y="14483"/>
            <a:ext cx="3118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деятельность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8" name="Диаграмма 7"/>
          <p:cNvGraphicFramePr/>
          <p:nvPr/>
        </p:nvGraphicFramePr>
        <p:xfrm>
          <a:off x="899592" y="1571612"/>
          <a:ext cx="3600400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971600" y="500042"/>
            <a:ext cx="42433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6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 smtClean="0">
                <a:solidFill>
                  <a:srgbClr val="FF0000"/>
                </a:solidFill>
                <a:latin typeface="Palatino Linotype" pitchFamily="18" charset="0"/>
                <a:ea typeface="+mj-ea"/>
                <a:cs typeface="Arial" panose="020B0604020202020204" pitchFamily="34" charset="0"/>
              </a:rPr>
              <a:t>Рейтинговая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Palatino Linotype" pitchFamily="18" charset="0"/>
                <a:ea typeface="+mj-ea"/>
                <a:cs typeface="Arial" panose="020B0604020202020204" pitchFamily="34" charset="0"/>
              </a:rPr>
              <a:t>оценка КазНМУ </a:t>
            </a:r>
            <a:r>
              <a:rPr lang="ru-RU" sz="1400" b="1" dirty="0" smtClean="0">
                <a:solidFill>
                  <a:srgbClr val="FF0000"/>
                </a:solidFill>
                <a:latin typeface="Palatino Linotype" pitchFamily="18" charset="0"/>
                <a:cs typeface="Arial" panose="020B0604020202020204" pitchFamily="34" charset="0"/>
              </a:rPr>
              <a:t>по цитированию научных работ  за последние 5 лет среди</a:t>
            </a:r>
            <a:r>
              <a:rPr lang="ru-RU" sz="1400" b="1" dirty="0" smtClean="0">
                <a:solidFill>
                  <a:srgbClr val="FF0000"/>
                </a:solidFill>
                <a:latin typeface="Palatino Linotype" pitchFamily="18" charset="0"/>
                <a:ea typeface="+mj-ea"/>
                <a:cs typeface="Arial" panose="020B0604020202020204" pitchFamily="34" charset="0"/>
              </a:rPr>
              <a:t> организаций медицинского образования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4427984" y="1556792"/>
            <a:ext cx="720080" cy="4824536"/>
          </a:xfrm>
          <a:prstGeom prst="leftBrace">
            <a:avLst>
              <a:gd name="adj1" fmla="val 8333"/>
              <a:gd name="adj2" fmla="val 1011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1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501008"/>
            <a:ext cx="7560840" cy="620688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Видение КазНМУ: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4293096"/>
            <a:ext cx="8136904" cy="2564904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84138" indent="-84138" algn="ctr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Признаваемый в международном сообществе социально-ответственный лидер в системе медицинского образования, 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chemeClr val="tx1"/>
                </a:solidFill>
              </a:rPr>
              <a:t>выпускающий конкурентоспособных и востребованных на рынке труда специалистов, обеспечивающих единство науки, образования и практики путем внедрения инновационных технологий во все сферы деятельности, развивающий национальную медицинскую школу, сохраняющий и приумножающий свои традиции.</a:t>
            </a:r>
          </a:p>
          <a:p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836712"/>
            <a:ext cx="8172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/>
              <a:t>Казахский национальный медицинский университет им.С.Д.Асфендиярова – это </a:t>
            </a:r>
            <a:r>
              <a:rPr lang="ru-RU" b="1" dirty="0" err="1" smtClean="0"/>
              <a:t>инновационно-ориентированный</a:t>
            </a:r>
            <a:r>
              <a:rPr lang="ru-RU" b="1" dirty="0" smtClean="0"/>
              <a:t>  и социально-ответственный  университет, являющийся лидером в Центральной Азии по многоуровневой подготовке конкурентоспособных  специалистов здравоохранения и фармации через реализацию </a:t>
            </a:r>
            <a:r>
              <a:rPr lang="ru-RU" b="1" dirty="0" err="1" smtClean="0"/>
              <a:t>компетентностно-ориентированной</a:t>
            </a:r>
            <a:r>
              <a:rPr lang="ru-RU" b="1" dirty="0" smtClean="0"/>
              <a:t> модели медицинского  и фармацевтического образования  с широким привлечением отечественных и зарубежных учёных и постоянным наращиванием научного потенциала.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188641"/>
            <a:ext cx="366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Миссия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КазНМУ: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254039" y="14483"/>
            <a:ext cx="3118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</a:t>
            </a:r>
            <a:r>
              <a:rPr lang="ru-RU" sz="2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деятельность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86380" y="428604"/>
            <a:ext cx="3571900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Общее количество научных публикаций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00694" y="3643314"/>
            <a:ext cx="3357618" cy="8617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Общее количество научных публикаций в международных резецируемых журналах</a:t>
            </a:r>
            <a:endParaRPr lang="en-US" sz="1200" b="1" dirty="0" smtClean="0">
              <a:solidFill>
                <a:srgbClr val="FF000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algn="ctr"/>
            <a:endParaRPr lang="ru-RU" sz="1400" b="1" dirty="0" smtClean="0">
              <a:solidFill>
                <a:srgbClr val="FF0000"/>
              </a:solidFill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3786989321"/>
              </p:ext>
            </p:extLst>
          </p:nvPr>
        </p:nvGraphicFramePr>
        <p:xfrm>
          <a:off x="5643570" y="785794"/>
          <a:ext cx="3000396" cy="2485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1294192442"/>
              </p:ext>
            </p:extLst>
          </p:nvPr>
        </p:nvGraphicFramePr>
        <p:xfrm>
          <a:off x="5643570" y="4572008"/>
          <a:ext cx="3214710" cy="16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1745113040"/>
              </p:ext>
            </p:extLst>
          </p:nvPr>
        </p:nvGraphicFramePr>
        <p:xfrm>
          <a:off x="857224" y="5143512"/>
          <a:ext cx="3929090" cy="1714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Заголовок 6"/>
          <p:cNvSpPr txBox="1">
            <a:spLocks/>
          </p:cNvSpPr>
          <p:nvPr/>
        </p:nvSpPr>
        <p:spPr>
          <a:xfrm>
            <a:off x="1071538" y="4714884"/>
            <a:ext cx="3643338" cy="4286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t>Количество публикаций в рейтинговых журналах с не нулевым </a:t>
            </a:r>
            <a:r>
              <a:rPr lang="ru-RU" sz="1200" b="1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t>импакт</a:t>
            </a:r>
            <a:r>
              <a:rPr lang="ru-RU" sz="1200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t> - фактором</a:t>
            </a:r>
            <a:endParaRPr lang="ru-RU" sz="1200" b="1" dirty="0">
              <a:solidFill>
                <a:srgbClr val="FF0000"/>
              </a:solidFill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7584" y="478413"/>
            <a:ext cx="3958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anose="020B0604020202020204" pitchFamily="34" charset="0"/>
              </a:rPr>
              <a:t>Изобретательская деятельность ППС и сотрудников КазНМУ</a:t>
            </a:r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928662" y="857232"/>
          <a:ext cx="4143404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8" name="Прямая соединительная линия 17"/>
          <p:cNvCxnSpPr>
            <a:stCxn id="6" idx="1"/>
          </p:cNvCxnSpPr>
          <p:nvPr/>
        </p:nvCxnSpPr>
        <p:spPr>
          <a:xfrm rot="10800000" flipV="1">
            <a:off x="5286380" y="567104"/>
            <a:ext cx="1588" cy="6290896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286380" y="3571876"/>
            <a:ext cx="3857620" cy="158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857224" y="4572008"/>
            <a:ext cx="4429156" cy="1588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821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31</a:t>
            </a:fld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254039" y="14483"/>
            <a:ext cx="3118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деятельность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548680"/>
            <a:ext cx="8316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panose="020B0604020202020204" pitchFamily="34" charset="0"/>
              </a:rPr>
              <a:t>Проведение сотрудниками КазНМУ конференций, съездов, семинаров, выставок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="" xmlns:p14="http://schemas.microsoft.com/office/powerpoint/2010/main" val="353548436"/>
              </p:ext>
            </p:extLst>
          </p:nvPr>
        </p:nvGraphicFramePr>
        <p:xfrm>
          <a:off x="1763688" y="1124744"/>
          <a:ext cx="5996126" cy="2808312"/>
        </p:xfrm>
        <a:graphic>
          <a:graphicData uri="http://schemas.openxmlformats.org/presentationml/2006/ole">
            <p:oleObj spid="_x0000_s57346" name="Двоичный лист" r:id="rId3" imgW="6762902" imgH="3943502" progId="Excel.SheetBinaryMacroEnabled.12">
              <p:embed/>
            </p:oleObj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2100057187"/>
              </p:ext>
            </p:extLst>
          </p:nvPr>
        </p:nvGraphicFramePr>
        <p:xfrm>
          <a:off x="1115616" y="4293096"/>
          <a:ext cx="784887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27584" y="3933056"/>
            <a:ext cx="8316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panose="020B0604020202020204" pitchFamily="34" charset="0"/>
              </a:rPr>
              <a:t>Количество научно-технических   проектов 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68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99592" y="260648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деятельность: объем финансирования </a:t>
            </a:r>
          </a:p>
          <a:p>
            <a:pPr algn="ctr"/>
            <a:r>
              <a:rPr lang="ru-RU" sz="2000" b="1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научно-исследовательских работ</a:t>
            </a:r>
            <a:endParaRPr lang="ru-RU" sz="20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785786" y="1500174"/>
          <a:ext cx="7858180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Прямая со стрелкой 2"/>
          <p:cNvCxnSpPr/>
          <p:nvPr/>
        </p:nvCxnSpPr>
        <p:spPr>
          <a:xfrm flipV="1">
            <a:off x="2699792" y="1412776"/>
            <a:ext cx="4934722" cy="2160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835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25482" y="14288"/>
            <a:ext cx="8175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</a:t>
            </a:r>
            <a:r>
              <a:rPr lang="ru-RU" sz="2000" b="1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деятельность: совместные научные исследования с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зарубежными организациями</a:t>
            </a:r>
            <a:endParaRPr lang="ru-RU" sz="20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313" y="428625"/>
            <a:ext cx="9072562" cy="646331"/>
          </a:xfrm>
          <a:prstGeom prst="rect">
            <a:avLst/>
          </a:prstGeom>
          <a:noFill/>
        </p:spPr>
        <p:txBody>
          <a:bodyPr lIns="90000">
            <a:spAutoFit/>
          </a:bodyPr>
          <a:lstStyle/>
          <a:p>
            <a:pPr algn="ctr">
              <a:defRPr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defRPr/>
            </a:pP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285720" y="764704"/>
          <a:ext cx="8858280" cy="587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6245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5619" y="0"/>
            <a:ext cx="80473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</a:t>
            </a:r>
            <a:r>
              <a:rPr lang="ru-RU" sz="2000" b="1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деятельность: совместные научные исследования  с</a:t>
            </a:r>
          </a:p>
          <a:p>
            <a:pPr algn="ctr">
              <a:defRPr/>
            </a:pPr>
            <a:r>
              <a:rPr lang="ru-RU" sz="2000" b="1" dirty="0" smtClean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другими организациями</a:t>
            </a:r>
            <a:endParaRPr lang="ru-RU" sz="2000" b="1" dirty="0"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285720" y="692696"/>
          <a:ext cx="8858280" cy="5951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91029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27585" y="14482"/>
            <a:ext cx="8316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деятельность: Государственно - частное    партнерство</a:t>
            </a:r>
          </a:p>
        </p:txBody>
      </p:sp>
      <p:graphicFrame>
        <p:nvGraphicFramePr>
          <p:cNvPr id="14" name="Схема 13"/>
          <p:cNvGraphicFramePr/>
          <p:nvPr/>
        </p:nvGraphicFramePr>
        <p:xfrm>
          <a:off x="827584" y="620688"/>
          <a:ext cx="3135292" cy="5740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 Box 48"/>
          <p:cNvSpPr txBox="1">
            <a:spLocks noChangeArrowheads="1"/>
          </p:cNvSpPr>
          <p:nvPr/>
        </p:nvSpPr>
        <p:spPr bwMode="auto">
          <a:xfrm>
            <a:off x="4139952" y="1196752"/>
            <a:ext cx="47183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8775" indent="-358775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ru-RU" sz="1600" b="1" dirty="0">
                <a:latin typeface="Palatino Linotype" pitchFamily="18" charset="0"/>
              </a:rPr>
              <a:t> Разработка технологии забора, </a:t>
            </a:r>
          </a:p>
          <a:p>
            <a:pPr marL="358775" indent="-358775" algn="just">
              <a:buClr>
                <a:schemeClr val="accent1">
                  <a:lumMod val="75000"/>
                </a:schemeClr>
              </a:buClr>
              <a:defRPr/>
            </a:pPr>
            <a:r>
              <a:rPr lang="ru-RU" sz="1600" b="1" dirty="0">
                <a:latin typeface="Palatino Linotype" pitchFamily="18" charset="0"/>
              </a:rPr>
              <a:t>      культивирования, </a:t>
            </a:r>
            <a:r>
              <a:rPr lang="ru-RU" sz="1600" b="1" dirty="0" err="1">
                <a:latin typeface="Palatino Linotype" pitchFamily="18" charset="0"/>
              </a:rPr>
              <a:t>криоконсервация</a:t>
            </a:r>
            <a:r>
              <a:rPr lang="ru-RU" sz="1600" b="1" dirty="0">
                <a:latin typeface="Palatino Linotype" pitchFamily="18" charset="0"/>
              </a:rPr>
              <a:t> стволовых клеток костного мозга;</a:t>
            </a:r>
          </a:p>
          <a:p>
            <a:pPr marL="358775" indent="-358775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ru-RU" sz="1600" b="1" dirty="0">
                <a:latin typeface="Palatino Linotype" pitchFamily="18" charset="0"/>
              </a:rPr>
              <a:t> Разработка </a:t>
            </a:r>
            <a:r>
              <a:rPr lang="ru-RU" sz="1600" b="1" dirty="0" err="1">
                <a:latin typeface="Palatino Linotype" pitchFamily="18" charset="0"/>
              </a:rPr>
              <a:t>коллагенового</a:t>
            </a:r>
            <a:r>
              <a:rPr lang="ru-RU" sz="1600" b="1" dirty="0">
                <a:latin typeface="Palatino Linotype" pitchFamily="18" charset="0"/>
              </a:rPr>
              <a:t> матрикса-носителя;</a:t>
            </a:r>
          </a:p>
          <a:p>
            <a:pPr marL="358775" indent="-358775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ru-RU" sz="1600" b="1" dirty="0">
                <a:latin typeface="Palatino Linotype" pitchFamily="18" charset="0"/>
              </a:rPr>
              <a:t>Разработка специализированных продуктов функционального питания при </a:t>
            </a:r>
            <a:r>
              <a:rPr lang="ru-RU" sz="1600" b="1" dirty="0" err="1">
                <a:latin typeface="Palatino Linotype" pitchFamily="18" charset="0"/>
              </a:rPr>
              <a:t>остеопорозе</a:t>
            </a:r>
            <a:r>
              <a:rPr lang="ru-RU" sz="1600" b="1" dirty="0">
                <a:latin typeface="Palatino Linotype" pitchFamily="18" charset="0"/>
              </a:rPr>
              <a:t>;</a:t>
            </a:r>
          </a:p>
          <a:p>
            <a:pPr marL="358775" indent="-358775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ru-RU" sz="1600" b="1" dirty="0">
                <a:latin typeface="Palatino Linotype" pitchFamily="18" charset="0"/>
              </a:rPr>
              <a:t> Производство лекарственных форм на основе сырья  природного происхождения;</a:t>
            </a:r>
          </a:p>
          <a:p>
            <a:pPr marL="358775" indent="-358775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ru-RU" sz="1600" b="1" dirty="0">
                <a:latin typeface="Palatino Linotype" pitchFamily="18" charset="0"/>
              </a:rPr>
              <a:t>Сбор данных по рациональному использованию лекарственных препаратов;</a:t>
            </a:r>
          </a:p>
          <a:p>
            <a:pPr marL="358775" indent="-358775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ru-RU" sz="1600" b="1" dirty="0">
                <a:latin typeface="Palatino Linotype" pitchFamily="18" charset="0"/>
              </a:rPr>
              <a:t>Оценка риска на здоровье населения от       </a:t>
            </a:r>
            <a:r>
              <a:rPr lang="ru-RU" sz="1600" b="1" dirty="0" err="1">
                <a:latin typeface="Palatino Linotype" pitchFamily="18" charset="0"/>
              </a:rPr>
              <a:t>многосредового</a:t>
            </a:r>
            <a:r>
              <a:rPr lang="ru-RU" sz="1600" b="1" dirty="0">
                <a:latin typeface="Palatino Linotype" pitchFamily="18" charset="0"/>
              </a:rPr>
              <a:t>  воздействия химических  веществ;</a:t>
            </a:r>
          </a:p>
          <a:p>
            <a:pPr marL="358775" indent="-358775" algn="just">
              <a:buClr>
                <a:schemeClr val="accent1">
                  <a:lumMod val="75000"/>
                </a:schemeClr>
              </a:buClr>
              <a:buFont typeface="Wingdings" pitchFamily="2" charset="2"/>
              <a:buChar char="q"/>
              <a:defRPr/>
            </a:pPr>
            <a:r>
              <a:rPr lang="ru-RU" sz="1600" b="1" dirty="0" smtClean="0">
                <a:latin typeface="Palatino Linotype" pitchFamily="18" charset="0"/>
              </a:rPr>
              <a:t>Совместная публикация и патенты</a:t>
            </a:r>
            <a:endParaRPr lang="ru-RU" sz="1600" b="1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254039" y="14483"/>
            <a:ext cx="3118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деятельность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57224" y="357167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panose="020B0604020202020204" pitchFamily="34" charset="0"/>
              </a:rPr>
              <a:t>Научная лаборатория «Центр коллективного пользования» 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3947615860"/>
              </p:ext>
            </p:extLst>
          </p:nvPr>
        </p:nvGraphicFramePr>
        <p:xfrm>
          <a:off x="214282" y="642918"/>
          <a:ext cx="8929718" cy="6215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971601" y="14483"/>
            <a:ext cx="81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деятельность: контингент </a:t>
            </a:r>
          </a:p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обучающихся постдипломного уровня обучения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14414" y="840702"/>
            <a:ext cx="392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panose="020B0604020202020204" pitchFamily="34" charset="0"/>
              </a:rPr>
              <a:t>Контингент магистрантов</a:t>
            </a:r>
          </a:p>
        </p:txBody>
      </p:sp>
      <p:graphicFrame>
        <p:nvGraphicFramePr>
          <p:cNvPr id="15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1071538" y="1340767"/>
          <a:ext cx="3786214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115"/>
                <a:gridCol w="649073"/>
                <a:gridCol w="649026"/>
              </a:tblGrid>
              <a:tr h="273716">
                <a:tc rowSpan="2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Код и наименование специальности</a:t>
                      </a:r>
                      <a:endParaRPr lang="ru-RU" sz="1400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Годы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2441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2012-2013</a:t>
                      </a:r>
                      <a:endParaRPr lang="ru-RU" sz="1400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2013-2014</a:t>
                      </a:r>
                      <a:endParaRPr lang="ru-RU" sz="1400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Palatino Linotype" pitchFamily="18" charset="0"/>
                          <a:ea typeface="Times New Roman"/>
                          <a:cs typeface="Times New Roman" pitchFamily="18" charset="0"/>
                        </a:rPr>
                        <a:t>6N1101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Palatino Linotype" pitchFamily="18" charset="0"/>
                          <a:ea typeface="Times New Roman"/>
                          <a:cs typeface="Times New Roman" pitchFamily="18" charset="0"/>
                        </a:rPr>
                        <a:t> - медицина</a:t>
                      </a:r>
                      <a:endParaRPr lang="ru-RU" sz="1400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447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Palatino Linotype" pitchFamily="18" charset="0"/>
                          <a:cs typeface="Times New Roman" pitchFamily="18" charset="0"/>
                        </a:rPr>
                        <a:t>Специальности по классификатору 2009 года</a:t>
                      </a:r>
                      <a:endParaRPr lang="ru-RU" sz="1400" b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8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6М110100 - медицина</a:t>
                      </a:r>
                      <a:endParaRPr lang="ru-RU" sz="1400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16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11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4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6М110200 – общественное  здравоохранение</a:t>
                      </a:r>
                      <a:endParaRPr lang="ru-RU" sz="1400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16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27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6М110300 – сестринское дело</a:t>
                      </a:r>
                      <a:endParaRPr lang="ru-RU" sz="1400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7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7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6М110400 - фармация</a:t>
                      </a:r>
                      <a:endParaRPr lang="ru-RU" sz="1400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7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8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44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6М110500 – медико-профилактическое дело</a:t>
                      </a:r>
                      <a:endParaRPr lang="ru-RU" sz="1400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9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13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6М050700 - менеджмент</a:t>
                      </a:r>
                      <a:endParaRPr lang="ru-RU" sz="1400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1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-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06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6М074800 – технология фармацевтического производства</a:t>
                      </a:r>
                      <a:endParaRPr lang="ru-RU" sz="1400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50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65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Palatino Linotype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400" b="1" dirty="0">
                        <a:latin typeface="Palatino Linotype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Palatino Linotype" pitchFamily="18" charset="0"/>
                        </a:rPr>
                        <a:t>106</a:t>
                      </a:r>
                      <a:endParaRPr lang="ru-RU" sz="1400" b="1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Palatino Linotype" pitchFamily="18" charset="0"/>
                        </a:rPr>
                        <a:t>131</a:t>
                      </a:r>
                      <a:endParaRPr lang="ru-RU" sz="1400" b="1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286380" y="840701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Arial" panose="020B0604020202020204" pitchFamily="34" charset="0"/>
              </a:rPr>
              <a:t>Контингент докторантов</a:t>
            </a:r>
          </a:p>
        </p:txBody>
      </p:sp>
      <p:graphicFrame>
        <p:nvGraphicFramePr>
          <p:cNvPr id="22" name="Содержимое 3"/>
          <p:cNvGraphicFramePr>
            <a:graphicFrameLocks/>
          </p:cNvGraphicFramePr>
          <p:nvPr/>
        </p:nvGraphicFramePr>
        <p:xfrm>
          <a:off x="5214942" y="1340768"/>
          <a:ext cx="3571899" cy="5214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9728"/>
                <a:gridCol w="636094"/>
                <a:gridCol w="636077"/>
              </a:tblGrid>
              <a:tr h="359085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Код и наименование специальности</a:t>
                      </a:r>
                      <a:endParaRPr lang="ru-RU" sz="1400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Palatino Linotype" pitchFamily="18" charset="0"/>
                        </a:rPr>
                        <a:t>Годы</a:t>
                      </a:r>
                      <a:endParaRPr lang="ru-RU" sz="1400" dirty="0">
                        <a:solidFill>
                          <a:schemeClr val="bg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39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2012-2013</a:t>
                      </a:r>
                      <a:endParaRPr lang="ru-RU" sz="1400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Palatino Linotype" pitchFamily="18" charset="0"/>
                        </a:rPr>
                        <a:t>2013-2014</a:t>
                      </a:r>
                      <a:endParaRPr lang="ru-RU" sz="1400" dirty="0">
                        <a:solidFill>
                          <a:schemeClr val="tx1"/>
                        </a:solidFill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398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latin typeface="Palatino Linotype" pitchFamily="18" charset="0"/>
                          <a:cs typeface="Times New Roman" pitchFamily="18" charset="0"/>
                        </a:rPr>
                        <a:t>Здравоохранение и социальное обеспечение (медицина)</a:t>
                      </a:r>
                      <a:endParaRPr lang="ru-RU" sz="1400" b="1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Palatino Linotype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r>
                        <a:rPr lang="en-US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110100 –</a:t>
                      </a:r>
                      <a:r>
                        <a:rPr lang="ru-RU" sz="1400" dirty="0" smtClean="0">
                          <a:latin typeface="Palatino Linotype" pitchFamily="18" charset="0"/>
                          <a:ea typeface="Times New Roman"/>
                          <a:cs typeface="Times New Roman" pitchFamily="18" charset="0"/>
                        </a:rPr>
                        <a:t>медицина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-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2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81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110200 – общественное здравоохранение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13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16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7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110400 – фармация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1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3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9085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latin typeface="Palatino Linotype" pitchFamily="18" charset="0"/>
                          <a:cs typeface="Times New Roman" pitchFamily="18" charset="0"/>
                        </a:rPr>
                        <a:t>Технические науки и технологии</a:t>
                      </a:r>
                      <a:endParaRPr lang="ru-RU" sz="1400" b="1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7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D</a:t>
                      </a:r>
                      <a:r>
                        <a:rPr lang="ru-RU" sz="1400" dirty="0" smtClean="0">
                          <a:latin typeface="Palatino Linotype" pitchFamily="18" charset="0"/>
                          <a:cs typeface="Times New Roman" pitchFamily="18" charset="0"/>
                        </a:rPr>
                        <a:t>074800 – технология фармацевтического производства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10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Palatino Linotype" pitchFamily="18" charset="0"/>
                        </a:rPr>
                        <a:t>15</a:t>
                      </a:r>
                      <a:endParaRPr lang="ru-RU" sz="1400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Palatino Linotype" pitchFamily="18" charset="0"/>
                        </a:rPr>
                        <a:t>Итого</a:t>
                      </a:r>
                      <a:endParaRPr lang="ru-RU" sz="1400" b="1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Palatino Linotype" pitchFamily="18" charset="0"/>
                        </a:rPr>
                        <a:t>24</a:t>
                      </a:r>
                      <a:endParaRPr lang="ru-RU" sz="1400" b="1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Palatino Linotype" pitchFamily="18" charset="0"/>
                        </a:rPr>
                        <a:t>36</a:t>
                      </a:r>
                      <a:endParaRPr lang="ru-RU" sz="1400" b="1" dirty="0">
                        <a:latin typeface="Palatino Linotype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03649" y="14483"/>
            <a:ext cx="7416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Научная деятельность: Диссертационный совет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4" name="Содержимое 1"/>
          <p:cNvSpPr>
            <a:spLocks noGrp="1"/>
          </p:cNvSpPr>
          <p:nvPr>
            <p:ph idx="1"/>
          </p:nvPr>
        </p:nvSpPr>
        <p:spPr>
          <a:xfrm>
            <a:off x="971600" y="548680"/>
            <a:ext cx="3816424" cy="5812128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Palatino Linotype" pitchFamily="18" charset="0"/>
                <a:cs typeface="Times New Roman" pitchFamily="18" charset="0"/>
              </a:rPr>
              <a:t>2013 год</a:t>
            </a:r>
          </a:p>
          <a:p>
            <a:pPr algn="ctr">
              <a:buNone/>
            </a:pPr>
            <a:endParaRPr lang="ru-RU" sz="1400" b="1" dirty="0" smtClean="0">
              <a:latin typeface="Palatino Linotype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400" b="1" dirty="0" smtClean="0">
                <a:latin typeface="Palatino Linotype" pitchFamily="18" charset="0"/>
                <a:cs typeface="Times New Roman" pitchFamily="18" charset="0"/>
              </a:rPr>
              <a:t>32 - ДИССЕРТАЦИОННЫЕ РАБОТЫ заявлены  </a:t>
            </a:r>
          </a:p>
          <a:p>
            <a:pPr>
              <a:buNone/>
            </a:pPr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6</a:t>
            </a:r>
            <a:r>
              <a:rPr lang="en-US" sz="1400" dirty="0" smtClean="0">
                <a:latin typeface="Palatino Linotype" pitchFamily="18" charset="0"/>
                <a:cs typeface="Times New Roman" pitchFamily="18" charset="0"/>
              </a:rPr>
              <a:t>D</a:t>
            </a:r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110200 - общественное здравоохранение </a:t>
            </a:r>
          </a:p>
          <a:p>
            <a:pPr>
              <a:buNone/>
            </a:pPr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                      -25, </a:t>
            </a:r>
          </a:p>
          <a:p>
            <a:pPr>
              <a:buNone/>
            </a:pPr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6</a:t>
            </a:r>
            <a:r>
              <a:rPr lang="en-US" sz="1400" dirty="0" smtClean="0">
                <a:latin typeface="Palatino Linotype" pitchFamily="18" charset="0"/>
                <a:cs typeface="Times New Roman" pitchFamily="18" charset="0"/>
              </a:rPr>
              <a:t>D</a:t>
            </a:r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110100 – медицина-7, </a:t>
            </a:r>
          </a:p>
          <a:p>
            <a:pPr>
              <a:buNone/>
            </a:pPr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в том числе из:</a:t>
            </a:r>
          </a:p>
          <a:p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МУА - </a:t>
            </a:r>
            <a:r>
              <a:rPr lang="ru-RU" sz="1400" b="1" dirty="0" smtClean="0">
                <a:latin typeface="Palatino Linotype" pitchFamily="18" charset="0"/>
                <a:cs typeface="Times New Roman" pitchFamily="18" charset="0"/>
              </a:rPr>
              <a:t>12</a:t>
            </a:r>
          </a:p>
          <a:p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СГМУ – </a:t>
            </a:r>
            <a:r>
              <a:rPr lang="ru-RU" sz="1400" b="1" dirty="0" smtClean="0">
                <a:latin typeface="Palatino Linotype" pitchFamily="18" charset="0"/>
                <a:cs typeface="Times New Roman" pitchFamily="18" charset="0"/>
              </a:rPr>
              <a:t>5</a:t>
            </a:r>
            <a:r>
              <a:rPr lang="en-US" sz="1400" b="1" dirty="0" smtClean="0">
                <a:latin typeface="Palatino Linotype" pitchFamily="18" charset="0"/>
                <a:cs typeface="Times New Roman" pitchFamily="18" charset="0"/>
              </a:rPr>
              <a:t> </a:t>
            </a:r>
            <a:endParaRPr lang="ru-RU" sz="1400" b="1" dirty="0" smtClean="0">
              <a:latin typeface="Palatino Linotype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КазНМУ – </a:t>
            </a:r>
            <a:r>
              <a:rPr lang="ru-RU" sz="1400" b="1" dirty="0" smtClean="0">
                <a:latin typeface="Palatino Linotype" pitchFamily="18" charset="0"/>
                <a:cs typeface="Times New Roman" pitchFamily="18" charset="0"/>
              </a:rPr>
              <a:t>3</a:t>
            </a:r>
          </a:p>
          <a:p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ВШОЗ - </a:t>
            </a:r>
            <a:r>
              <a:rPr lang="ru-RU" sz="1400" b="1" dirty="0" smtClean="0">
                <a:latin typeface="Palatino Linotype" pitchFamily="18" charset="0"/>
                <a:cs typeface="Times New Roman" pitchFamily="18" charset="0"/>
              </a:rPr>
              <a:t>10</a:t>
            </a:r>
          </a:p>
          <a:p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КТУ им. </a:t>
            </a:r>
            <a:r>
              <a:rPr lang="ru-RU" sz="1400" dirty="0" err="1" smtClean="0">
                <a:latin typeface="Palatino Linotype" pitchFamily="18" charset="0"/>
                <a:cs typeface="Times New Roman" pitchFamily="18" charset="0"/>
              </a:rPr>
              <a:t>Х.А.Ясави</a:t>
            </a:r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 – </a:t>
            </a:r>
            <a:r>
              <a:rPr lang="ru-RU" sz="1400" b="1" dirty="0" smtClean="0">
                <a:latin typeface="Palatino Linotype" pitchFamily="18" charset="0"/>
                <a:cs typeface="Times New Roman" pitchFamily="18" charset="0"/>
              </a:rPr>
              <a:t>2</a:t>
            </a:r>
          </a:p>
          <a:p>
            <a:pPr>
              <a:buNone/>
            </a:pPr>
            <a:endParaRPr lang="ru-RU" sz="1400" b="1" dirty="0" smtClean="0">
              <a:latin typeface="Palatino Linotype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dirty="0" smtClean="0">
                <a:latin typeface="Palatino Linotype" pitchFamily="18" charset="0"/>
                <a:cs typeface="Times New Roman" pitchFamily="18" charset="0"/>
              </a:rPr>
              <a:t>ЗАЩИЩЕНО 15 РАБОТ </a:t>
            </a:r>
          </a:p>
          <a:p>
            <a:pPr>
              <a:buNone/>
            </a:pPr>
            <a:r>
              <a:rPr lang="ru-RU" sz="1400" b="1" dirty="0" smtClean="0">
                <a:latin typeface="Palatino Linotype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 – по специальности 6</a:t>
            </a:r>
            <a:r>
              <a:rPr lang="en-US" sz="1400" dirty="0" smtClean="0">
                <a:latin typeface="Palatino Linotype" pitchFamily="18" charset="0"/>
                <a:cs typeface="Times New Roman" pitchFamily="18" charset="0"/>
              </a:rPr>
              <a:t>D</a:t>
            </a:r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110100 – медицина</a:t>
            </a:r>
          </a:p>
          <a:p>
            <a:pPr>
              <a:buNone/>
            </a:pPr>
            <a:r>
              <a:rPr lang="ru-RU" sz="1400" b="1" dirty="0" smtClean="0">
                <a:latin typeface="Palatino Linotype" pitchFamily="18" charset="0"/>
                <a:cs typeface="Times New Roman" pitchFamily="18" charset="0"/>
              </a:rPr>
              <a:t>9</a:t>
            </a:r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 – по специальности 6</a:t>
            </a:r>
            <a:r>
              <a:rPr lang="en-US" sz="1400" dirty="0" smtClean="0">
                <a:latin typeface="Palatino Linotype" pitchFamily="18" charset="0"/>
                <a:cs typeface="Times New Roman" pitchFamily="18" charset="0"/>
              </a:rPr>
              <a:t>D</a:t>
            </a:r>
            <a:r>
              <a:rPr lang="ru-RU" sz="1400" dirty="0" smtClean="0">
                <a:latin typeface="Palatino Linotype" pitchFamily="18" charset="0"/>
                <a:cs typeface="Times New Roman" pitchFamily="18" charset="0"/>
              </a:rPr>
              <a:t>110200 – общественное здравоохранение</a:t>
            </a:r>
          </a:p>
          <a:p>
            <a:pPr>
              <a:buNone/>
            </a:pPr>
            <a:endParaRPr lang="ru-RU" sz="1800" dirty="0">
              <a:latin typeface="Palatino Linotype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355080" y="224028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cxnSp>
        <p:nvCxnSpPr>
          <p:cNvPr id="18" name="Прямая соединительная линия 17"/>
          <p:cNvCxnSpPr/>
          <p:nvPr/>
        </p:nvCxnSpPr>
        <p:spPr>
          <a:xfrm>
            <a:off x="1142976" y="1357298"/>
            <a:ext cx="3286148" cy="1588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одержимое 1"/>
          <p:cNvSpPr txBox="1">
            <a:spLocks/>
          </p:cNvSpPr>
          <p:nvPr/>
        </p:nvSpPr>
        <p:spPr>
          <a:xfrm>
            <a:off x="4932040" y="548680"/>
            <a:ext cx="4033018" cy="573784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Times New Roman" pitchFamily="18" charset="0"/>
              </a:rPr>
              <a:t>2014 год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643438" y="1357298"/>
            <a:ext cx="3500462" cy="1588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одержимое 1"/>
          <p:cNvSpPr txBox="1">
            <a:spLocks/>
          </p:cNvSpPr>
          <p:nvPr/>
        </p:nvSpPr>
        <p:spPr>
          <a:xfrm>
            <a:off x="5076056" y="1052736"/>
            <a:ext cx="3672408" cy="507494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22 -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ДИССЕРТАЦИОННЫЕ </a:t>
            </a:r>
            <a:r>
              <a:rPr lang="ru-RU" sz="2500" b="1" dirty="0" smtClean="0">
                <a:latin typeface="Palatino Linotype" pitchFamily="18" charset="0"/>
                <a:cs typeface="Times New Roman" pitchFamily="18" charset="0"/>
              </a:rPr>
              <a:t>РАБОТЫ заявлены</a:t>
            </a: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6D110200  - общественное здравоохранение - 20,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6D074800- технология фармацевтического производства - 2</a:t>
            </a:r>
            <a:r>
              <a:rPr kumimoji="0" lang="ru-RU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 ,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в том числе из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ВШОЗ - 14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КазНМУ –8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ЗАЩИЩЕНА 1 РАБОТА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ВШОЗ – по специальности 6D110200 – общественное здравоохранение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ПЛАНИРУЕТСЯ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29 октября 2014 года 2 защиты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1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- по специальности 6D110200 общественное здравоохранение (КазНМУ)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 2</a:t>
            </a:r>
            <a:r>
              <a:rPr kumimoji="0" lang="ru-RU" sz="25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-  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cs typeface="Times New Roman" pitchFamily="18" charset="0"/>
              </a:rPr>
              <a:t>6D074800- технология фармацевтического производства (КазНМУ)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0"/>
            <a:ext cx="8388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Клиническая деятельность: </a:t>
            </a:r>
          </a:p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Объединенная университетская киника (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UNIClinic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)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15616" y="620688"/>
            <a:ext cx="7722604" cy="3103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с 2013 г. включает:</a:t>
            </a:r>
            <a:endParaRPr lang="ru-RU" sz="1600" b="1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3426046081"/>
              </p:ext>
            </p:extLst>
          </p:nvPr>
        </p:nvGraphicFramePr>
        <p:xfrm>
          <a:off x="809430" y="759633"/>
          <a:ext cx="793903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444208" y="3645024"/>
            <a:ext cx="2448272" cy="259228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lvl="0" indent="-265113" algn="just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Центр эндокринологии и терапии  </a:t>
            </a:r>
          </a:p>
          <a:p>
            <a:pPr marL="265113" lvl="0" indent="-265113" algn="just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Центр ПМСП  (медицинское </a:t>
            </a:r>
          </a:p>
          <a:p>
            <a:pPr marL="265113" lvl="0" indent="-265113" algn="just"/>
            <a:r>
              <a:rPr lang="ru-RU" sz="14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     обслуживание    прикрепленного  </a:t>
            </a:r>
          </a:p>
          <a:p>
            <a:pPr marL="265113" lvl="0" indent="-265113" algn="just"/>
            <a:r>
              <a:rPr lang="ru-RU" sz="14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     населения из числа студентов</a:t>
            </a:r>
          </a:p>
          <a:p>
            <a:pPr marL="265113" lvl="0" indent="-265113" algn="just"/>
            <a:r>
              <a:rPr lang="ru-RU" sz="14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     КазНМУ и РМК  – 10 500 человек.</a:t>
            </a:r>
          </a:p>
          <a:p>
            <a:pPr algn="just"/>
            <a:endParaRPr lang="ru-RU" sz="1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0152" y="1106741"/>
            <a:ext cx="2826060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180975" lvl="0" indent="-180975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Центр диабета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Центр неврологии и лечения боли  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ru-RU" sz="14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ЛОР – центр  </a:t>
            </a:r>
            <a:endParaRPr lang="ru-RU" sz="14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648072" y="3356992"/>
            <a:ext cx="2915816" cy="2952328"/>
          </a:xfrm>
          <a:prstGeom prst="rightArrowCallout">
            <a:avLst>
              <a:gd name="adj1" fmla="val 25000"/>
              <a:gd name="adj2" fmla="val 25000"/>
              <a:gd name="adj3" fmla="val 10587"/>
              <a:gd name="adj4" fmla="val 8754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0" indent="-180975">
              <a:buFont typeface="Arial" pitchFamily="34" charset="0"/>
              <a:buChar char="•"/>
            </a:pPr>
            <a:r>
              <a:rPr lang="ru-RU" sz="1300" b="1" dirty="0">
                <a:latin typeface="Palatino Linotype" panose="02040502050505030304" pitchFamily="18" charset="0"/>
              </a:rPr>
              <a:t>Детский хирургический </a:t>
            </a:r>
            <a:r>
              <a:rPr lang="ru-RU" sz="1300" b="1" dirty="0" smtClean="0">
                <a:latin typeface="Palatino Linotype" panose="02040502050505030304" pitchFamily="18" charset="0"/>
              </a:rPr>
              <a:t>центр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ru-RU" sz="1300" b="1" dirty="0" smtClean="0">
                <a:latin typeface="Palatino Linotype" panose="02040502050505030304" pitchFamily="18" charset="0"/>
              </a:rPr>
              <a:t>Центр </a:t>
            </a:r>
            <a:r>
              <a:rPr lang="ru-RU" sz="1300" b="1" dirty="0">
                <a:latin typeface="Palatino Linotype" panose="02040502050505030304" pitchFamily="18" charset="0"/>
              </a:rPr>
              <a:t>детской неврологии 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ru-RU" sz="1300" b="1" dirty="0">
                <a:latin typeface="Palatino Linotype" panose="02040502050505030304" pitchFamily="18" charset="0"/>
              </a:rPr>
              <a:t>Детский центр ортопедии </a:t>
            </a:r>
            <a:r>
              <a:rPr lang="ru-RU" sz="1300" b="1" dirty="0" smtClean="0">
                <a:latin typeface="Palatino Linotype" panose="02040502050505030304" pitchFamily="18" charset="0"/>
              </a:rPr>
              <a:t> </a:t>
            </a:r>
            <a:endParaRPr lang="ru-RU" sz="1300" b="1" dirty="0">
              <a:latin typeface="Palatino Linotype" panose="02040502050505030304" pitchFamily="18" charset="0"/>
            </a:endParaRPr>
          </a:p>
          <a:p>
            <a:pPr marL="180975" lvl="0" indent="-180975">
              <a:buFont typeface="Arial" pitchFamily="34" charset="0"/>
              <a:buChar char="•"/>
            </a:pPr>
            <a:r>
              <a:rPr lang="ru-RU" sz="1300" b="1" dirty="0">
                <a:latin typeface="Palatino Linotype" panose="02040502050505030304" pitchFamily="18" charset="0"/>
              </a:rPr>
              <a:t>Центр педиатрии (аллергология, нефрология, эндокринология)</a:t>
            </a:r>
          </a:p>
          <a:p>
            <a:pPr marL="180975" lvl="0" indent="-180975">
              <a:buFont typeface="Arial" pitchFamily="34" charset="0"/>
              <a:buChar char="•"/>
            </a:pPr>
            <a:r>
              <a:rPr lang="ru-RU" sz="1300" b="1" dirty="0">
                <a:latin typeface="Palatino Linotype" panose="02040502050505030304" pitchFamily="18" charset="0"/>
              </a:rPr>
              <a:t>Центр ПМСП – Аксай (консультативно-диагностическая помощь детскому населению</a:t>
            </a:r>
            <a:r>
              <a:rPr lang="ru-RU" sz="1300" b="1" dirty="0" smtClean="0">
                <a:latin typeface="Palatino Linotype" panose="02040502050505030304" pitchFamily="18" charset="0"/>
              </a:rPr>
              <a:t>)</a:t>
            </a:r>
            <a:endParaRPr lang="ru-RU" sz="1300" b="1" dirty="0">
              <a:latin typeface="Palatino Linotype" panose="02040502050505030304" pitchFamily="18" charset="0"/>
            </a:endParaRPr>
          </a:p>
        </p:txBody>
      </p:sp>
      <p:sp>
        <p:nvSpPr>
          <p:cNvPr id="10" name="Выноска со стрелкой вверх 9"/>
          <p:cNvSpPr/>
          <p:nvPr/>
        </p:nvSpPr>
        <p:spPr>
          <a:xfrm>
            <a:off x="3203848" y="5589240"/>
            <a:ext cx="3096344" cy="1268760"/>
          </a:xfrm>
          <a:prstGeom prst="upArrowCallout">
            <a:avLst>
              <a:gd name="adj1" fmla="val 25000"/>
              <a:gd name="adj2" fmla="val 25000"/>
              <a:gd name="adj3" fmla="val 13360"/>
              <a:gd name="adj4" fmla="val 7661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Palatino Linotype" panose="02040502050505030304" pitchFamily="18" charset="0"/>
              </a:rPr>
              <a:t>В июле 2013 г. сеть Университетских клиник расширена за счет передачи университету  РДКБ «Аксай»</a:t>
            </a:r>
          </a:p>
        </p:txBody>
      </p:sp>
    </p:spTree>
    <p:extLst>
      <p:ext uri="{BB962C8B-B14F-4D97-AF65-F5344CB8AC3E}">
        <p14:creationId xmlns:p14="http://schemas.microsoft.com/office/powerpoint/2010/main" xmlns="" val="189293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971600" y="0"/>
            <a:ext cx="8172400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n-ea"/>
                <a:cs typeface="+mn-cs"/>
              </a:rPr>
              <a:t>В начале 2013-2014 учебного года  были определены приоритетные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n-ea"/>
                <a:cs typeface="+mn-cs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n-ea"/>
                <a:cs typeface="+mn-cs"/>
              </a:rPr>
              <a:t>области развития университета: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14690" name="Picture 2" descr="http://upload.wikimedia.org/wikipedia/commons/8/88/Farbkreis_Itten_196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44824"/>
            <a:ext cx="3744416" cy="374441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91680" y="1340768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tabLst>
                <a:tab pos="0" algn="l"/>
              </a:tabLs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Корпоративная культура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1268760"/>
            <a:ext cx="3569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Культурные, духовные, нравственные ценности обучающиеся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2636912"/>
            <a:ext cx="228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Качество образования на всех уровнях обучения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60232" y="2996952"/>
            <a:ext cx="2339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Исследовательский Центр  НИИФПМ имени </a:t>
            </a:r>
            <a:r>
              <a:rPr lang="ru-RU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Б.Атчабарова</a:t>
            </a:r>
            <a:endParaRPr lang="ru-RU" sz="16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59624" y="4941168"/>
            <a:ext cx="3384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Научно-технические программы  и проекты выполняемые совместно с зарубежными партнерами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5805264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kk-KZ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Подготовка </a:t>
            </a: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PhD</a:t>
            </a:r>
            <a:r>
              <a:rPr lang="kk-KZ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докторантов по медицине </a:t>
            </a:r>
            <a:endParaRPr lang="ru-RU" sz="16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4653136"/>
            <a:ext cx="228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69850" lvl="0" indent="22225" algn="ctr"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Университетский клинический кластер</a:t>
            </a:r>
          </a:p>
        </p:txBody>
      </p:sp>
      <p:sp>
        <p:nvSpPr>
          <p:cNvPr id="14" name="Стрелка вправо 13"/>
          <p:cNvSpPr/>
          <p:nvPr/>
        </p:nvSpPr>
        <p:spPr>
          <a:xfrm rot="18049647">
            <a:off x="5029864" y="2051499"/>
            <a:ext cx="909566" cy="648072"/>
          </a:xfrm>
          <a:prstGeom prst="rightArrow">
            <a:avLst/>
          </a:prstGeom>
          <a:solidFill>
            <a:srgbClr val="FFC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4436924">
            <a:off x="3470585" y="2076056"/>
            <a:ext cx="909566" cy="648072"/>
          </a:xfrm>
          <a:prstGeom prst="rightArrow">
            <a:avLst/>
          </a:prstGeom>
          <a:solidFill>
            <a:schemeClr val="accent3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2771800" y="3212976"/>
            <a:ext cx="909566" cy="648072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5796136" y="3356992"/>
            <a:ext cx="909566" cy="64807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4234308" y="5053539"/>
            <a:ext cx="909566" cy="64807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8922329">
            <a:off x="2927767" y="4175285"/>
            <a:ext cx="767499" cy="648072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3251411">
            <a:off x="5366170" y="4527465"/>
            <a:ext cx="909566" cy="648072"/>
          </a:xfrm>
          <a:prstGeom prst="rightArrow">
            <a:avLst/>
          </a:prstGeom>
          <a:solidFill>
            <a:srgbClr val="FF000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Безымянный-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140968"/>
            <a:ext cx="1152128" cy="115212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908720"/>
            <a:ext cx="7748934" cy="36004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Динамика финансовых поступлений за 2009-2014 годы (ОУК) в </a:t>
            </a:r>
            <a:r>
              <a:rPr lang="ru-RU" sz="18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тыс.тг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909744225"/>
              </p:ext>
            </p:extLst>
          </p:nvPr>
        </p:nvGraphicFramePr>
        <p:xfrm>
          <a:off x="1115616" y="1484784"/>
          <a:ext cx="7605488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043608" y="0"/>
            <a:ext cx="7704856" cy="71500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Клиническая деятельность: 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n-ea"/>
                <a:cs typeface="+mn-cs"/>
              </a:rPr>
              <a:t>Объединенная университетская клиника (ОУК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n-ea"/>
                <a:cs typeface="+mn-cs"/>
              </a:rPr>
              <a:t>)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43608" y="3429000"/>
            <a:ext cx="7920880" cy="30963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457200" algn="l"/>
              </a:tabLst>
            </a:pPr>
            <a:r>
              <a:rPr lang="ru-RU" sz="1600" b="1" dirty="0" smtClean="0">
                <a:latin typeface="Palatino Linotype" panose="02040502050505030304" pitchFamily="18" charset="0"/>
              </a:rPr>
              <a:t>	В 2013-2014 г.г. университетом погашены долги Университетской клиники «Аксай» (за предыдущие годы работы) в общей сумме </a:t>
            </a:r>
            <a:r>
              <a:rPr lang="ru-RU" sz="16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1 526 240 тыс. </a:t>
            </a:r>
            <a:r>
              <a:rPr lang="ru-RU" sz="1600" b="1" dirty="0" err="1" smtClean="0">
                <a:solidFill>
                  <a:srgbClr val="C00000"/>
                </a:solidFill>
                <a:latin typeface="Palatino Linotype" panose="02040502050505030304" pitchFamily="18" charset="0"/>
              </a:rPr>
              <a:t>тг</a:t>
            </a:r>
            <a:r>
              <a:rPr lang="ru-RU" sz="16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.</a:t>
            </a:r>
          </a:p>
          <a:p>
            <a:pPr algn="just">
              <a:tabLst>
                <a:tab pos="457200" algn="l"/>
              </a:tabLst>
            </a:pPr>
            <a:r>
              <a:rPr lang="ru-RU" sz="1600" b="1" dirty="0" smtClean="0">
                <a:latin typeface="Palatino Linotype" panose="02040502050505030304" pitchFamily="18" charset="0"/>
              </a:rPr>
              <a:t>	Проведена реконструкция электроснабжения, водозаборных сооружений, ограждение клиники,  обеспечение безопасности коллектива и пациентов клиники на сумму  256 млн. тенге из средств КазНМУ.  </a:t>
            </a:r>
          </a:p>
          <a:p>
            <a:pPr algn="just">
              <a:tabLst>
                <a:tab pos="457200" algn="l"/>
              </a:tabLst>
            </a:pPr>
            <a:r>
              <a:rPr lang="ru-RU" sz="1600" b="1" dirty="0" smtClean="0">
                <a:latin typeface="Palatino Linotype" panose="02040502050505030304" pitchFamily="18" charset="0"/>
              </a:rPr>
              <a:t>	За 1 полугодие 2014 года клиника получила медицинское оборудование и аппаратуру на сумму  147 млн. тенге.</a:t>
            </a:r>
          </a:p>
        </p:txBody>
      </p:sp>
    </p:spTree>
    <p:extLst>
      <p:ext uri="{BB962C8B-B14F-4D97-AF65-F5344CB8AC3E}">
        <p14:creationId xmlns="" xmlns:p14="http://schemas.microsoft.com/office/powerpoint/2010/main" val="410612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34141191"/>
              </p:ext>
            </p:extLst>
          </p:nvPr>
        </p:nvGraphicFramePr>
        <p:xfrm>
          <a:off x="827584" y="1484784"/>
          <a:ext cx="4534224" cy="3231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223610200"/>
              </p:ext>
            </p:extLst>
          </p:nvPr>
        </p:nvGraphicFramePr>
        <p:xfrm>
          <a:off x="4139952" y="3632741"/>
          <a:ext cx="4844342" cy="3225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99022" y="1056156"/>
            <a:ext cx="3357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dirty="0" smtClean="0">
                <a:solidFill>
                  <a:srgbClr val="FF0000"/>
                </a:solidFill>
                <a:ea typeface="+mj-ea"/>
                <a:cs typeface="+mj-cs"/>
              </a:rPr>
              <a:t>за 2013 год</a:t>
            </a:r>
            <a:endParaRPr lang="ru-RU" sz="2400" b="1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57818" y="2928934"/>
            <a:ext cx="38956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за 9 месяцев 2014 года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87624" y="5013176"/>
            <a:ext cx="3312368" cy="1296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2014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осваиваются методики оперативных вмешательств на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ЛОР-органах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 использованием навигационной системы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1412776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prstClr val="black"/>
                </a:solidFill>
              </a:rPr>
              <a:t>В 2013 году </a:t>
            </a:r>
            <a:r>
              <a:rPr lang="ru-RU" sz="1600" dirty="0" smtClean="0">
                <a:solidFill>
                  <a:prstClr val="black"/>
                </a:solidFill>
              </a:rPr>
              <a:t>на базе Клиники в рамках программы по оказанию высокоспециализированной медицинской помощи проведены три операции «</a:t>
            </a:r>
            <a:r>
              <a:rPr lang="ru-RU" sz="1600" dirty="0" err="1" smtClean="0">
                <a:solidFill>
                  <a:prstClr val="black"/>
                </a:solidFill>
              </a:rPr>
              <a:t>кохлеарная</a:t>
            </a:r>
            <a:r>
              <a:rPr lang="ru-RU" sz="1600" dirty="0" smtClean="0">
                <a:solidFill>
                  <a:prstClr val="black"/>
                </a:solidFill>
              </a:rPr>
              <a:t> имплантация»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827584" y="0"/>
            <a:ext cx="8316416" cy="5263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n-ea"/>
                <a:cs typeface="+mn-cs"/>
              </a:rPr>
              <a:t>Объединенная университетская клиника (ОУК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n-ea"/>
                <a:cs typeface="+mn-cs"/>
              </a:rPr>
              <a:t>)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n-ea"/>
                <a:cs typeface="+mn-cs"/>
              </a:rPr>
              <a:t>: структура дохода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77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0"/>
            <a:ext cx="8215338" cy="76470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Объединенная университетская клиника:  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Объем  стационарной помощи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01758518"/>
              </p:ext>
            </p:extLst>
          </p:nvPr>
        </p:nvGraphicFramePr>
        <p:xfrm>
          <a:off x="914401" y="980728"/>
          <a:ext cx="8229599" cy="3110085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450504"/>
                <a:gridCol w="1080120"/>
                <a:gridCol w="996347"/>
                <a:gridCol w="1175657"/>
                <a:gridCol w="1175657"/>
                <a:gridCol w="1175657"/>
                <a:gridCol w="1175657"/>
              </a:tblGrid>
              <a:tr h="458325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показатель</a:t>
                      </a:r>
                      <a:endParaRPr lang="ru-RU" sz="16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ГОБМП</a:t>
                      </a:r>
                      <a:endParaRPr lang="ru-RU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самообращение</a:t>
                      </a:r>
                      <a:endParaRPr lang="ru-RU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всего</a:t>
                      </a:r>
                      <a:endParaRPr lang="ru-RU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528942"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2013 год, </a:t>
                      </a:r>
                    </a:p>
                    <a:p>
                      <a:r>
                        <a:rPr lang="ru-RU" sz="1600" b="1" dirty="0" smtClean="0"/>
                        <a:t>9 мес.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2014 год </a:t>
                      </a:r>
                    </a:p>
                    <a:p>
                      <a:r>
                        <a:rPr lang="ru-RU" sz="1600" b="1" dirty="0" smtClean="0"/>
                        <a:t>9 мес.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2013 год, </a:t>
                      </a:r>
                    </a:p>
                    <a:p>
                      <a:r>
                        <a:rPr lang="ru-RU" sz="1600" b="1" dirty="0" smtClean="0"/>
                        <a:t>9 мес.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2014 год 9 мес.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2013 год,</a:t>
                      </a:r>
                    </a:p>
                    <a:p>
                      <a:r>
                        <a:rPr lang="ru-RU" sz="1600" b="1" dirty="0" smtClean="0"/>
                        <a:t>9 мес.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2014 год 9 мес.</a:t>
                      </a:r>
                      <a:endParaRPr lang="ru-RU" sz="1600" b="1" dirty="0"/>
                    </a:p>
                  </a:txBody>
                  <a:tcPr/>
                </a:tc>
              </a:tr>
              <a:tr h="751654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Пролечено больных, в </a:t>
                      </a:r>
                      <a:r>
                        <a:rPr lang="ru-RU" sz="1600" b="1" dirty="0" err="1" smtClean="0"/>
                        <a:t>т.ч</a:t>
                      </a:r>
                      <a:r>
                        <a:rPr lang="ru-RU" sz="1600" b="1" dirty="0" smtClean="0"/>
                        <a:t>.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/>
                </a:tc>
              </a:tr>
              <a:tr h="306229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терапия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303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1027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1036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1049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1339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2076</a:t>
                      </a:r>
                      <a:endParaRPr lang="ru-RU" sz="1600" b="1" dirty="0"/>
                    </a:p>
                  </a:txBody>
                  <a:tcPr/>
                </a:tc>
              </a:tr>
              <a:tr h="306229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хирургия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144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105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183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168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327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273</a:t>
                      </a:r>
                      <a:endParaRPr lang="ru-RU" sz="1600" b="1" dirty="0"/>
                    </a:p>
                  </a:txBody>
                  <a:tcPr/>
                </a:tc>
              </a:tr>
              <a:tr h="528942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дневной стационар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447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697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112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244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559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941</a:t>
                      </a:r>
                      <a:endParaRPr lang="ru-RU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28662" y="4293096"/>
            <a:ext cx="8215338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Центр ПМСП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КазНМУ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 им. С.Д.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j-ea"/>
                <a:cs typeface="+mj-cs"/>
              </a:rPr>
              <a:t>Асфендиярова с 6.01.2014 г.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4797152"/>
            <a:ext cx="7848872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ПРИКРЕПЛЕННЫЙ КОНТИНГЕНТ: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5085184"/>
            <a:ext cx="7344816" cy="1384995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Общее  количество 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10949 студентов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КазНМУ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имени С. Д. Асфендиярова – 8949 студентов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Республиканский  медицинский колледж – 2000 студентов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регистру прикрепленного населения – 10123 студента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09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14290"/>
            <a:ext cx="7992888" cy="98246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Объединенная университетская киника: 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развитие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материально-технической базы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 2013 году и за 9 мес.2014 года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662" y="1500174"/>
            <a:ext cx="3786214" cy="4929222"/>
          </a:xfr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Приобретено медицинского оборудования в 2013 году на сумму </a:t>
            </a:r>
            <a:r>
              <a:rPr lang="ru-RU" b="1" dirty="0" smtClean="0"/>
              <a:t>45 млн.111 тысяч тенге:</a:t>
            </a:r>
          </a:p>
          <a:p>
            <a:r>
              <a:rPr lang="ru-RU" dirty="0" smtClean="0"/>
              <a:t>Система непрерывного мониторинга глюкозы</a:t>
            </a:r>
          </a:p>
          <a:p>
            <a:r>
              <a:rPr lang="ru-RU" dirty="0" smtClean="0"/>
              <a:t>Система ультразвуковая экспертного класса</a:t>
            </a:r>
          </a:p>
          <a:p>
            <a:r>
              <a:rPr lang="ru-RU" dirty="0" smtClean="0"/>
              <a:t>Оборудование для палаты интенсивной терапии и операционного блока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29190" y="1500175"/>
            <a:ext cx="4000528" cy="4893647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Приобретено медицинского оборудования  </a:t>
            </a:r>
          </a:p>
          <a:p>
            <a:r>
              <a:rPr lang="ru-RU" sz="2400" dirty="0" smtClean="0"/>
              <a:t>на  сумму </a:t>
            </a:r>
            <a:r>
              <a:rPr lang="ru-RU" sz="2400" b="1" dirty="0" smtClean="0"/>
              <a:t>37 млн.866 тысяч тенге</a:t>
            </a:r>
          </a:p>
          <a:p>
            <a:pPr marL="263525" indent="-263525">
              <a:buFont typeface="Arial" pitchFamily="34" charset="0"/>
              <a:buChar char="•"/>
            </a:pPr>
            <a:r>
              <a:rPr lang="ru-RU" sz="2400" dirty="0" smtClean="0"/>
              <a:t>Рабочее место </a:t>
            </a:r>
            <a:r>
              <a:rPr lang="ru-RU" sz="2400" dirty="0" err="1" smtClean="0"/>
              <a:t>оториноларинголога</a:t>
            </a:r>
            <a:r>
              <a:rPr lang="ru-RU" sz="2400" dirty="0" smtClean="0"/>
              <a:t> </a:t>
            </a:r>
          </a:p>
          <a:p>
            <a:pPr marL="263525" indent="-263525">
              <a:buFont typeface="Arial" pitchFamily="34" charset="0"/>
              <a:buChar char="•"/>
            </a:pPr>
            <a:r>
              <a:rPr lang="ru-RU" sz="2400" dirty="0" smtClean="0"/>
              <a:t>Рабочее место офтальмолога</a:t>
            </a:r>
          </a:p>
          <a:p>
            <a:pPr marL="263525" indent="-263525">
              <a:buFont typeface="Arial" pitchFamily="34" charset="0"/>
              <a:buChar char="•"/>
            </a:pPr>
            <a:r>
              <a:rPr lang="ru-RU" sz="2400" dirty="0" err="1" smtClean="0"/>
              <a:t>Видеогастроскоп</a:t>
            </a:r>
            <a:endParaRPr lang="ru-RU" sz="2400" dirty="0" smtClean="0"/>
          </a:p>
          <a:p>
            <a:pPr marL="263525" indent="-263525">
              <a:buFont typeface="Arial" pitchFamily="34" charset="0"/>
              <a:buChar char="•"/>
            </a:pPr>
            <a:r>
              <a:rPr lang="ru-RU" sz="2400" dirty="0" smtClean="0"/>
              <a:t>Аппарат </a:t>
            </a:r>
            <a:r>
              <a:rPr lang="ru-RU" sz="2400" dirty="0" err="1" smtClean="0"/>
              <a:t>Тонзиллор</a:t>
            </a:r>
            <a:endParaRPr lang="ru-RU" sz="2400" dirty="0" smtClean="0"/>
          </a:p>
          <a:p>
            <a:pPr marL="263525" indent="-263525">
              <a:buFont typeface="Arial" pitchFamily="34" charset="0"/>
              <a:buChar char="•"/>
            </a:pPr>
            <a:r>
              <a:rPr lang="ru-RU" sz="2400" dirty="0" smtClean="0"/>
              <a:t>Дефибриллятор</a:t>
            </a:r>
          </a:p>
          <a:p>
            <a:pPr marL="263525" indent="-263525">
              <a:buFont typeface="Arial" pitchFamily="34" charset="0"/>
              <a:buChar char="•"/>
            </a:pPr>
            <a:r>
              <a:rPr lang="ru-RU" sz="2400" dirty="0" err="1" smtClean="0"/>
              <a:t>Наркозно-дыхательный</a:t>
            </a:r>
            <a:r>
              <a:rPr lang="ru-RU" sz="2400" dirty="0" smtClean="0"/>
              <a:t> аппарат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1162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7615262" cy="83671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Объединенная университетская киника: 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научно-практическая деятельность в 2013-2014 г.г.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764704"/>
            <a:ext cx="7920880" cy="108012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600" dirty="0" smtClean="0"/>
              <a:t>Проект </a:t>
            </a:r>
            <a:r>
              <a:rPr lang="ru-RU" sz="1600" b="1" dirty="0" smtClean="0"/>
              <a:t>«Помповая инсулинотерапия при беременности</a:t>
            </a:r>
            <a:r>
              <a:rPr lang="ru-RU" sz="1600" dirty="0" smtClean="0"/>
              <a:t>» – выполнен на 55%, успешно </a:t>
            </a:r>
            <a:r>
              <a:rPr lang="ru-RU" sz="1600" dirty="0" err="1" smtClean="0"/>
              <a:t>родоразрешено</a:t>
            </a:r>
            <a:r>
              <a:rPr lang="ru-RU" sz="1600" dirty="0" smtClean="0"/>
              <a:t> 19 женщин, на учет в разных сроках беременности – 8 женщин, целевая группа – 40 женщин будет окончательно набрана к концу 2015 года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971600" y="1916831"/>
            <a:ext cx="7950288" cy="936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 «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Оценка рабочей памяти у пациентов с сахарным диабетом 2 типа»,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совместный с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Азиатско-Тихоокеанскм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Университетом, Япония. Проект подан на конкурс в МОН РК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971600" y="2924943"/>
            <a:ext cx="7920880" cy="720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Проект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«Изучение полиморфизма генов, кодирующих активность ДПП-4 у больных с СД 2 типа»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совместный с НЦБ МОН РК. Подан на конкурс в МОН РК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71600" y="3717031"/>
            <a:ext cx="7920880" cy="720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600" b="1" dirty="0" err="1" smtClean="0">
                <a:solidFill>
                  <a:prstClr val="black"/>
                </a:solidFill>
              </a:rPr>
              <a:t>Внутривузовские</a:t>
            </a:r>
            <a:r>
              <a:rPr lang="ru-RU" sz="1600" b="1" dirty="0" smtClean="0">
                <a:solidFill>
                  <a:prstClr val="black"/>
                </a:solidFill>
              </a:rPr>
              <a:t>  проекты: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</a:rPr>
              <a:t>Программа «Здоровье преподавателя»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</a:rPr>
              <a:t>Программа «Здоровье студентов»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971600" y="4509119"/>
            <a:ext cx="7920880" cy="1080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marL="263525" indent="0">
              <a:buNone/>
            </a:pPr>
            <a:r>
              <a:rPr lang="ru-RU" sz="1600" b="1" dirty="0" smtClean="0"/>
              <a:t>Проекты с общественными организациями:</a:t>
            </a:r>
          </a:p>
          <a:p>
            <a:pPr marL="358775" indent="-274638">
              <a:buFont typeface="Wingdings" pitchFamily="2" charset="2"/>
              <a:buChar char="ü"/>
            </a:pPr>
            <a:r>
              <a:rPr lang="ru-RU" sz="1600" dirty="0" smtClean="0"/>
              <a:t>ОО  «Гражданский Альянс Казахстана»</a:t>
            </a:r>
          </a:p>
          <a:p>
            <a:pPr marL="358775" indent="-274638">
              <a:buFont typeface="Wingdings" pitchFamily="2" charset="2"/>
              <a:buChar char="ü"/>
            </a:pPr>
            <a:r>
              <a:rPr lang="ru-RU" sz="1600" dirty="0" smtClean="0"/>
              <a:t>ОФ «АРДИ»</a:t>
            </a:r>
          </a:p>
          <a:p>
            <a:pPr marL="358775" indent="-274638">
              <a:buFont typeface="Wingdings" pitchFamily="2" charset="2"/>
              <a:buChar char="ü"/>
            </a:pPr>
            <a:r>
              <a:rPr lang="ru-RU" sz="1600" dirty="0" smtClean="0"/>
              <a:t>Диабетическая ассоциация РК</a:t>
            </a:r>
          </a:p>
          <a:p>
            <a:pPr marL="358775" indent="-274638">
              <a:buFont typeface="Wingdings" pitchFamily="2" charset="2"/>
              <a:buChar char="ü"/>
            </a:pPr>
            <a:r>
              <a:rPr lang="ru-RU" sz="1600" dirty="0" smtClean="0"/>
              <a:t>ОФ общественного просвещения 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971600" y="5661247"/>
            <a:ext cx="7920880" cy="980728"/>
          </a:xfrm>
          <a:prstGeom prst="flowChart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60363" indent="-276225">
              <a:buFont typeface="Wingdings" pitchFamily="2" charset="2"/>
              <a:buChar char="ü"/>
            </a:pPr>
            <a:r>
              <a:rPr lang="ru-RU" sz="1400" b="1" dirty="0" smtClean="0"/>
              <a:t>Разработаны и утверждены в РЦРЗ МЗ РК (29.08.2014) клинические протоколы по диагностике и лечению сахарного диабета</a:t>
            </a:r>
          </a:p>
          <a:p>
            <a:pPr marL="360363" indent="-276225">
              <a:buFont typeface="Wingdings" pitchFamily="2" charset="2"/>
              <a:buChar char="ü"/>
            </a:pPr>
            <a:r>
              <a:rPr lang="ru-RU" sz="1400" b="1" dirty="0" smtClean="0"/>
              <a:t>Разработан и утвержден в РЦРЗ «Национальный Стандарт оказания эндокринологической помощи в РК»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219259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45</a:t>
            </a:fld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267744" y="14483"/>
            <a:ext cx="5716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Клиническая работа кафедр университета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3163278"/>
              </p:ext>
            </p:extLst>
          </p:nvPr>
        </p:nvGraphicFramePr>
        <p:xfrm>
          <a:off x="864096" y="548680"/>
          <a:ext cx="530265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Блок-схема: альтернативный процесс 7"/>
          <p:cNvSpPr/>
          <p:nvPr/>
        </p:nvSpPr>
        <p:spPr>
          <a:xfrm>
            <a:off x="5652120" y="620688"/>
            <a:ext cx="3398373" cy="216024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atin typeface="Palatino Linotype" panose="02040502050505030304" pitchFamily="18" charset="0"/>
              </a:rPr>
              <a:t>Университет проводит обучение студентов на базе  92 клиник, поликлиник, НИИ, НЦ, в том числе в  8-ми </a:t>
            </a:r>
            <a:r>
              <a:rPr lang="ru-RU" sz="1600" b="1" dirty="0" err="1" smtClean="0">
                <a:latin typeface="Palatino Linotype" panose="02040502050505030304" pitchFamily="18" charset="0"/>
              </a:rPr>
              <a:t>аффилированных</a:t>
            </a:r>
            <a:r>
              <a:rPr lang="ru-RU" sz="1600" b="1" dirty="0" smtClean="0">
                <a:latin typeface="Palatino Linotype" panose="02040502050505030304" pitchFamily="18" charset="0"/>
              </a:rPr>
              <a:t> с университетом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6893" y="3429000"/>
            <a:ext cx="7430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Количество оказанных преподавателями услуг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93935251"/>
              </p:ext>
            </p:extLst>
          </p:nvPr>
        </p:nvGraphicFramePr>
        <p:xfrm>
          <a:off x="755576" y="3789040"/>
          <a:ext cx="8028384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669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46</a:t>
            </a:fld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37318" y="14483"/>
            <a:ext cx="792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Взаимодействие с здравоохранением Республики Казахстан</a:t>
            </a:r>
          </a:p>
        </p:txBody>
      </p:sp>
      <p:sp>
        <p:nvSpPr>
          <p:cNvPr id="6" name="Табличка 5"/>
          <p:cNvSpPr/>
          <p:nvPr/>
        </p:nvSpPr>
        <p:spPr>
          <a:xfrm>
            <a:off x="954410" y="476672"/>
            <a:ext cx="8082086" cy="1296144"/>
          </a:xfrm>
          <a:prstGeom prst="plaqu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80000"/>
              </a:lnSpc>
            </a:pPr>
            <a:r>
              <a:rPr lang="ru-RU" sz="1600" b="1" dirty="0" smtClean="0">
                <a:latin typeface="Palatino Linotype" panose="02040502050505030304" pitchFamily="18" charset="0"/>
              </a:rPr>
              <a:t>Сотрудниками </a:t>
            </a:r>
            <a:r>
              <a:rPr lang="ru-RU" sz="1600" b="1" dirty="0">
                <a:latin typeface="Palatino Linotype" panose="02040502050505030304" pitchFamily="18" charset="0"/>
              </a:rPr>
              <a:t>кафедр сделано экспертиз по запросу комитета контроля фармацевтической и медицинской деятельности, ДВД, УВД г. Алматы </a:t>
            </a:r>
            <a:r>
              <a:rPr lang="ru-RU" b="1" dirty="0">
                <a:latin typeface="Palatino Linotype" panose="02040502050505030304" pitchFamily="18" charset="0"/>
              </a:rPr>
              <a:t>– </a:t>
            </a:r>
            <a:r>
              <a:rPr lang="ru-RU" sz="20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166</a:t>
            </a:r>
            <a:r>
              <a:rPr lang="ru-RU" b="1" dirty="0">
                <a:latin typeface="Palatino Linotype" panose="02040502050505030304" pitchFamily="18" charset="0"/>
              </a:rPr>
              <a:t>,  </a:t>
            </a:r>
            <a:r>
              <a:rPr lang="ru-RU" sz="1600" b="1" dirty="0" smtClean="0">
                <a:latin typeface="Palatino Linotype" panose="02040502050505030304" pitchFamily="18" charset="0"/>
              </a:rPr>
              <a:t>МЗ РК </a:t>
            </a:r>
            <a:r>
              <a:rPr lang="ru-RU" sz="1600" b="1" dirty="0">
                <a:latin typeface="Palatino Linotype" panose="02040502050505030304" pitchFamily="18" charset="0"/>
              </a:rPr>
              <a:t>– </a:t>
            </a:r>
            <a:r>
              <a:rPr lang="ru-RU" sz="20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35</a:t>
            </a:r>
            <a:r>
              <a:rPr lang="ru-RU" b="1" dirty="0">
                <a:latin typeface="Palatino Linotype" panose="02040502050505030304" pitchFamily="18" charset="0"/>
              </a:rPr>
              <a:t>,  </a:t>
            </a:r>
            <a:r>
              <a:rPr lang="ru-RU" sz="1600" b="1" dirty="0">
                <a:latin typeface="Palatino Linotype" panose="02040502050505030304" pitchFamily="18" charset="0"/>
              </a:rPr>
              <a:t>Ассоциаций и др. – </a:t>
            </a:r>
            <a:r>
              <a:rPr lang="ru-RU" sz="20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7</a:t>
            </a:r>
            <a:r>
              <a:rPr lang="ru-RU" b="1" dirty="0" smtClean="0">
                <a:latin typeface="Palatino Linotype" panose="02040502050505030304" pitchFamily="18" charset="0"/>
              </a:rPr>
              <a:t>.</a:t>
            </a:r>
          </a:p>
          <a:p>
            <a:pPr algn="just">
              <a:lnSpc>
                <a:spcPct val="80000"/>
              </a:lnSpc>
            </a:pPr>
            <a:r>
              <a:rPr lang="ru-RU" b="1" dirty="0">
                <a:latin typeface="Palatino Linotype" panose="02040502050505030304" pitchFamily="18" charset="0"/>
              </a:rPr>
              <a:t>	</a:t>
            </a:r>
            <a:r>
              <a:rPr lang="ru-RU" b="1" dirty="0" smtClean="0">
                <a:latin typeface="Palatino Linotype" panose="02040502050505030304" pitchFamily="18" charset="0"/>
              </a:rPr>
              <a:t> </a:t>
            </a:r>
            <a:endParaRPr lang="ru-RU" b="1" dirty="0">
              <a:latin typeface="Palatino Linotype" panose="0204050205050503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59"/>
          <a:stretch/>
        </p:blipFill>
        <p:spPr bwMode="auto">
          <a:xfrm>
            <a:off x="971600" y="1916832"/>
            <a:ext cx="7992888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Выноска со стрелкой вниз 8"/>
          <p:cNvSpPr/>
          <p:nvPr/>
        </p:nvSpPr>
        <p:spPr>
          <a:xfrm flipH="1">
            <a:off x="1547664" y="1916832"/>
            <a:ext cx="4355976" cy="792088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Динамика  подготовки специалистов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32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5" t="12837" r="7326" b="21692"/>
          <a:stretch/>
        </p:blipFill>
        <p:spPr bwMode="auto">
          <a:xfrm>
            <a:off x="1043608" y="2132856"/>
            <a:ext cx="7848872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47</a:t>
            </a:fld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037318" y="14483"/>
            <a:ext cx="792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Взаимодействие с здравоохранением Республики Казахстан</a:t>
            </a: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827584" y="620688"/>
            <a:ext cx="8316416" cy="648072"/>
          </a:xfrm>
          <a:prstGeom prst="down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Palatino Linotype" panose="02040502050505030304" pitchFamily="18" charset="0"/>
              </a:rPr>
              <a:t>Институт последипломного образования</a:t>
            </a:r>
            <a:endParaRPr lang="ru-RU" sz="2000" b="1" dirty="0">
              <a:latin typeface="Palatino Linotype" panose="020405020505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268760"/>
            <a:ext cx="8316416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Выездные циклы обучения специалистов по регионам республики за 2013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410332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48</a:t>
            </a:fld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627784" y="32158"/>
            <a:ext cx="45464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Международное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сотрудничество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119" y="1205463"/>
            <a:ext cx="7812361" cy="1413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4137" y="548680"/>
            <a:ext cx="7596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Международные организации и Ассоциации, членом которых является КазНМУ и участвует  в мероприятиях: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971600" y="3501008"/>
            <a:ext cx="8172400" cy="1368152"/>
          </a:xfrm>
          <a:prstGeom prst="downArrow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Palatino Linotype" panose="02040502050505030304" pitchFamily="18" charset="0"/>
              </a:rPr>
              <a:t>Договора о сотрудничестве  и меморандумы о взаимопонимании заключены с  99 вузами и медицинскими </a:t>
            </a:r>
            <a:r>
              <a:rPr lang="ru-RU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организациями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28 стран </a:t>
            </a:r>
            <a:r>
              <a:rPr lang="ru-RU" b="1" dirty="0" smtClean="0">
                <a:latin typeface="Palatino Linotype" panose="02040502050505030304" pitchFamily="18" charset="0"/>
              </a:rPr>
              <a:t>мира , в том числе в 2013-2014 </a:t>
            </a:r>
            <a:r>
              <a:rPr lang="ru-RU" b="1" dirty="0" err="1" smtClean="0">
                <a:latin typeface="Palatino Linotype" panose="02040502050505030304" pitchFamily="18" charset="0"/>
              </a:rPr>
              <a:t>уч.году</a:t>
            </a:r>
            <a:endParaRPr lang="ru-RU" b="1" dirty="0">
              <a:latin typeface="Palatino Linotype" panose="0204050205050503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1600" y="4869160"/>
            <a:ext cx="8172400" cy="1800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Заключено 8</a:t>
            </a:r>
            <a:r>
              <a:rPr lang="ru-RU" sz="1600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д</a:t>
            </a:r>
            <a:r>
              <a:rPr lang="ru-RU" sz="1600" b="1" dirty="0" smtClean="0">
                <a:latin typeface="Palatino Linotype" panose="02040502050505030304" pitchFamily="18" charset="0"/>
              </a:rPr>
              <a:t>оговоров с университетами ТОП 500, из них 3-х стороннее сотрудничество между КазНМУ,  </a:t>
            </a:r>
            <a:r>
              <a:rPr lang="ru-RU" sz="1600" b="1" dirty="0" err="1" smtClean="0">
                <a:latin typeface="Palatino Linotype" panose="02040502050505030304" pitchFamily="18" charset="0"/>
              </a:rPr>
              <a:t>МЗиСР</a:t>
            </a:r>
            <a:r>
              <a:rPr lang="ru-RU" sz="1600" b="1" dirty="0" smtClean="0">
                <a:latin typeface="Palatino Linotype" panose="02040502050505030304" pitchFamily="18" charset="0"/>
              </a:rPr>
              <a:t> РК и Университетом Данди, Великобритания;</a:t>
            </a:r>
          </a:p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между КазНМУ,  Управлением здравоохранения </a:t>
            </a:r>
            <a:r>
              <a:rPr lang="ru-RU" sz="1600" b="1" dirty="0" err="1" smtClean="0">
                <a:latin typeface="Palatino Linotype" panose="02040502050505030304" pitchFamily="18" charset="0"/>
              </a:rPr>
              <a:t>г.Алматы</a:t>
            </a:r>
            <a:r>
              <a:rPr lang="ru-RU" sz="1600" b="1" dirty="0" smtClean="0">
                <a:latin typeface="Palatino Linotype" panose="02040502050505030304" pitchFamily="18" charset="0"/>
              </a:rPr>
              <a:t> и </a:t>
            </a:r>
          </a:p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Университетом Саутгемптон , Великобритания (ТОП 300),  </a:t>
            </a:r>
          </a:p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Университетом </a:t>
            </a:r>
            <a:r>
              <a:rPr lang="ru-RU" sz="1600" b="1" dirty="0" err="1" smtClean="0">
                <a:latin typeface="Palatino Linotype" panose="02040502050505030304" pitchFamily="18" charset="0"/>
              </a:rPr>
              <a:t>Кенгхи</a:t>
            </a:r>
            <a:r>
              <a:rPr lang="ru-RU" sz="1600" b="1" dirty="0" smtClean="0">
                <a:latin typeface="Palatino Linotype" panose="02040502050505030304" pitchFamily="18" charset="0"/>
              </a:rPr>
              <a:t>, Южная Корея (ТОП 300, по фармации ТОП 50)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2828836"/>
            <a:ext cx="8100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Поданы заявки в  Ассоциацию медицинских Школ Европы</a:t>
            </a:r>
            <a:r>
              <a:rPr lang="en-US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(AMSE)</a:t>
            </a:r>
            <a:endParaRPr lang="ru-RU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и  Организацию по </a:t>
            </a:r>
            <a:r>
              <a:rPr lang="en-US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PhD</a:t>
            </a:r>
            <a:r>
              <a:rPr lang="kk-KZ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программам  по биомедицине </a:t>
            </a:r>
            <a:r>
              <a:rPr lang="en-US" sz="1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(ORPHEUS)</a:t>
            </a:r>
            <a:endParaRPr lang="kk-KZ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89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571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Шаги  к международному признанию </a:t>
            </a:r>
            <a:r>
              <a:rPr lang="ru-RU" sz="2800" b="1" dirty="0" err="1" smtClean="0">
                <a:solidFill>
                  <a:schemeClr val="bg1"/>
                </a:solidFill>
              </a:rPr>
              <a:t>КазНМУ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7107" name="Picture 3" descr="C:\Documents and Settings\user.PC\Мои документы\Изображения картинки\casestudies-amee-amee2_casestudy.jpg"/>
          <p:cNvPicPr>
            <a:picLocks noChangeAspect="1" noChangeArrowheads="1"/>
          </p:cNvPicPr>
          <p:nvPr/>
        </p:nvPicPr>
        <p:blipFill>
          <a:blip r:embed="rId2" cstate="print"/>
          <a:srcRect l="13735" t="31526" r="12077" b="32512"/>
          <a:stretch>
            <a:fillRect/>
          </a:stretch>
        </p:blipFill>
        <p:spPr bwMode="auto">
          <a:xfrm>
            <a:off x="266340" y="1961456"/>
            <a:ext cx="2520280" cy="1080120"/>
          </a:xfrm>
          <a:prstGeom prst="rect">
            <a:avLst/>
          </a:prstGeom>
          <a:noFill/>
        </p:spPr>
      </p:pic>
      <p:sp>
        <p:nvSpPr>
          <p:cNvPr id="7" name="Пятиугольник 6"/>
          <p:cNvSpPr/>
          <p:nvPr/>
        </p:nvSpPr>
        <p:spPr>
          <a:xfrm flipH="1">
            <a:off x="2714612" y="1457400"/>
            <a:ext cx="6264696" cy="2376264"/>
          </a:xfrm>
          <a:prstGeom prst="homePlate">
            <a:avLst>
              <a:gd name="adj" fmla="val 2605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60363"/>
            <a:endParaRPr lang="ru-RU" sz="1600" b="1" dirty="0" smtClean="0"/>
          </a:p>
          <a:p>
            <a:pPr marL="360363"/>
            <a:endParaRPr lang="ru-RU" sz="1600" b="1" dirty="0" smtClean="0"/>
          </a:p>
          <a:p>
            <a:pPr marL="360363"/>
            <a:r>
              <a:rPr lang="en-US" sz="1600" b="1" dirty="0" smtClean="0"/>
              <a:t>Conferences on the Assessment of Competence in Medicine and the Healthcare</a:t>
            </a:r>
            <a:r>
              <a:rPr lang="ru-RU" sz="1600" b="1" dirty="0" smtClean="0"/>
              <a:t>, </a:t>
            </a:r>
            <a:r>
              <a:rPr lang="en-US" sz="1600" b="1" dirty="0" smtClean="0"/>
              <a:t>Kuala Lumpur, Malaysia 9-13 March 2012</a:t>
            </a:r>
            <a:r>
              <a:rPr lang="ru-RU" sz="1600" b="1" dirty="0" smtClean="0"/>
              <a:t>,  </a:t>
            </a:r>
            <a:r>
              <a:rPr lang="en-US" sz="1600" b="1" dirty="0" smtClean="0"/>
              <a:t>The Ottawa</a:t>
            </a:r>
            <a:r>
              <a:rPr lang="ru-RU" sz="1600" b="1" dirty="0" smtClean="0"/>
              <a:t>:</a:t>
            </a:r>
          </a:p>
          <a:p>
            <a:pPr marL="625475" indent="96838">
              <a:buAutoNum type="arabicPeriod"/>
            </a:pPr>
            <a:r>
              <a:rPr lang="ru-RU" sz="1600" b="1" dirty="0" smtClean="0"/>
              <a:t>Доклад «Модель медицинского образования КазНМУ»</a:t>
            </a:r>
          </a:p>
          <a:p>
            <a:pPr marL="625475" indent="96838">
              <a:buAutoNum type="arabicPeriod"/>
            </a:pPr>
            <a:r>
              <a:rPr lang="ru-RU" sz="1600" b="1" dirty="0" smtClean="0"/>
              <a:t>Доклад «Развитие практических навыков в КазНМУ»</a:t>
            </a:r>
          </a:p>
          <a:p>
            <a:pPr marL="360363" algn="ctr"/>
            <a:r>
              <a:rPr lang="ru-RU" sz="1600" b="1" dirty="0" smtClean="0"/>
              <a:t>***</a:t>
            </a:r>
          </a:p>
          <a:p>
            <a:pPr marL="360363" algn="just"/>
            <a:r>
              <a:rPr lang="ru-RU" sz="1600" b="1" dirty="0" smtClean="0"/>
              <a:t>40 конференция </a:t>
            </a:r>
            <a:r>
              <a:rPr lang="en-US" sz="1600" b="1" dirty="0" smtClean="0"/>
              <a:t>AMEE 201</a:t>
            </a:r>
            <a:r>
              <a:rPr lang="ru-RU" sz="1600" b="1" dirty="0" smtClean="0"/>
              <a:t>3</a:t>
            </a:r>
            <a:r>
              <a:rPr lang="en-US" sz="1600" b="1" dirty="0" smtClean="0"/>
              <a:t> </a:t>
            </a:r>
            <a:r>
              <a:rPr lang="ru-RU" sz="1600" b="1" dirty="0" smtClean="0"/>
              <a:t>«</a:t>
            </a:r>
            <a:r>
              <a:rPr lang="en-US" sz="1600" b="1" dirty="0" smtClean="0"/>
              <a:t>Conference is </a:t>
            </a:r>
            <a:r>
              <a:rPr lang="en-US" sz="1600" b="1" dirty="0" err="1" smtClean="0"/>
              <a:t>Colouring</a:t>
            </a:r>
            <a:r>
              <a:rPr lang="en-US" sz="1600" b="1" dirty="0" smtClean="0"/>
              <a:t> Outside the Lines</a:t>
            </a:r>
            <a:r>
              <a:rPr lang="ru-RU" sz="1600" b="1" dirty="0" smtClean="0"/>
              <a:t>», Прага, Чехия, 23-28.08.2014 г. </a:t>
            </a:r>
          </a:p>
          <a:p>
            <a:pPr marL="722313" algn="just"/>
            <a:r>
              <a:rPr lang="ru-RU" sz="1600" b="1" dirty="0" smtClean="0"/>
              <a:t>Доклад «Развитие практических навыков выпускников КазНМУ»</a:t>
            </a:r>
          </a:p>
          <a:p>
            <a:pPr marL="360363" algn="ctr"/>
            <a:endParaRPr lang="ru-RU" sz="1600" b="1" dirty="0" smtClean="0"/>
          </a:p>
          <a:p>
            <a:pPr algn="ctr"/>
            <a:endParaRPr lang="ru-RU" sz="1600" b="1" dirty="0"/>
          </a:p>
        </p:txBody>
      </p:sp>
      <p:sp>
        <p:nvSpPr>
          <p:cNvPr id="9" name="Пятиугольник 8"/>
          <p:cNvSpPr/>
          <p:nvPr/>
        </p:nvSpPr>
        <p:spPr>
          <a:xfrm flipH="1">
            <a:off x="3002644" y="4697760"/>
            <a:ext cx="5976664" cy="864096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9-я Конференция  QS-APPLE</a:t>
            </a:r>
          </a:p>
          <a:p>
            <a:pPr algn="ctr"/>
            <a:r>
              <a:rPr lang="ru-RU" b="1" dirty="0" smtClean="0"/>
              <a:t> QS </a:t>
            </a:r>
            <a:r>
              <a:rPr lang="ru-RU" b="1" dirty="0" err="1" smtClean="0"/>
              <a:t>Asia</a:t>
            </a:r>
            <a:r>
              <a:rPr lang="ru-RU" b="1" dirty="0" smtClean="0"/>
              <a:t> </a:t>
            </a:r>
            <a:r>
              <a:rPr lang="ru-RU" b="1" dirty="0" err="1" smtClean="0"/>
              <a:t>Pacific</a:t>
            </a:r>
            <a:r>
              <a:rPr lang="ru-RU" b="1" dirty="0" smtClean="0"/>
              <a:t> </a:t>
            </a:r>
            <a:r>
              <a:rPr lang="ru-RU" b="1" dirty="0" err="1" smtClean="0"/>
              <a:t>Professional</a:t>
            </a:r>
            <a:r>
              <a:rPr lang="ru-RU" b="1" dirty="0" smtClean="0"/>
              <a:t> </a:t>
            </a:r>
            <a:r>
              <a:rPr lang="ru-RU" b="1" dirty="0" err="1" smtClean="0"/>
              <a:t>Leaders</a:t>
            </a:r>
            <a:r>
              <a:rPr lang="ru-RU" b="1" dirty="0" smtClean="0"/>
              <a:t> </a:t>
            </a:r>
            <a:r>
              <a:rPr lang="ru-RU" b="1" dirty="0" err="1" smtClean="0"/>
              <a:t>in</a:t>
            </a:r>
            <a:r>
              <a:rPr lang="ru-RU" b="1" dirty="0" smtClean="0"/>
              <a:t> </a:t>
            </a:r>
            <a:r>
              <a:rPr lang="ru-RU" b="1" dirty="0" err="1" smtClean="0"/>
              <a:t>Education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30.10-1.11. 2013 г., г. Сеул, Республика Корея</a:t>
            </a:r>
            <a:endParaRPr lang="ru-RU" b="1" dirty="0"/>
          </a:p>
        </p:txBody>
      </p:sp>
      <p:sp>
        <p:nvSpPr>
          <p:cNvPr id="15" name="Пятиугольник 14"/>
          <p:cNvSpPr/>
          <p:nvPr/>
        </p:nvSpPr>
        <p:spPr>
          <a:xfrm flipH="1">
            <a:off x="3002644" y="3977680"/>
            <a:ext cx="5976664" cy="576064"/>
          </a:xfrm>
          <a:prstGeom prst="homePlate">
            <a:avLst>
              <a:gd name="adj" fmla="val 7661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lvl="0" algn="just"/>
            <a:endParaRPr lang="ru-RU" sz="1600" b="1" dirty="0" smtClean="0"/>
          </a:p>
          <a:p>
            <a:pPr marL="265113" lvl="0" algn="just"/>
            <a:r>
              <a:rPr lang="en-US" sz="1600" b="1" dirty="0" smtClean="0"/>
              <a:t>7th European Quality Assurance Forum</a:t>
            </a:r>
            <a:r>
              <a:rPr lang="ru-RU" sz="1600" b="1" dirty="0" smtClean="0"/>
              <a:t>, </a:t>
            </a:r>
            <a:r>
              <a:rPr lang="ru-RU" sz="1600" b="1" dirty="0" err="1" smtClean="0"/>
              <a:t>Таллин</a:t>
            </a:r>
            <a:r>
              <a:rPr lang="ru-RU" sz="1600" b="1" dirty="0" smtClean="0"/>
              <a:t>, 22-24.11.12г.</a:t>
            </a:r>
            <a:endParaRPr lang="ru-RU" sz="1600" dirty="0" smtClean="0"/>
          </a:p>
          <a:p>
            <a:pPr algn="ctr"/>
            <a:endParaRPr lang="ru-RU" sz="1600" dirty="0"/>
          </a:p>
        </p:txBody>
      </p:sp>
      <p:pic>
        <p:nvPicPr>
          <p:cNvPr id="47117" name="Picture 13" descr="EUA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340" y="3905672"/>
            <a:ext cx="2359149" cy="76200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7" name="Пятиугольник 16"/>
          <p:cNvSpPr/>
          <p:nvPr/>
        </p:nvSpPr>
        <p:spPr>
          <a:xfrm flipH="1">
            <a:off x="2858628" y="5705872"/>
            <a:ext cx="6120680" cy="1152128"/>
          </a:xfrm>
          <a:prstGeom prst="homePlate">
            <a:avLst>
              <a:gd name="adj" fmla="val 507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Международный семинар QS  «Стратегии для высших учебных заведений: </a:t>
            </a:r>
            <a:r>
              <a:rPr lang="ru-RU" b="1" dirty="0" err="1" smtClean="0"/>
              <a:t>глокальный</a:t>
            </a:r>
            <a:r>
              <a:rPr lang="ru-RU" b="1" dirty="0" smtClean="0"/>
              <a:t> подход», г.Кокшетау,  29-30.05.2013.</a:t>
            </a:r>
            <a:endParaRPr lang="ru-RU" b="1" dirty="0"/>
          </a:p>
        </p:txBody>
      </p:sp>
      <p:pic>
        <p:nvPicPr>
          <p:cNvPr id="47120" name="Picture 16" descr="http://www.topuniversities.com/sites/qs.topuni/files/600X200-WUR-by-SUBJECT.jpg"/>
          <p:cNvPicPr>
            <a:picLocks noChangeAspect="1" noChangeArrowheads="1"/>
          </p:cNvPicPr>
          <p:nvPr/>
        </p:nvPicPr>
        <p:blipFill>
          <a:blip r:embed="rId4" cstate="print"/>
          <a:srcRect l="1219" t="3780" r="70736" b="73540"/>
          <a:stretch>
            <a:fillRect/>
          </a:stretch>
        </p:blipFill>
        <p:spPr bwMode="auto">
          <a:xfrm>
            <a:off x="266340" y="5201816"/>
            <a:ext cx="2304256" cy="60111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642918"/>
            <a:ext cx="9144000" cy="4286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/>
              <a:t>ЦЕЛЬ:  Академическое признание </a:t>
            </a:r>
            <a:r>
              <a:rPr lang="ru-RU" sz="2200" b="1" dirty="0" err="1" smtClean="0"/>
              <a:t>КазНМУ</a:t>
            </a:r>
            <a:r>
              <a:rPr lang="ru-RU" sz="2200" b="1" dirty="0" smtClean="0"/>
              <a:t> на международном уровне</a:t>
            </a:r>
            <a:endParaRPr lang="ru-RU" sz="2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42918"/>
            <a:ext cx="9144000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Сотрудники </a:t>
            </a:r>
            <a:r>
              <a:rPr lang="ru-RU" b="1" dirty="0" err="1" smtClean="0"/>
              <a:t>КазНМУ</a:t>
            </a:r>
            <a:r>
              <a:rPr lang="ru-RU" b="1" dirty="0" smtClean="0"/>
              <a:t>  принимают участие  в деятельности международных  Ассоциаций </a:t>
            </a:r>
            <a:endParaRPr lang="ru-RU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4554"/>
            <a:ext cx="8048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Организационная структура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КазНМУ в 2014 г.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7" name="Рисунок 6" descr="Оргструктура КазНМУ (окончат)  авг 2014 [Режим ограниченной функциональности] - Microsoft Word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22" t="20000" r="8725" b="10006"/>
          <a:stretch/>
        </p:blipFill>
        <p:spPr>
          <a:xfrm>
            <a:off x="899592" y="548680"/>
            <a:ext cx="8169490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71600" y="5877272"/>
            <a:ext cx="8172400" cy="9807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106 кафедр и модулей, из них  62 клинических кафедры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98454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/>
          <a:srcRect l="8333" t="22000" r="57219" b="68375"/>
          <a:stretch>
            <a:fillRect/>
          </a:stretch>
        </p:blipFill>
        <p:spPr bwMode="auto">
          <a:xfrm>
            <a:off x="179511" y="5301208"/>
            <a:ext cx="302433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50405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ятиугольник 5"/>
          <p:cNvSpPr/>
          <p:nvPr/>
        </p:nvSpPr>
        <p:spPr>
          <a:xfrm flipH="1">
            <a:off x="3635896" y="260648"/>
            <a:ext cx="5328592" cy="2592288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41338" defTabSz="252413">
              <a:tabLst>
                <a:tab pos="444500" algn="l"/>
                <a:tab pos="541338" algn="l"/>
                <a:tab pos="625475" algn="l"/>
              </a:tabLst>
            </a:pPr>
            <a:r>
              <a:rPr lang="kk-KZ" b="1" dirty="0" smtClean="0"/>
              <a:t>11</a:t>
            </a:r>
            <a:r>
              <a:rPr lang="kk-KZ" b="1" baseline="30000" dirty="0" smtClean="0"/>
              <a:t>th </a:t>
            </a:r>
            <a:r>
              <a:rPr lang="kk-KZ" b="1" dirty="0" smtClean="0"/>
              <a:t>Asia Pacific Medical Education Conference»,  15-19 января 2014 г.,    Национальный университет Сингапура.    </a:t>
            </a:r>
          </a:p>
          <a:p>
            <a:pPr marL="1071563" defTabSz="252413"/>
            <a:r>
              <a:rPr lang="kk-KZ" b="1" dirty="0" smtClean="0"/>
              <a:t>Доклад «</a:t>
            </a:r>
            <a:r>
              <a:rPr lang="en-US" b="1" dirty="0" smtClean="0"/>
              <a:t>Impact of accreditation and rankings on KAZNMU’s institutional strategies and development</a:t>
            </a:r>
            <a:r>
              <a:rPr lang="ru-RU" b="1" dirty="0" smtClean="0"/>
              <a:t>» </a:t>
            </a:r>
            <a:endParaRPr lang="ru-RU" b="1" dirty="0"/>
          </a:p>
        </p:txBody>
      </p:sp>
      <p:pic>
        <p:nvPicPr>
          <p:cNvPr id="8" name="Picture 5" descr="Graduate school of management logo (masters, postgraduate, seminars and summer school)"/>
          <p:cNvPicPr>
            <a:picLocks noChangeAspect="1" noChangeArrowheads="1"/>
          </p:cNvPicPr>
          <p:nvPr/>
        </p:nvPicPr>
        <p:blipFill>
          <a:blip r:embed="rId5" cstate="print"/>
          <a:srcRect r="62201"/>
          <a:stretch>
            <a:fillRect/>
          </a:stretch>
        </p:blipFill>
        <p:spPr bwMode="auto">
          <a:xfrm>
            <a:off x="179512" y="3284984"/>
            <a:ext cx="2871414" cy="115212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9" name="Пятиугольник 8"/>
          <p:cNvSpPr/>
          <p:nvPr/>
        </p:nvSpPr>
        <p:spPr>
          <a:xfrm flipH="1">
            <a:off x="2987824" y="3140968"/>
            <a:ext cx="5976664" cy="2016224"/>
          </a:xfrm>
          <a:prstGeom prst="homePlate">
            <a:avLst>
              <a:gd name="adj" fmla="val 5497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lvl="0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Академическая мобильность магистрантов и студентов по спец. «Общественное здравоохранение», «Медицина», «Фармация», «Технология фармацевтического производства», «Сестринское дело», «Медико-профилактическое дело»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 flipH="1">
            <a:off x="3167336" y="5373216"/>
            <a:ext cx="5725144" cy="1296144"/>
          </a:xfrm>
          <a:prstGeom prst="homePlate">
            <a:avLst>
              <a:gd name="adj" fmla="val 6425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lvl="0"/>
            <a:r>
              <a:rPr lang="ru-RU" sz="1600" b="1" dirty="0" smtClean="0"/>
              <a:t>6-я Европейская конференция по Общественному здравоохранению, 13 -16.11.2013 г. , г. Брюссель, Бельгия.</a:t>
            </a:r>
          </a:p>
          <a:p>
            <a:pPr marL="265113" lvl="0"/>
            <a:r>
              <a:rPr lang="ru-RU" sz="1600" b="1" dirty="0" smtClean="0"/>
              <a:t>         Процедура принятия КазНМУ в члены </a:t>
            </a:r>
            <a:r>
              <a:rPr lang="en-US" sz="1600" b="1" dirty="0" smtClean="0"/>
              <a:t> </a:t>
            </a:r>
            <a:r>
              <a:rPr lang="ru-RU" sz="1600" b="1" dirty="0" smtClean="0"/>
              <a:t> </a:t>
            </a:r>
            <a:r>
              <a:rPr lang="en-US" sz="1600" b="1" dirty="0" smtClean="0"/>
              <a:t>ASPHER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7776864" cy="620688"/>
          </a:xfrm>
        </p:spPr>
        <p:txBody>
          <a:bodyPr>
            <a:noAutofit/>
          </a:bodyPr>
          <a:lstStyle/>
          <a:p>
            <a:pPr lvl="0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n-ea"/>
                <a:cs typeface="+mn-cs"/>
              </a:rPr>
              <a:t>WEB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n-ea"/>
                <a:cs typeface="+mn-cs"/>
              </a:rPr>
              <a:t> - сайт КазНМУ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592805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 l="25063" t="22875" r="8333" b="6251"/>
          <a:stretch>
            <a:fillRect/>
          </a:stretch>
        </p:blipFill>
        <p:spPr bwMode="auto">
          <a:xfrm>
            <a:off x="0" y="0"/>
            <a:ext cx="5652120" cy="451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/>
          <a:srcRect l="25917" t="18042" r="9115" b="5834"/>
          <a:stretch>
            <a:fillRect/>
          </a:stretch>
        </p:blipFill>
        <p:spPr bwMode="auto">
          <a:xfrm>
            <a:off x="2843808" y="2492896"/>
            <a:ext cx="6300192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1772816"/>
            <a:ext cx="5508104" cy="50405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71800" y="5085184"/>
            <a:ext cx="6372200" cy="432048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ятиугольник 7"/>
          <p:cNvSpPr/>
          <p:nvPr/>
        </p:nvSpPr>
        <p:spPr>
          <a:xfrm>
            <a:off x="0" y="4797152"/>
            <a:ext cx="2771800" cy="1368152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Webometrics</a:t>
            </a:r>
            <a:r>
              <a:rPr lang="en-US" b="1" dirty="0" smtClean="0"/>
              <a:t> </a:t>
            </a:r>
            <a:r>
              <a:rPr lang="ru-RU" b="1" dirty="0" smtClean="0"/>
              <a:t> 2014 г.  Рейтинг среди университетов мира</a:t>
            </a:r>
            <a:endParaRPr lang="ru-RU" b="1" dirty="0"/>
          </a:p>
        </p:txBody>
      </p:sp>
      <p:sp>
        <p:nvSpPr>
          <p:cNvPr id="9" name="Пятиугольник 8"/>
          <p:cNvSpPr/>
          <p:nvPr/>
        </p:nvSpPr>
        <p:spPr>
          <a:xfrm flipH="1">
            <a:off x="5364088" y="332656"/>
            <a:ext cx="3779912" cy="144016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Webometrics</a:t>
            </a:r>
            <a:r>
              <a:rPr lang="en-US" b="1" dirty="0" smtClean="0"/>
              <a:t> </a:t>
            </a:r>
            <a:r>
              <a:rPr lang="ru-RU" b="1" dirty="0" smtClean="0"/>
              <a:t> 2014 г.  Рейтинг КазНМУ среди университетов  Казахстана</a:t>
            </a:r>
            <a:r>
              <a:rPr lang="en-US" b="1" dirty="0" smtClean="0"/>
              <a:t> </a:t>
            </a:r>
            <a:endParaRPr lang="ru-RU" b="1" dirty="0" smtClean="0"/>
          </a:p>
          <a:p>
            <a:pPr algn="ctr"/>
            <a:r>
              <a:rPr lang="en-US" b="1" dirty="0" smtClean="0"/>
              <a:t>(5 </a:t>
            </a:r>
            <a:r>
              <a:rPr lang="kk-KZ" b="1" dirty="0" smtClean="0"/>
              <a:t> место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2420888"/>
            <a:ext cx="9144000" cy="201622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fontAlgn="base"/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Web-портал КазНМУ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им. С.Д.Асфендиярова </a:t>
            </a:r>
            <a:r>
              <a:rPr lang="ru-RU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www.kaznmu.kz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5-ке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лучших сайтов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Казахстана в Международном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рейтинге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Webometrics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Ranking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World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Universities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и первый среди медицинских ВУЗов.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июле 2014 года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веб-сайт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КазНМУ поднялся с 5040-й позиции  в международном рейтинге университетских сайтов мира до 2917 и вошел в 25% лучших университетских сайтов мира.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499176" cy="62068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n-ea"/>
                <a:cs typeface="+mn-cs"/>
              </a:rPr>
              <a:t>Нас посещают из 162 стран мира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814671" cy="3744416"/>
          </a:xfrm>
          <a:prstGeom prst="rect">
            <a:avLst/>
          </a:prstGeom>
          <a:noFill/>
          <a:ln w="9525">
            <a:solidFill>
              <a:srgbClr val="33CCFF"/>
            </a:solidFill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437112"/>
            <a:ext cx="5688632" cy="2232248"/>
          </a:xfrm>
          <a:prstGeom prst="rect">
            <a:avLst/>
          </a:prstGeom>
          <a:noFill/>
          <a:ln w="9525">
            <a:solidFill>
              <a:srgbClr val="33CCFF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051720" y="6093297"/>
            <a:ext cx="7092280" cy="646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Посещаемость сайта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 с 1.01 по 6.10.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201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4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г.: </a:t>
            </a:r>
            <a:r>
              <a:rPr lang="ru-RU" sz="1400" b="1" dirty="0" smtClean="0"/>
              <a:t>1 720 177 человек из 4161 городов 162 стран мира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Documents and Settings\user\Мои документы\Загрузки\VESTNI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5157192"/>
            <a:ext cx="1152127" cy="151612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3960440" cy="720080"/>
          </a:xfrm>
        </p:spPr>
        <p:txBody>
          <a:bodyPr>
            <a:noAutofit/>
          </a:bodyPr>
          <a:lstStyle/>
          <a:p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n-ea"/>
                <a:cs typeface="+mn-cs"/>
              </a:rPr>
              <a:t>Управление по Связям с общественностью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 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980728"/>
            <a:ext cx="3816424" cy="554461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85725" indent="0" algn="just">
              <a:buNone/>
            </a:pPr>
            <a:r>
              <a:rPr lang="ru-RU" sz="2600" b="1" dirty="0" smtClean="0"/>
              <a:t>За период с 1 января 2014 года по настоящее время деятельность КазНМУ была освещена в средствах массовой информации 198 раз, включая:</a:t>
            </a:r>
          </a:p>
          <a:p>
            <a:pPr marL="600075" indent="-514350" algn="just">
              <a:buFont typeface="Wingdings" pitchFamily="2" charset="2"/>
              <a:buChar char="ü"/>
            </a:pPr>
            <a:r>
              <a:rPr lang="ru-RU" sz="2600" b="1" dirty="0" smtClean="0"/>
              <a:t>информационные сюжеты на новостных каналах,</a:t>
            </a:r>
          </a:p>
          <a:p>
            <a:pPr marL="600075" indent="-514350" algn="just">
              <a:buFont typeface="Wingdings" pitchFamily="2" charset="2"/>
              <a:buChar char="ü"/>
            </a:pPr>
            <a:r>
              <a:rPr lang="ru-RU" sz="2600" b="1" dirty="0" smtClean="0"/>
              <a:t>публикации в электронных и печатных СМИ, в том числе  в газете «Казахстанская Правда»</a:t>
            </a:r>
          </a:p>
          <a:p>
            <a:pPr marL="600075" indent="-514350" algn="just">
              <a:buFont typeface="Wingdings" pitchFamily="2" charset="2"/>
              <a:buChar char="ü"/>
            </a:pPr>
            <a:r>
              <a:rPr lang="ru-RU" sz="2600" b="1" dirty="0" smtClean="0"/>
              <a:t>видеоролики о деятельности КазНМУ на республиканских телеканалах, </a:t>
            </a:r>
          </a:p>
          <a:p>
            <a:pPr marL="600075" indent="-514350" algn="just">
              <a:buFont typeface="Wingdings" pitchFamily="2" charset="2"/>
              <a:buChar char="ü"/>
            </a:pPr>
            <a:r>
              <a:rPr lang="ru-RU" sz="2600" b="1" dirty="0" smtClean="0"/>
              <a:t>интервью руководства и сотрудников КазНМУ,</a:t>
            </a:r>
          </a:p>
          <a:p>
            <a:pPr marL="600075" indent="-514350" algn="just">
              <a:buFont typeface="Wingdings" pitchFamily="2" charset="2"/>
              <a:buChar char="ü"/>
            </a:pPr>
            <a:r>
              <a:rPr lang="ru-RU" sz="2600" b="1" dirty="0" smtClean="0"/>
              <a:t> участие представителей Университета в различных ток-шоу, </a:t>
            </a:r>
          </a:p>
          <a:p>
            <a:pPr marL="600075" indent="-514350" algn="just">
              <a:buFont typeface="Wingdings" pitchFamily="2" charset="2"/>
              <a:buChar char="ü"/>
            </a:pPr>
            <a:r>
              <a:rPr lang="ru-RU" sz="2600" b="1" dirty="0" smtClean="0"/>
              <a:t> </a:t>
            </a:r>
            <a:r>
              <a:rPr lang="ru-RU" sz="2600" b="1" dirty="0" err="1" smtClean="0"/>
              <a:t>аудиоролики</a:t>
            </a:r>
            <a:r>
              <a:rPr lang="ru-RU" sz="2600" b="1" dirty="0" smtClean="0"/>
              <a:t> на радиоканалах. </a:t>
            </a:r>
          </a:p>
          <a:p>
            <a:pPr>
              <a:buNone/>
            </a:pPr>
            <a:endParaRPr lang="ru-RU" sz="2600" b="1" dirty="0" smtClean="0"/>
          </a:p>
          <a:p>
            <a:endParaRPr lang="ru-RU" b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508104" y="142852"/>
            <a:ext cx="3312368" cy="917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Вестник КазНМУ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076056" y="980728"/>
            <a:ext cx="4067944" cy="410445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«Вестник КазНМУ» входит в перечень изданий, рекомендованных Комитетом по надзору и аттестации в сфере образования и науки (КНАСОН)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МОН РК  для публикации основных результатов диссертационных исследований.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Журнал входит в число 5-ти медицинских журналов, входящих в перечень КНАСОН (для сравнения в 2012 году в перечень входило 43 медицинских издания).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 отчетный период выпущено 6 номеров журнала, общее количество публикаций  на казахском, русском и английском языках – 605.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55</a:t>
            </a:fld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51970" y="548680"/>
            <a:ext cx="2351878" cy="72008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Общая площадь –</a:t>
            </a:r>
          </a:p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47 068 кв.м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07005" y="1592931"/>
            <a:ext cx="2829491" cy="576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ЖДБ, 1 корпус</a:t>
            </a:r>
          </a:p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 – 1400 кв.м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1970" y="1628800"/>
            <a:ext cx="2351878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Корпусов – 7 </a:t>
            </a:r>
          </a:p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(90% ремонт)</a:t>
            </a:r>
          </a:p>
          <a:p>
            <a:pPr algn="ctr"/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512676"/>
            <a:ext cx="2880320" cy="7920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Арендуемые  здания  (4)  –</a:t>
            </a:r>
          </a:p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 4549,1 кв.м 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0408" y="2396998"/>
            <a:ext cx="2363440" cy="38393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7 </a:t>
            </a:r>
            <a:r>
              <a:rPr lang="ru-RU" sz="1600" b="1" dirty="0">
                <a:latin typeface="Palatino Linotype" panose="02040502050505030304" pitchFamily="18" charset="0"/>
              </a:rPr>
              <a:t>о</a:t>
            </a:r>
            <a:r>
              <a:rPr lang="ru-RU" sz="1600" b="1" dirty="0" smtClean="0">
                <a:latin typeface="Palatino Linotype" panose="02040502050505030304" pitchFamily="18" charset="0"/>
              </a:rPr>
              <a:t>бщежитий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840407" y="2816932"/>
            <a:ext cx="2352441" cy="576064"/>
          </a:xfrm>
          <a:prstGeom prst="up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1604 мест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10" name="Выноска со стрелкой вверх 9"/>
          <p:cNvSpPr/>
          <p:nvPr/>
        </p:nvSpPr>
        <p:spPr>
          <a:xfrm>
            <a:off x="840406" y="5013176"/>
            <a:ext cx="2363442" cy="1844824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8998"/>
            </a:avLst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  конца 2012 г. строится общежитие на 512 мест (средства КазНМУ 1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млрд.тг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)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0408" y="3645024"/>
            <a:ext cx="2363440" cy="13681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latin typeface="Palatino Linotype" panose="02040502050505030304" pitchFamily="18" charset="0"/>
              </a:rPr>
              <a:t>В середине 90-х годов университет потерял  почти половину общежитий - 1, 3, 4, 9-ти  этажное здание в </a:t>
            </a:r>
          </a:p>
          <a:p>
            <a:pPr algn="ctr"/>
            <a:r>
              <a:rPr lang="ru-RU" sz="1300" b="1" dirty="0" err="1" smtClean="0">
                <a:latin typeface="Palatino Linotype" panose="02040502050505030304" pitchFamily="18" charset="0"/>
              </a:rPr>
              <a:t>мкр</a:t>
            </a:r>
            <a:r>
              <a:rPr lang="ru-RU" sz="1300" b="1" dirty="0" smtClean="0">
                <a:latin typeface="Palatino Linotype" panose="02040502050505030304" pitchFamily="18" charset="0"/>
              </a:rPr>
              <a:t> </a:t>
            </a:r>
            <a:r>
              <a:rPr lang="ru-RU" sz="1300" b="1" dirty="0" err="1" smtClean="0">
                <a:latin typeface="Palatino Linotype" panose="02040502050505030304" pitchFamily="18" charset="0"/>
              </a:rPr>
              <a:t>Калкаман</a:t>
            </a:r>
            <a:r>
              <a:rPr lang="ru-RU" sz="1300" b="1" dirty="0" smtClean="0">
                <a:latin typeface="Palatino Linotype" panose="02040502050505030304" pitchFamily="18" charset="0"/>
              </a:rPr>
              <a:t>.</a:t>
            </a:r>
            <a:endParaRPr lang="ru-RU" sz="1300" b="1" dirty="0">
              <a:latin typeface="Palatino Linotype" panose="02040502050505030304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7452320" y="1340768"/>
            <a:ext cx="533707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07005" y="2348880"/>
            <a:ext cx="2829491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ШОЗ , 2 этаж</a:t>
            </a:r>
          </a:p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 – 900 кв.м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28184" y="2996952"/>
            <a:ext cx="2808312" cy="7920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Здание (</a:t>
            </a:r>
            <a:r>
              <a:rPr lang="ru-RU" sz="1600" b="1" dirty="0" err="1" smtClean="0">
                <a:latin typeface="Palatino Linotype" panose="02040502050505030304" pitchFamily="18" charset="0"/>
              </a:rPr>
              <a:t>ул.Мауленова</a:t>
            </a:r>
            <a:r>
              <a:rPr lang="ru-RU" sz="1600" b="1" dirty="0" smtClean="0">
                <a:latin typeface="Palatino Linotype" panose="02040502050505030304" pitchFamily="18" charset="0"/>
              </a:rPr>
              <a:t> 71/80) – 1343 кв.м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28184" y="3933056"/>
            <a:ext cx="2808312" cy="93610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Здание (</a:t>
            </a:r>
            <a:r>
              <a:rPr lang="ru-RU" sz="1600" b="1" dirty="0" err="1" smtClean="0">
                <a:latin typeface="Palatino Linotype" panose="02040502050505030304" pitchFamily="18" charset="0"/>
              </a:rPr>
              <a:t>ул.Кабанбай</a:t>
            </a:r>
            <a:r>
              <a:rPr lang="ru-RU" sz="1600" b="1" dirty="0" smtClean="0">
                <a:latin typeface="Palatino Linotype" panose="02040502050505030304" pitchFamily="18" charset="0"/>
              </a:rPr>
              <a:t> батыра 119) </a:t>
            </a:r>
          </a:p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– 906,1 кв.м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75856" y="1664804"/>
            <a:ext cx="2808312" cy="11161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Корпус Клиники внутренних болезней</a:t>
            </a:r>
          </a:p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 (здание НИИ </a:t>
            </a:r>
            <a:r>
              <a:rPr lang="ru-RU" sz="1600" b="1" dirty="0" err="1" smtClean="0">
                <a:latin typeface="Palatino Linotype" panose="02040502050505030304" pitchFamily="18" charset="0"/>
              </a:rPr>
              <a:t>Кожвен</a:t>
            </a:r>
            <a:r>
              <a:rPr lang="ru-RU" sz="1600" b="1" dirty="0" smtClean="0">
                <a:latin typeface="Palatino Linotype" panose="02040502050505030304" pitchFamily="18" charset="0"/>
              </a:rPr>
              <a:t>. болезней)  с 2010 г.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282268" y="3212976"/>
            <a:ext cx="2801900" cy="122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РКДБ «Аксай» передана </a:t>
            </a:r>
            <a:r>
              <a:rPr lang="ru-RU" sz="1600" b="1" dirty="0">
                <a:latin typeface="Palatino Linotype" panose="02040502050505030304" pitchFamily="18" charset="0"/>
              </a:rPr>
              <a:t>К</a:t>
            </a:r>
            <a:r>
              <a:rPr lang="ru-RU" sz="1600" b="1" dirty="0" smtClean="0">
                <a:latin typeface="Palatino Linotype" panose="02040502050505030304" pitchFamily="18" charset="0"/>
              </a:rPr>
              <a:t>азНМУ 1 июля 2013 г. с долгами более 900 </a:t>
            </a:r>
            <a:r>
              <a:rPr lang="ru-RU" sz="1600" b="1" dirty="0" err="1" smtClean="0">
                <a:latin typeface="Palatino Linotype" panose="02040502050505030304" pitchFamily="18" charset="0"/>
              </a:rPr>
              <a:t>млн</a:t>
            </a:r>
            <a:r>
              <a:rPr lang="ru-RU" sz="1600" b="1" dirty="0" smtClean="0">
                <a:latin typeface="Palatino Linotype" panose="02040502050505030304" pitchFamily="18" charset="0"/>
              </a:rPr>
              <a:t> </a:t>
            </a:r>
            <a:r>
              <a:rPr lang="ru-RU" sz="1600" b="1" dirty="0" err="1" smtClean="0">
                <a:latin typeface="Palatino Linotype" panose="02040502050505030304" pitchFamily="18" charset="0"/>
              </a:rPr>
              <a:t>тг</a:t>
            </a:r>
            <a:endParaRPr lang="ru-RU" sz="1600" b="1" dirty="0" smtClean="0">
              <a:latin typeface="Palatino Linotype" panose="0204050205050503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82268" y="4987078"/>
            <a:ext cx="5754228" cy="96220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Материальные затраты КазНМУ на культурное развитие обучающихся  за 2 года </a:t>
            </a:r>
            <a:r>
              <a:rPr lang="en-US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5</a:t>
            </a:r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млн. </a:t>
            </a:r>
            <a:r>
              <a:rPr lang="en-US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683</a:t>
            </a:r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 </a:t>
            </a:r>
            <a:r>
              <a:rPr lang="ru-RU" sz="1600" b="1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тыс</a:t>
            </a:r>
            <a:r>
              <a:rPr lang="en-US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.</a:t>
            </a:r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тенге</a:t>
            </a:r>
            <a:endParaRPr lang="en-US" sz="1600" b="1" dirty="0" smtClean="0">
              <a:solidFill>
                <a:schemeClr val="tx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(</a:t>
            </a:r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в 2012 г. – 3388,7 </a:t>
            </a:r>
            <a:r>
              <a:rPr lang="ru-RU" sz="1600" b="1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млн.тг</a:t>
            </a:r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, в 2013 г. – 2294,1 </a:t>
            </a:r>
            <a:r>
              <a:rPr lang="ru-RU" sz="1600" b="1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млн.тг</a:t>
            </a:r>
            <a:r>
              <a:rPr lang="ru-RU" sz="16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)</a:t>
            </a:r>
            <a:endParaRPr lang="ru-RU" sz="16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9" name="Выноска со стрелкой вниз 18"/>
          <p:cNvSpPr/>
          <p:nvPr/>
        </p:nvSpPr>
        <p:spPr>
          <a:xfrm>
            <a:off x="3275856" y="547722"/>
            <a:ext cx="2808312" cy="864096"/>
          </a:xfrm>
          <a:prstGeom prst="downArrow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Palatino Linotype" panose="02040502050505030304" pitchFamily="18" charset="0"/>
              </a:rPr>
              <a:t>Ремонт за счет средств КазНМУ</a:t>
            </a:r>
            <a:endParaRPr lang="ru-RU" sz="1600" b="1" dirty="0">
              <a:latin typeface="Palatino Linotype" panose="0204050205050503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195736" y="-27384"/>
            <a:ext cx="5480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Материально-техническая база 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КазНМУ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651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195736" y="-27384"/>
            <a:ext cx="5480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Материально-техническая база 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КазНМУ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1" y="5013176"/>
            <a:ext cx="3528392" cy="164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1035126"/>
            <a:ext cx="2088232" cy="139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2564904"/>
            <a:ext cx="2088232" cy="139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864096" y="404664"/>
            <a:ext cx="8028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Фонд   учебно-методической и научной литературы  составляет  </a:t>
            </a:r>
            <a:endParaRPr lang="ru-RU" sz="16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1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 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424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 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363 </a:t>
            </a:r>
            <a:r>
              <a:rPr lang="ru-RU" sz="1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экземпляров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69387652"/>
              </p:ext>
            </p:extLst>
          </p:nvPr>
        </p:nvGraphicFramePr>
        <p:xfrm>
          <a:off x="-1" y="1050995"/>
          <a:ext cx="4466131" cy="2774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73687802"/>
              </p:ext>
            </p:extLst>
          </p:nvPr>
        </p:nvGraphicFramePr>
        <p:xfrm>
          <a:off x="2699792" y="1052736"/>
          <a:ext cx="4923928" cy="2693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1043608" y="3573016"/>
            <a:ext cx="5616624" cy="936104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 библиотеке организован доступ к </a:t>
            </a:r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5-ти </a:t>
            </a:r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зарубежным  электронным ресурсам  («</a:t>
            </a:r>
            <a:r>
              <a:rPr lang="ru-RU" sz="1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Thomson</a:t>
            </a:r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ru-RU" sz="1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Reuters</a:t>
            </a:r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»;  «</a:t>
            </a:r>
            <a:r>
              <a:rPr lang="ru-RU" sz="1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Springerlink</a:t>
            </a:r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»; «Polpred.com»; </a:t>
            </a:r>
            <a:r>
              <a:rPr lang="ru-RU" sz="1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Кокрановская</a:t>
            </a:r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библиотека;  «</a:t>
            </a:r>
            <a:r>
              <a:rPr lang="ru-RU" sz="14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EIsevier</a:t>
            </a:r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»)</a:t>
            </a:r>
          </a:p>
        </p:txBody>
      </p:sp>
      <p:sp>
        <p:nvSpPr>
          <p:cNvPr id="15" name="Выноска со стрелкой влево 14"/>
          <p:cNvSpPr/>
          <p:nvPr/>
        </p:nvSpPr>
        <p:spPr>
          <a:xfrm>
            <a:off x="3995936" y="4653136"/>
            <a:ext cx="5148063" cy="2204864"/>
          </a:xfrm>
          <a:prstGeom prst="leftArrowCallout">
            <a:avLst>
              <a:gd name="adj1" fmla="val 38887"/>
              <a:gd name="adj2" fmla="val 33101"/>
              <a:gd name="adj3" fmla="val 11904"/>
              <a:gd name="adj4" fmla="val 9178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Для расширения доступа </a:t>
            </a:r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обучающихся и ППС </a:t>
            </a:r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 электронным </a:t>
            </a:r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ресурсам,  вся территория КазНМУ  и общежитий охвачена зоной </a:t>
            </a:r>
            <a:r>
              <a:rPr lang="en-US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WI FI</a:t>
            </a:r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, удаленные от административного корпуса  кафедры обеспечены мобильным интернетом.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1000 </a:t>
            </a:r>
            <a:r>
              <a:rPr lang="ru-RU" sz="1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нетбуков</a:t>
            </a:r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 на </a:t>
            </a:r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безвозмездной основе </a:t>
            </a:r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выданы во </a:t>
            </a:r>
            <a:r>
              <a:rPr lang="ru-RU" sz="1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временное пользование лучшим </a:t>
            </a:r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студентам.</a:t>
            </a:r>
          </a:p>
          <a:p>
            <a:pPr algn="ctr"/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 2013 г. весь штатный ППС обеспечен </a:t>
            </a:r>
            <a:r>
              <a:rPr lang="ru-RU" sz="1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нетбуками</a:t>
            </a:r>
            <a:r>
              <a:rPr lang="ru-RU" sz="1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и ноутбуками </a:t>
            </a: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80112" y="2132856"/>
            <a:ext cx="108012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Периодика 70 686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028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57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78802" y="-27384"/>
            <a:ext cx="3581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Финансовый менеджмент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70296" y="476672"/>
            <a:ext cx="7965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Денежные поступления (доходы) </a:t>
            </a:r>
            <a:r>
              <a:rPr lang="ru-R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КазНМУ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за 2013 год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Общий доход – 9 717  311,50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kk-K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тг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04494234"/>
              </p:ext>
            </p:extLst>
          </p:nvPr>
        </p:nvGraphicFramePr>
        <p:xfrm>
          <a:off x="1241884" y="1316724"/>
          <a:ext cx="7560840" cy="4641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5539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115616" y="5157192"/>
            <a:ext cx="3888432" cy="1296144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Общая сумма расходов на мат.базу вуза (ремонт, приобретение оборудования, аппаратуры и т.д.) за отчетный год – 738 364, 30 </a:t>
            </a:r>
            <a:r>
              <a:rPr lang="ru-RU" sz="1400" b="1" dirty="0" err="1" smtClean="0">
                <a:solidFill>
                  <a:schemeClr val="tx1"/>
                </a:solidFill>
                <a:latin typeface="Palatino Linotype" panose="02040502050505030304" pitchFamily="18" charset="0"/>
              </a:rPr>
              <a:t>тг</a:t>
            </a:r>
            <a:endParaRPr lang="ru-RU" sz="1400" b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5364088" y="5157192"/>
            <a:ext cx="3528392" cy="1296144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Palatino Linotype" panose="02040502050505030304" pitchFamily="18" charset="0"/>
              </a:rPr>
              <a:t>Затраты библиотечного фонда за последний годовой отчетный период – 160 522, 06 </a:t>
            </a:r>
            <a:r>
              <a:rPr lang="ru-RU" sz="1400" b="1" dirty="0" err="1" smtClean="0">
                <a:latin typeface="Palatino Linotype" panose="02040502050505030304" pitchFamily="18" charset="0"/>
              </a:rPr>
              <a:t>тг</a:t>
            </a:r>
            <a:endParaRPr lang="ru-RU" sz="1400" b="1" dirty="0">
              <a:latin typeface="Palatino Linotype" panose="0204050205050503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8802" y="-27384"/>
            <a:ext cx="3581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Финансовый менеджмент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37417462"/>
              </p:ext>
            </p:extLst>
          </p:nvPr>
        </p:nvGraphicFramePr>
        <p:xfrm>
          <a:off x="864096" y="1052736"/>
          <a:ext cx="781236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98239" y="487909"/>
            <a:ext cx="4766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Анализ расходов за 2013 год (%)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830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5" y="-27384"/>
            <a:ext cx="8316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Динамика роста средней заработной платы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преподавателей КазНМУ (тенге)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827584" y="836712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6" name="Диаграмма 5"/>
          <p:cNvGraphicFramePr/>
          <p:nvPr/>
        </p:nvGraphicFramePr>
        <p:xfrm>
          <a:off x="971600" y="1124744"/>
          <a:ext cx="799288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Выноска со стрелкой вправо 6"/>
          <p:cNvSpPr/>
          <p:nvPr/>
        </p:nvSpPr>
        <p:spPr>
          <a:xfrm>
            <a:off x="5508104" y="980728"/>
            <a:ext cx="2016224" cy="86409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379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Увеличилась в 2,5 раза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91672" y="2492896"/>
            <a:ext cx="2952328" cy="309634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182563" indent="-182563">
              <a:buFont typeface="Wingdings" pitchFamily="2" charset="2"/>
              <a:buChar char="ü"/>
            </a:pPr>
            <a:r>
              <a:rPr lang="ru-RU" sz="1400" b="1" dirty="0" smtClean="0"/>
              <a:t>Премия по результатам К</a:t>
            </a:r>
            <a:r>
              <a:rPr lang="en-US" sz="1400" b="1" dirty="0" smtClean="0"/>
              <a:t>PI</a:t>
            </a:r>
            <a:r>
              <a:rPr lang="ru-RU" sz="1400" b="1" dirty="0" smtClean="0"/>
              <a:t> </a:t>
            </a:r>
          </a:p>
          <a:p>
            <a:pPr marL="182563" indent="-182563"/>
            <a:r>
              <a:rPr lang="ru-RU" sz="1400" b="1" dirty="0" smtClean="0"/>
              <a:t>     2 раза в год</a:t>
            </a:r>
          </a:p>
          <a:p>
            <a:pPr marL="182563" indent="-182563">
              <a:buFont typeface="Wingdings" pitchFamily="2" charset="2"/>
              <a:buChar char="ü"/>
            </a:pPr>
            <a:r>
              <a:rPr lang="ru-RU" sz="1400" b="1" dirty="0" smtClean="0"/>
              <a:t>Зарплата по </a:t>
            </a:r>
            <a:r>
              <a:rPr lang="ru-RU" sz="1400" b="1" dirty="0" err="1" smtClean="0"/>
              <a:t>внутривузовским</a:t>
            </a:r>
            <a:r>
              <a:rPr lang="ru-RU" sz="1400" b="1" dirty="0" smtClean="0"/>
              <a:t> и внешним проектам (участвует ежегодно  свыше 300 ППС и сотрудников)</a:t>
            </a:r>
          </a:p>
          <a:p>
            <a:pPr marL="182563" indent="-182563">
              <a:buFont typeface="Wingdings" pitchFamily="2" charset="2"/>
              <a:buChar char="ü"/>
            </a:pPr>
            <a:r>
              <a:rPr lang="ru-RU" sz="1400" b="1" dirty="0" smtClean="0"/>
              <a:t>Доплата членам  6-ти инновационных  Школ</a:t>
            </a:r>
          </a:p>
          <a:p>
            <a:pPr marL="182563" indent="-182563">
              <a:buFont typeface="Wingdings" pitchFamily="2" charset="2"/>
              <a:buChar char="ü"/>
            </a:pPr>
            <a:r>
              <a:rPr lang="ru-RU" sz="1400" b="1" dirty="0" smtClean="0"/>
              <a:t>Ежемесячная доплата победителям конкурса «Таланты на службе Университета» (8)</a:t>
            </a:r>
            <a:endParaRPr lang="ru-RU" sz="1400" b="1" dirty="0"/>
          </a:p>
        </p:txBody>
      </p:sp>
      <p:pic>
        <p:nvPicPr>
          <p:cNvPr id="114690" name="Picture 2" descr="http://s7.7ba.ru/ex/dl/0a/7baRu_plyus_5493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2060608"/>
            <a:ext cx="432048" cy="430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0"/>
            <a:ext cx="8388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Достижения Казахского национального медицинского университета  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273158324"/>
              </p:ext>
            </p:extLst>
          </p:nvPr>
        </p:nvGraphicFramePr>
        <p:xfrm>
          <a:off x="864096" y="692696"/>
          <a:ext cx="802838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6686" y="2852936"/>
            <a:ext cx="326153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35" r="16244" b="14640"/>
          <a:stretch/>
        </p:blipFill>
        <p:spPr>
          <a:xfrm>
            <a:off x="6825805" y="3932160"/>
            <a:ext cx="478814" cy="50495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35" r="16244" b="14640"/>
          <a:stretch/>
        </p:blipFill>
        <p:spPr>
          <a:xfrm>
            <a:off x="5364088" y="5517232"/>
            <a:ext cx="478814" cy="504952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3923928" y="2132856"/>
            <a:ext cx="2088232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2013-2014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учебный год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65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6"/>
          <p:cNvSpPr>
            <a:spLocks noGrp="1"/>
          </p:cNvSpPr>
          <p:nvPr>
            <p:ph type="title"/>
          </p:nvPr>
        </p:nvSpPr>
        <p:spPr>
          <a:xfrm>
            <a:off x="395536" y="-24"/>
            <a:ext cx="8424936" cy="792088"/>
          </a:xfrm>
        </p:spPr>
        <p:txBody>
          <a:bodyPr>
            <a:noAutofit/>
          </a:bodyPr>
          <a:lstStyle/>
          <a:p>
            <a:r>
              <a:rPr lang="kk-KZ" sz="3200" b="1" dirty="0" smtClean="0">
                <a:solidFill>
                  <a:srgbClr val="C00000"/>
                </a:solidFill>
              </a:rPr>
              <a:t>Заключение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4" name="Содержимое 7"/>
          <p:cNvSpPr>
            <a:spLocks noGrp="1"/>
          </p:cNvSpPr>
          <p:nvPr>
            <p:ph idx="1"/>
          </p:nvPr>
        </p:nvSpPr>
        <p:spPr>
          <a:xfrm>
            <a:off x="827584" y="620688"/>
            <a:ext cx="8316416" cy="604867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200" b="1" dirty="0" smtClean="0"/>
              <a:t>Университет следует своим базовым ценностям и традициям </a:t>
            </a:r>
            <a:endParaRPr lang="ru-RU" sz="2200" dirty="0" smtClean="0"/>
          </a:p>
          <a:p>
            <a:pPr algn="just">
              <a:spcBef>
                <a:spcPts val="0"/>
              </a:spcBef>
            </a:pPr>
            <a:r>
              <a:rPr lang="ru-RU" sz="2200" b="1" dirty="0" smtClean="0"/>
              <a:t>Принципы Болонского процесса и Модель медицинского образования, основанная на формировании  компетенций в полное мере  реализованы на уровне </a:t>
            </a:r>
            <a:r>
              <a:rPr lang="ru-RU" sz="2200" b="1" dirty="0" err="1" smtClean="0"/>
              <a:t>бакалавриата</a:t>
            </a:r>
            <a:endParaRPr lang="ru-RU" sz="2200" b="1" dirty="0" smtClean="0"/>
          </a:p>
          <a:p>
            <a:pPr algn="just">
              <a:spcBef>
                <a:spcPts val="0"/>
              </a:spcBef>
              <a:buNone/>
            </a:pPr>
            <a:endParaRPr lang="ru-RU" sz="2200" b="1" dirty="0" smtClean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В университете: </a:t>
            </a:r>
          </a:p>
          <a:p>
            <a:pPr algn="just">
              <a:spcBef>
                <a:spcPts val="0"/>
              </a:spcBef>
            </a:pPr>
            <a:r>
              <a:rPr lang="ru-RU" sz="2200" b="1" dirty="0" smtClean="0"/>
              <a:t>Создана минимально-необходимая материально-техническая база</a:t>
            </a:r>
          </a:p>
          <a:p>
            <a:pPr algn="just">
              <a:spcBef>
                <a:spcPts val="0"/>
              </a:spcBef>
            </a:pPr>
            <a:r>
              <a:rPr lang="ru-RU" sz="2200" b="1" dirty="0" smtClean="0"/>
              <a:t>Создана и функционирует адекватная инфраструктура университета</a:t>
            </a:r>
          </a:p>
          <a:p>
            <a:pPr algn="just">
              <a:spcBef>
                <a:spcPts val="0"/>
              </a:spcBef>
            </a:pPr>
            <a:r>
              <a:rPr lang="ru-RU" sz="2200" b="1" dirty="0" smtClean="0"/>
              <a:t>Разработана и реализуется Модель личностного роста  выпускника КазНМУ</a:t>
            </a:r>
          </a:p>
          <a:p>
            <a:pPr algn="just">
              <a:spcBef>
                <a:spcPts val="0"/>
              </a:spcBef>
            </a:pPr>
            <a:r>
              <a:rPr lang="ru-RU" sz="2200" b="1" dirty="0" smtClean="0"/>
              <a:t>Происходит модернизация  управления образовательным процессом  (самоуправление кафедрами)</a:t>
            </a:r>
          </a:p>
          <a:p>
            <a:pPr algn="just">
              <a:spcBef>
                <a:spcPts val="0"/>
              </a:spcBef>
            </a:pPr>
            <a:r>
              <a:rPr lang="ru-RU" sz="2200" b="1" dirty="0" smtClean="0"/>
              <a:t>Создан кластер Университетской клиники с коечным фондом более 500 </a:t>
            </a:r>
          </a:p>
          <a:p>
            <a:pPr algn="just">
              <a:spcBef>
                <a:spcPts val="0"/>
              </a:spcBef>
            </a:pPr>
            <a:r>
              <a:rPr lang="ru-RU" sz="2200" b="1" dirty="0" smtClean="0"/>
              <a:t>Увеличилось финансирование университетской науки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454062" cy="1143000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Концепция «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КазНМУ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– университет международного уровня» на 2015-2020 г.г.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488" y="1500174"/>
            <a:ext cx="6000792" cy="2643205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/>
              <a:t>     Новая стратегия Университета, объединяющая  все  инициативы  университета по выходу на лидирующие позиции по всем направлениям деятельности  и уровням образования, а </a:t>
            </a:r>
          </a:p>
          <a:p>
            <a:pPr algn="ctr">
              <a:buNone/>
            </a:pPr>
            <a:r>
              <a:rPr lang="ru-RU" b="1" dirty="0" smtClean="0"/>
              <a:t>так же получение международного признания  </a:t>
            </a:r>
          </a:p>
          <a:p>
            <a:pPr algn="ctr">
              <a:buNone/>
            </a:pP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4077072"/>
            <a:ext cx="5868144" cy="22467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/>
              <a:t>  ЦЕЛЬ:</a:t>
            </a:r>
          </a:p>
          <a:p>
            <a:pPr algn="ctr">
              <a:buNone/>
            </a:pPr>
            <a:r>
              <a:rPr lang="ru-RU" sz="2800" dirty="0" smtClean="0"/>
              <a:t> </a:t>
            </a:r>
            <a:r>
              <a:rPr lang="ru-RU" sz="2800" b="1" dirty="0" smtClean="0"/>
              <a:t>обеспечение высокой конкурентоспособности </a:t>
            </a:r>
            <a:r>
              <a:rPr lang="kk-KZ" sz="2800" b="1" dirty="0" smtClean="0"/>
              <a:t>КазНМУ</a:t>
            </a:r>
            <a:r>
              <a:rPr lang="ru-RU" sz="2800" b="1" dirty="0" smtClean="0"/>
              <a:t> и </a:t>
            </a:r>
            <a:r>
              <a:rPr lang="kk-KZ" sz="2800" b="1" dirty="0" smtClean="0"/>
              <a:t> трансформация  в  университет международного уровня</a:t>
            </a:r>
            <a:r>
              <a:rPr lang="ru-RU" sz="2800" b="1" dirty="0" smtClean="0"/>
              <a:t>.</a:t>
            </a:r>
          </a:p>
        </p:txBody>
      </p:sp>
      <p:pic>
        <p:nvPicPr>
          <p:cNvPr id="5" name="Picture 2" descr="http://znaikak.ru/design/pic/visred/1278412419_1263849440_952332_75545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1944"/>
            <a:ext cx="2987824" cy="448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Безымянный-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2204864"/>
            <a:ext cx="1152128" cy="1152128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1142984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kk-KZ" sz="1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СТРАТЕГИЧЕСКИЕ НАПРАВЛЕНИЯ РАЗВИТИЯ КАЗНМУ ПО ДОСТИЖЕНИЮ МЕЖДУНАРОДНОГО УРОВНЯ</a:t>
            </a:r>
            <a:br>
              <a:rPr lang="kk-KZ" sz="1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kk-KZ" sz="1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НА 2015-2020 Г.Г.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1052736"/>
            <a:ext cx="7776864" cy="5688632"/>
          </a:xfrm>
        </p:spPr>
        <p:txBody>
          <a:bodyPr>
            <a:normAutofit fontScale="70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b="1" dirty="0" smtClean="0"/>
              <a:t>Обеспечение  высокого качества  медицинского и фармацевтического образования на всех уровнях;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b="1" dirty="0" smtClean="0"/>
              <a:t>Социальная ответственность и эффективное взаимодействие с сектором здравоохранения; 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b="1" dirty="0" smtClean="0"/>
              <a:t>Интернационализация  образования и интеграция в международное пространство высшего образования и исследований  через  международное партнерство/сотрудничество;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b="1" dirty="0" smtClean="0"/>
              <a:t>Интеграция образования, науки и практики и  внедрение   информационно-коммуникационных и инновационных технологий;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b="1" dirty="0" smtClean="0"/>
              <a:t>Повышение потенциала сотрудников и  ППС университета,  развитие компетенций  преподавателей, необходимых для международного уровня;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b="1" dirty="0" smtClean="0"/>
              <a:t>Вовлечение представителей студенчества в международные студенческие ассоциации, организации и общества.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b="1" dirty="0" smtClean="0"/>
              <a:t>Внедрение принципов стратегического менеджмента и корпоративного управления;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412776"/>
            <a:ext cx="8244408" cy="504056"/>
          </a:xfrm>
        </p:spPr>
        <p:txBody>
          <a:bodyPr>
            <a:normAutofit fontScale="90000"/>
          </a:bodyPr>
          <a:lstStyle/>
          <a:p>
            <a:r>
              <a:rPr lang="kk-KZ" sz="2800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 </a:t>
            </a:r>
            <a:r>
              <a:rPr lang="kk-KZ" sz="2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ea typeface="+mn-ea"/>
                <a:cs typeface="+mn-cs"/>
              </a:rPr>
              <a:t>Области совершенствования КазНМУ на  2014-2015 уч.год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572208359"/>
              </p:ext>
            </p:extLst>
          </p:nvPr>
        </p:nvGraphicFramePr>
        <p:xfrm>
          <a:off x="539552" y="2033464"/>
          <a:ext cx="8604448" cy="4635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755576" y="0"/>
            <a:ext cx="8388424" cy="620688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latino Linotype" panose="02040502050505030304" pitchFamily="18" charset="0"/>
                <a:ea typeface="+mn-ea"/>
                <a:cs typeface="+mn-cs"/>
              </a:rPr>
              <a:t>2014-2015 учебный год предполагается  следующим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latino Linotype" panose="02040502050505030304" pitchFamily="18" charset="0"/>
              <a:ea typeface="+mn-ea"/>
              <a:cs typeface="+mn-cs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043608" y="692696"/>
            <a:ext cx="7776864" cy="6480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/>
              <a:t>   «К высокому качеству образования  через развитие компетенций преподавателей»</a:t>
            </a: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64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4509120"/>
            <a:ext cx="54360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ahoma" pitchFamily="34" charset="0"/>
              </a:rPr>
              <a:t>г.Алматы</a:t>
            </a:r>
            <a:r>
              <a:rPr lang="ru-RU" sz="3600" b="1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ahoma" pitchFamily="34" charset="0"/>
              </a:rPr>
              <a:t>, </a:t>
            </a:r>
          </a:p>
          <a:p>
            <a:pPr algn="ctr"/>
            <a:r>
              <a:rPr lang="ru-RU" sz="3600" b="1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ahoma" pitchFamily="34" charset="0"/>
              </a:rPr>
              <a:t>ул.Толе </a:t>
            </a:r>
            <a:r>
              <a:rPr lang="ru-RU" sz="3600" b="1" dirty="0" err="1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ahoma" pitchFamily="34" charset="0"/>
              </a:rPr>
              <a:t>би</a:t>
            </a:r>
            <a:r>
              <a:rPr lang="ru-RU" sz="3600" b="1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ahoma" pitchFamily="34" charset="0"/>
              </a:rPr>
              <a:t>, 94</a:t>
            </a:r>
          </a:p>
          <a:p>
            <a:pPr algn="ctr"/>
            <a:r>
              <a:rPr lang="en-US" sz="3600" b="1" dirty="0" smtClean="0">
                <a:ln w="1270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  <a:cs typeface="Tahoma" pitchFamily="34" charset="0"/>
              </a:rPr>
              <a:t>www.kaznmu.kz</a:t>
            </a:r>
            <a:endParaRPr lang="ru-RU" sz="3600" b="1" dirty="0">
              <a:ln w="12700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  <a:cs typeface="Tahoma" pitchFamily="34" charset="0"/>
            </a:endParaRPr>
          </a:p>
        </p:txBody>
      </p:sp>
      <p:pic>
        <p:nvPicPr>
          <p:cNvPr id="6" name="Рисунок 5" descr="Безымянный-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1" y="214291"/>
            <a:ext cx="1857387" cy="18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43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505967721"/>
              </p:ext>
            </p:extLst>
          </p:nvPr>
        </p:nvGraphicFramePr>
        <p:xfrm>
          <a:off x="683568" y="755412"/>
          <a:ext cx="770485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99592" y="0"/>
            <a:ext cx="8244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Ценности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традиции КазНМУ имени С.Д.Асфендиярова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804248" y="3068960"/>
            <a:ext cx="2232248" cy="2016224"/>
          </a:xfrm>
          <a:prstGeom prst="round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Palatino Linotype" panose="02040502050505030304" pitchFamily="18" charset="0"/>
              </a:rPr>
              <a:t>Служение людям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Palatino Linotype" panose="02040502050505030304" pitchFamily="18" charset="0"/>
              </a:rPr>
              <a:t>Верность профессии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Palatino Linotype" panose="02040502050505030304" pitchFamily="18" charset="0"/>
              </a:rPr>
              <a:t>Репутация ВУЗа </a:t>
            </a:r>
            <a:r>
              <a:rPr lang="en-US" sz="1200" b="1" dirty="0">
                <a:latin typeface="Palatino Linotype" panose="02040502050505030304" pitchFamily="18" charset="0"/>
              </a:rPr>
              <a:t>  </a:t>
            </a:r>
            <a:endParaRPr lang="ru-RU" sz="1200" b="1" dirty="0">
              <a:latin typeface="Palatino Linotype" panose="02040502050505030304" pitchFamily="18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Palatino Linotype" panose="02040502050505030304" pitchFamily="18" charset="0"/>
              </a:rPr>
              <a:t>Почитание учителей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Palatino Linotype" panose="02040502050505030304" pitchFamily="18" charset="0"/>
              </a:rPr>
              <a:t>Уважение к студентам 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Palatino Linotype" panose="02040502050505030304" pitchFamily="18" charset="0"/>
              </a:rPr>
              <a:t>Преемственность поколений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Palatino Linotype" panose="02040502050505030304" pitchFamily="18" charset="0"/>
              </a:rPr>
              <a:t>Устремленность в будущее 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899592" y="3356992"/>
            <a:ext cx="1872208" cy="1800200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k-KZ" sz="1200" b="1" i="1" dirty="0" smtClean="0">
                <a:latin typeface="Palatino Linotype" panose="02040502050505030304" pitchFamily="18" charset="0"/>
              </a:rPr>
              <a:t>Именные аудитории</a:t>
            </a:r>
            <a:endParaRPr lang="ru-RU" sz="1200" dirty="0" smtClean="0">
              <a:latin typeface="Palatino Linotype" panose="020405020505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k-KZ" sz="1200" b="1" dirty="0" smtClean="0">
                <a:latin typeface="Palatino Linotype" panose="02040502050505030304" pitchFamily="18" charset="0"/>
              </a:rPr>
              <a:t>Именные корпуса</a:t>
            </a:r>
            <a:endParaRPr lang="ru-RU" sz="1200" dirty="0" smtClean="0">
              <a:latin typeface="Palatino Linotype" panose="020405020505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k-KZ" sz="1200" b="1" dirty="0" smtClean="0">
                <a:latin typeface="Palatino Linotype" panose="02040502050505030304" pitchFamily="18" charset="0"/>
              </a:rPr>
              <a:t>Именные учреждения</a:t>
            </a:r>
            <a:endParaRPr lang="ru-RU" sz="1200" dirty="0" smtClean="0">
              <a:latin typeface="Palatino Linotype" panose="020405020505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k-KZ" sz="1200" b="1" dirty="0" smtClean="0">
                <a:latin typeface="Palatino Linotype" panose="02040502050505030304" pitchFamily="18" charset="0"/>
              </a:rPr>
              <a:t>Именные стипендии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k-KZ" sz="1200" b="1" dirty="0" smtClean="0">
                <a:latin typeface="Palatino Linotype" panose="02040502050505030304" pitchFamily="18" charset="0"/>
              </a:rPr>
              <a:t>Галерея Славы</a:t>
            </a:r>
          </a:p>
        </p:txBody>
      </p:sp>
      <p:pic>
        <p:nvPicPr>
          <p:cNvPr id="9" name="Рисунок 8" descr="Безымянный-3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07904" y="2852936"/>
            <a:ext cx="1857387" cy="18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413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8</a:t>
            </a:fld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267744" y="0"/>
            <a:ext cx="4910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Ценности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традиции Университета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548680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dirty="0" smtClean="0">
                <a:solidFill>
                  <a:srgbClr val="002060"/>
                </a:solidFill>
                <a:latin typeface="Palatino Linotype" panose="02040502050505030304" pitchFamily="18" charset="0"/>
              </a:rPr>
              <a:t>Календарь Традиционных мероприятии </a:t>
            </a:r>
            <a:r>
              <a:rPr lang="kk-KZ" b="1" dirty="0">
                <a:solidFill>
                  <a:srgbClr val="002060"/>
                </a:solidFill>
                <a:latin typeface="Palatino Linotype" panose="02040502050505030304" pitchFamily="18" charset="0"/>
              </a:rPr>
              <a:t>КазНМУ</a:t>
            </a:r>
            <a:endParaRPr lang="ru-RU" dirty="0">
              <a:solidFill>
                <a:srgbClr val="00206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83504199"/>
              </p:ext>
            </p:extLst>
          </p:nvPr>
        </p:nvGraphicFramePr>
        <p:xfrm>
          <a:off x="893510" y="1174540"/>
          <a:ext cx="7926965" cy="5275559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318185"/>
                <a:gridCol w="1318185"/>
                <a:gridCol w="1060879"/>
                <a:gridCol w="921269"/>
                <a:gridCol w="1625815"/>
                <a:gridCol w="1682632"/>
              </a:tblGrid>
              <a:tr h="23823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400" dirty="0">
                          <a:effectLst/>
                        </a:rPr>
                        <a:t>январь</a:t>
                      </a:r>
                      <a:endParaRPr lang="ru-RU" sz="14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400" dirty="0">
                          <a:effectLst/>
                        </a:rPr>
                        <a:t>февраль</a:t>
                      </a:r>
                      <a:endParaRPr lang="ru-RU" sz="14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400" dirty="0">
                          <a:effectLst/>
                        </a:rPr>
                        <a:t>март</a:t>
                      </a:r>
                      <a:endParaRPr lang="ru-RU" sz="14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400" dirty="0">
                          <a:effectLst/>
                        </a:rPr>
                        <a:t>апрель</a:t>
                      </a:r>
                      <a:endParaRPr lang="ru-RU" sz="14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400" dirty="0">
                          <a:effectLst/>
                        </a:rPr>
                        <a:t>май</a:t>
                      </a:r>
                      <a:endParaRPr lang="ru-RU" sz="14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400" dirty="0">
                          <a:effectLst/>
                        </a:rPr>
                        <a:t>июнь</a:t>
                      </a:r>
                      <a:endParaRPr lang="ru-RU" sz="1400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>
                    <a:solidFill>
                      <a:srgbClr val="FFFF00"/>
                    </a:solidFill>
                  </a:tcPr>
                </a:tc>
              </a:tr>
              <a:tr h="546142">
                <a:tc gridSpan="5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Дни национальных культур – традиция дружбы народов 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kk-KZ" sz="12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 smtClean="0">
                          <a:effectLst/>
                        </a:rPr>
                        <a:t>Летняя </a:t>
                      </a:r>
                      <a:r>
                        <a:rPr lang="kk-KZ" sz="1200" b="1" dirty="0">
                          <a:effectLst/>
                        </a:rPr>
                        <a:t>школа 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«Избранные вопросы здравоохранения»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 Международная научно – практическая конференция 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«</a:t>
                      </a:r>
                      <a:r>
                        <a:rPr lang="kk-KZ" sz="1200" b="1" dirty="0" smtClean="0">
                          <a:effectLst/>
                        </a:rPr>
                        <a:t>Университетская </a:t>
                      </a:r>
                      <a:r>
                        <a:rPr lang="kk-KZ" sz="1200" b="1" dirty="0">
                          <a:effectLst/>
                        </a:rPr>
                        <a:t>клиника: проблемы и перспективы»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День медицинского работника – 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третье воскресение </a:t>
                      </a:r>
                      <a:r>
                        <a:rPr lang="kk-KZ" sz="1200" b="1" dirty="0" smtClean="0">
                          <a:effectLst/>
                        </a:rPr>
                        <a:t>июня</a:t>
                      </a: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</a:tr>
              <a:tr h="910236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Театральный сезон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Эстафета добрых дел 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159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Международная научно – практическая </a:t>
                      </a:r>
                      <a:endParaRPr lang="ru-RU" sz="1200" b="1" dirty="0">
                        <a:effectLst/>
                      </a:endParaRPr>
                    </a:p>
                    <a:p>
                      <a:pPr marL="2159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конференция «Инновации в высшем медицинском образовании»</a:t>
                      </a:r>
                      <a:endParaRPr lang="ru-RU" sz="1200" b="1" dirty="0">
                        <a:effectLst/>
                      </a:endParaRPr>
                    </a:p>
                    <a:p>
                      <a:pPr marL="21590"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marL="2159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Международная научно – практическая конференцияпо науке </a:t>
                      </a:r>
                      <a:endParaRPr lang="ru-RU" sz="1200" b="1" dirty="0">
                        <a:effectLst/>
                      </a:endParaRPr>
                    </a:p>
                    <a:p>
                      <a:pPr marL="21590"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marL="2159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marL="21590"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Весенний </a:t>
                      </a:r>
                      <a:r>
                        <a:rPr lang="kk-KZ" sz="1200" b="1" dirty="0" smtClean="0">
                          <a:effectLst/>
                        </a:rPr>
                        <a:t>бал</a:t>
                      </a: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241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>
                          <a:effectLst/>
                        </a:rPr>
                        <a:t>Зимняя школа 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День Науки 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400" b="1" dirty="0">
                          <a:effectLst/>
                        </a:rPr>
                        <a:t>июль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400" b="1" dirty="0">
                          <a:effectLst/>
                        </a:rPr>
                        <a:t>август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400" b="1" dirty="0">
                          <a:effectLst/>
                        </a:rPr>
                        <a:t>сентябрь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400" b="1" dirty="0">
                          <a:effectLst/>
                        </a:rPr>
                        <a:t>октябрь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400" b="1" dirty="0">
                          <a:effectLst/>
                        </a:rPr>
                        <a:t>ноябрь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400" b="1" dirty="0">
                          <a:effectLst/>
                        </a:rPr>
                        <a:t>декабрь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>
                    <a:solidFill>
                      <a:srgbClr val="FFFF00"/>
                    </a:solidFill>
                  </a:tcPr>
                </a:tc>
              </a:tr>
              <a:tr h="1668767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>
                          <a:effectLst/>
                        </a:rPr>
                        <a:t>Выпускной бал (закрытие учебного года) – 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>
                          <a:effectLst/>
                        </a:rPr>
                        <a:t>прощание   с </a:t>
                      </a:r>
                      <a:r>
                        <a:rPr lang="en-US" sz="1200" b="1">
                          <a:effectLst/>
                        </a:rPr>
                        <a:t>Alma Mater</a:t>
                      </a:r>
                      <a:endParaRPr lang="ru-RU" sz="1200" b="1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Августовские чтения – </a:t>
                      </a:r>
                      <a:r>
                        <a:rPr lang="kk-KZ" sz="1200" b="1" dirty="0" smtClean="0">
                          <a:effectLst/>
                        </a:rPr>
                        <a:t>тардиционная </a:t>
                      </a:r>
                      <a:r>
                        <a:rPr lang="kk-KZ" sz="1200" b="1" dirty="0">
                          <a:effectLst/>
                        </a:rPr>
                        <a:t>встреча 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руководства вуза с преподава-телями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1 сентября – День знаний 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(</a:t>
                      </a:r>
                      <a:r>
                        <a:rPr lang="kk-KZ" sz="1200" b="1" dirty="0" smtClean="0">
                          <a:effectLst/>
                        </a:rPr>
                        <a:t>открытие </a:t>
                      </a:r>
                      <a:r>
                        <a:rPr lang="kk-KZ" sz="1200" b="1" dirty="0">
                          <a:effectLst/>
                        </a:rPr>
                        <a:t>учебного года)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>
                          <a:effectLst/>
                        </a:rPr>
                        <a:t>День учителя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>
                          <a:effectLst/>
                        </a:rPr>
                        <a:t>Осений бал </a:t>
                      </a:r>
                      <a:endParaRPr lang="ru-RU" sz="1200" b="1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>
                          <a:effectLst/>
                        </a:rPr>
                        <a:t> </a:t>
                      </a:r>
                      <a:endParaRPr lang="ru-RU" sz="1200" b="1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Выборы студенческого правительства </a:t>
                      </a:r>
                      <a:endParaRPr lang="ru-RU" sz="1200" b="1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Дни университета </a:t>
                      </a:r>
                      <a:endParaRPr lang="ru-RU" sz="1200" b="1" dirty="0">
                        <a:effectLst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664210" algn="l"/>
                        </a:tabLst>
                      </a:pPr>
                      <a:r>
                        <a:rPr lang="kk-KZ" sz="1200" b="1" dirty="0">
                          <a:effectLst/>
                        </a:rPr>
                        <a:t>Международная  3-х дневная  конференция</a:t>
                      </a:r>
                      <a:endParaRPr lang="ru-RU" sz="1200" b="1" dirty="0">
                        <a:effectLst/>
                        <a:latin typeface="Palatino Linotype" panose="02040502050505030304" pitchFamily="18" charset="0"/>
                        <a:ea typeface="Calibri"/>
                        <a:cs typeface="Times New Roman"/>
                      </a:endParaRPr>
                    </a:p>
                  </a:txBody>
                  <a:tcPr marL="47995" marR="4799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218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C1B39-D3B5-46EE-9047-AAECA0A6D431}" type="slidenum">
              <a:rPr lang="ru-RU" smtClean="0"/>
              <a:pPr/>
              <a:t>9</a:t>
            </a:fld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864096" y="404664"/>
            <a:ext cx="8316416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899592" y="14483"/>
            <a:ext cx="8244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Ценности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традиции. В 2013-2014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уч.году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 открыты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8991" y="611001"/>
            <a:ext cx="1908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Documents and Settings\user.PC\Рабочий стол\Новая папка (2)\Изображение 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357960"/>
            <a:ext cx="1908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Documents and Settings\user.PC\Рабочий стол\Новая папка (2)\Изображение 0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7242" y="2434691"/>
            <a:ext cx="1908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63104"/>
            <a:ext cx="1440000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DSC 4833 580x386 &amp;Gcy;&amp;lcy;&amp;ucy;&amp;bcy;&amp;ocy;&amp;kcy;&amp;ocy;&amp;ucy;&amp;vcy;&amp;acy;&amp;zhcy;&amp;acy;&amp;iecy;&amp;mcy;&amp;ycy;&amp;iecy; &amp;pcy;&amp;rcy;&amp;iecy;&amp;pcy;&amp;ocy;&amp;dcy;&amp;acy;&amp;vcy;&amp;acy;&amp;tcy;&amp;iecy;&amp;lcy;&amp;icy; &amp;icy; &amp;scy;&amp;tcy;&amp;ucy;&amp;dcy;&amp;iecy;&amp;ncy;&amp;tcy;&amp;ycy; &amp;Kcy;&amp;acy;&amp;zcy;&amp;Ncy;&amp;Mcy;&amp;Ucy;!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188339"/>
            <a:ext cx="1908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Documents and Settings\user.PC\Рабочий стол\Задачи ЦМАКО\Дни Университета 2013\ФОТО University days\отобранные\IMG_198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5167732"/>
            <a:ext cx="1908000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139952" y="2035548"/>
            <a:ext cx="23903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latin typeface="Palatino Linotype" panose="02040502050505030304" pitchFamily="18" charset="0"/>
              </a:rPr>
              <a:t>Галерея Славы выпускников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767243" y="2060848"/>
            <a:ext cx="1944416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Palatino Linotype" panose="02040502050505030304" pitchFamily="18" charset="0"/>
              </a:rPr>
              <a:t>Аллея добрых дел</a:t>
            </a:r>
            <a:endParaRPr lang="ru-RU" sz="1200" b="1" dirty="0">
              <a:latin typeface="Palatino Linotype" panose="0204050205050503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3749539"/>
            <a:ext cx="2880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Palatino Linotype" pitchFamily="18" charset="0"/>
              </a:rPr>
              <a:t>Мемориальная доска «</a:t>
            </a:r>
            <a:r>
              <a:rPr lang="ru-RU" sz="1200" b="1" dirty="0" err="1" smtClean="0">
                <a:latin typeface="Palatino Linotype" pitchFamily="18" charset="0"/>
              </a:rPr>
              <a:t>Жанашыр</a:t>
            </a:r>
            <a:r>
              <a:rPr lang="ru-RU" sz="1200" b="1" dirty="0" smtClean="0">
                <a:latin typeface="Palatino Linotype" pitchFamily="18" charset="0"/>
              </a:rPr>
              <a:t>»</a:t>
            </a:r>
            <a:endParaRPr lang="ru-RU" sz="1200" b="1" dirty="0">
              <a:latin typeface="Palatino Linotype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743696" y="3721713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Palatino Linotype" pitchFamily="18" charset="0"/>
              </a:rPr>
              <a:t>Памятник  «Козы </a:t>
            </a:r>
            <a:r>
              <a:rPr lang="ru-RU" sz="1200" b="1" dirty="0" err="1" smtClean="0">
                <a:latin typeface="Palatino Linotype" pitchFamily="18" charset="0"/>
              </a:rPr>
              <a:t>Корпеш</a:t>
            </a:r>
            <a:r>
              <a:rPr lang="ru-RU" sz="1200" b="1" dirty="0" smtClean="0">
                <a:latin typeface="Palatino Linotype" pitchFamily="18" charset="0"/>
              </a:rPr>
              <a:t> и Баян Сулу»</a:t>
            </a:r>
            <a:endParaRPr lang="ru-RU" sz="1200" b="1" dirty="0">
              <a:latin typeface="Palatino Linotype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809775" y="3839384"/>
            <a:ext cx="18229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1200" b="1" dirty="0">
                <a:latin typeface="Palatino Linotype" panose="02040502050505030304" pitchFamily="18" charset="0"/>
              </a:rPr>
              <a:t>Аллея Абу-Ибн Сино</a:t>
            </a:r>
            <a:endParaRPr lang="ru-RU" sz="1200" b="1" dirty="0">
              <a:latin typeface="Palatino Linotype" panose="0204050205050503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55577" y="6339609"/>
            <a:ext cx="355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200" b="1" dirty="0">
                <a:latin typeface="Palatino Linotype" panose="02040502050505030304" pitchFamily="18" charset="0"/>
              </a:rPr>
              <a:t>Площадь </a:t>
            </a:r>
            <a:r>
              <a:rPr lang="kk-KZ" sz="1200" b="1" dirty="0" smtClean="0">
                <a:latin typeface="Palatino Linotype" panose="02040502050505030304" pitchFamily="18" charset="0"/>
              </a:rPr>
              <a:t>Гиппократа</a:t>
            </a:r>
          </a:p>
          <a:p>
            <a:r>
              <a:rPr lang="kk-KZ" sz="1200" b="1" dirty="0" smtClean="0">
                <a:latin typeface="Palatino Linotype" panose="02040502050505030304" pitchFamily="18" charset="0"/>
              </a:rPr>
              <a:t>Мемориальный комплекс “Мәнгелік”</a:t>
            </a:r>
            <a:endParaRPr lang="ru-RU" sz="1200" b="1" dirty="0">
              <a:latin typeface="Palatino Linotype" panose="0204050205050503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690368" y="5812252"/>
            <a:ext cx="1457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>
                <a:latin typeface="Palatino Linotype" panose="02040502050505030304" pitchFamily="18" charset="0"/>
              </a:rPr>
              <a:t>Мемориальный </a:t>
            </a:r>
            <a:endParaRPr lang="kk-KZ" sz="1200" b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kk-KZ" sz="1200" b="1" dirty="0" smtClean="0">
                <a:latin typeface="Palatino Linotype" panose="02040502050505030304" pitchFamily="18" charset="0"/>
              </a:rPr>
              <a:t>комплекс </a:t>
            </a:r>
          </a:p>
          <a:p>
            <a:pPr algn="ctr"/>
            <a:r>
              <a:rPr lang="kk-KZ" sz="1200" b="1" dirty="0" smtClean="0">
                <a:latin typeface="Palatino Linotype" panose="02040502050505030304" pitchFamily="18" charset="0"/>
              </a:rPr>
              <a:t>«</a:t>
            </a:r>
            <a:r>
              <a:rPr lang="kk-KZ" sz="1200" b="1" dirty="0">
                <a:latin typeface="Palatino Linotype" panose="02040502050505030304" pitchFamily="18" charset="0"/>
              </a:rPr>
              <a:t>Ұстазыма» </a:t>
            </a:r>
            <a:endParaRPr lang="kk-KZ" sz="1200" b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kk-KZ" sz="1200" b="1" dirty="0" smtClean="0">
                <a:latin typeface="Palatino Linotype" panose="02040502050505030304" pitchFamily="18" charset="0"/>
              </a:rPr>
              <a:t>- </a:t>
            </a:r>
            <a:r>
              <a:rPr lang="kk-KZ" sz="1200" b="1" dirty="0">
                <a:latin typeface="Palatino Linotype" panose="02040502050505030304" pitchFamily="18" charset="0"/>
              </a:rPr>
              <a:t>«Учителю»</a:t>
            </a:r>
            <a:endParaRPr lang="ru-RU" sz="1200" b="1" dirty="0">
              <a:latin typeface="Palatino Linotype" panose="0204050205050503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159833" y="5515323"/>
            <a:ext cx="17956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latin typeface="Palatino Linotype" panose="02040502050505030304" pitchFamily="18" charset="0"/>
              </a:rPr>
              <a:t>Theatrum</a:t>
            </a:r>
            <a:r>
              <a:rPr lang="en-US" sz="1200" b="1" dirty="0">
                <a:latin typeface="Palatino Linotype" panose="02040502050505030304" pitchFamily="18" charset="0"/>
              </a:rPr>
              <a:t> </a:t>
            </a:r>
            <a:r>
              <a:rPr lang="kk-KZ" sz="1200" b="1" dirty="0">
                <a:latin typeface="Palatino Linotype" panose="02040502050505030304" pitchFamily="18" charset="0"/>
              </a:rPr>
              <a:t>«</a:t>
            </a:r>
            <a:r>
              <a:rPr lang="en-US" sz="1200" b="1" dirty="0">
                <a:latin typeface="Palatino Linotype" panose="02040502050505030304" pitchFamily="18" charset="0"/>
              </a:rPr>
              <a:t>Concordia</a:t>
            </a:r>
            <a:r>
              <a:rPr lang="kk-KZ" sz="1200" b="1" dirty="0">
                <a:latin typeface="Palatino Linotype" panose="02040502050505030304" pitchFamily="18" charset="0"/>
              </a:rPr>
              <a:t>»</a:t>
            </a:r>
            <a:endParaRPr lang="ru-RU" sz="12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34426" y="5489839"/>
            <a:ext cx="1853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Palatino Linotype" panose="02040502050505030304" pitchFamily="18" charset="0"/>
              </a:rPr>
              <a:t>Комплекс «</a:t>
            </a:r>
            <a:r>
              <a:rPr lang="ru-RU" sz="1200" b="1" dirty="0" err="1" smtClean="0">
                <a:latin typeface="Palatino Linotype" panose="02040502050505030304" pitchFamily="18" charset="0"/>
              </a:rPr>
              <a:t>Атамура</a:t>
            </a:r>
            <a:r>
              <a:rPr lang="ru-RU" sz="1200" b="1" dirty="0" smtClean="0">
                <a:latin typeface="Palatino Linotype" panose="02040502050505030304" pitchFamily="18" charset="0"/>
              </a:rPr>
              <a:t>»</a:t>
            </a:r>
            <a:endParaRPr lang="ru-RU" sz="1200" b="1" dirty="0">
              <a:latin typeface="Palatino Linotype" panose="0204050205050503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835696" y="548680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 smtClean="0">
                <a:latin typeface="Palatino Linotype" pitchFamily="18" charset="0"/>
              </a:rPr>
              <a:t>У</a:t>
            </a:r>
            <a:r>
              <a:rPr lang="ru-RU" sz="1200" b="1" dirty="0" err="1" smtClean="0">
                <a:latin typeface="Palatino Linotype" pitchFamily="18" charset="0"/>
              </a:rPr>
              <a:t>чреждены</a:t>
            </a:r>
            <a:r>
              <a:rPr lang="ru-RU" sz="1200" b="1" dirty="0" smtClean="0">
                <a:latin typeface="Palatino Linotype" pitchFamily="18" charset="0"/>
              </a:rPr>
              <a:t> номинации </a:t>
            </a:r>
          </a:p>
          <a:p>
            <a:pPr algn="ctr"/>
            <a:r>
              <a:rPr lang="ru-RU" sz="1200" b="1" dirty="0" smtClean="0">
                <a:latin typeface="Palatino Linotype" pitchFamily="18" charset="0"/>
              </a:rPr>
              <a:t> «Гордость Университета», </a:t>
            </a:r>
          </a:p>
          <a:p>
            <a:pPr algn="ctr"/>
            <a:r>
              <a:rPr lang="ru-RU" sz="1200" b="1" dirty="0" smtClean="0">
                <a:latin typeface="Palatino Linotype" pitchFamily="18" charset="0"/>
              </a:rPr>
              <a:t>«Надежда Университета»</a:t>
            </a:r>
            <a:endParaRPr lang="ru-RU" sz="1200" b="1" dirty="0">
              <a:latin typeface="Palatino Linotype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115616" y="2060848"/>
            <a:ext cx="17251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Palatino Linotype" panose="02040502050505030304" pitchFamily="18" charset="0"/>
              </a:rPr>
              <a:t> </a:t>
            </a:r>
            <a:r>
              <a:rPr lang="ru-RU" sz="1200" b="1" dirty="0" err="1" smtClean="0">
                <a:latin typeface="Palatino Linotype" panose="02040502050505030304" pitchFamily="18" charset="0"/>
              </a:rPr>
              <a:t>Арт</a:t>
            </a:r>
            <a:r>
              <a:rPr lang="ru-RU" sz="1200" b="1" dirty="0" smtClean="0">
                <a:latin typeface="Palatino Linotype" panose="02040502050505030304" pitchFamily="18" charset="0"/>
              </a:rPr>
              <a:t> центр КазНМУ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620848"/>
            <a:ext cx="2158438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2410308"/>
            <a:ext cx="2174117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62" t="8052" r="4729" b="17812"/>
          <a:stretch/>
        </p:blipFill>
        <p:spPr>
          <a:xfrm>
            <a:off x="4060794" y="2382502"/>
            <a:ext cx="1984412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67" t="8053" b="51562"/>
          <a:stretch/>
        </p:blipFill>
        <p:spPr>
          <a:xfrm>
            <a:off x="945306" y="1131851"/>
            <a:ext cx="2808312" cy="965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5984" y="4291137"/>
            <a:ext cx="1890000" cy="12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2" descr="C:\Documents and Settings\user.PC\Рабочий стол\Мед_медаль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3608" y="548680"/>
            <a:ext cx="251520" cy="566711"/>
          </a:xfrm>
          <a:prstGeom prst="rect">
            <a:avLst/>
          </a:prstGeom>
          <a:noFill/>
        </p:spPr>
      </p:pic>
      <p:pic>
        <p:nvPicPr>
          <p:cNvPr id="32" name="Picture 2" descr="C:\Documents and Settings\user.PC\Рабочий стол\Отрисованный значок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03648" y="548680"/>
            <a:ext cx="360040" cy="49039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2067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znmu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kaznmu</Template>
  <TotalTime>6172</TotalTime>
  <Words>5628</Words>
  <Application>Microsoft Office PowerPoint</Application>
  <PresentationFormat>Экран (4:3)</PresentationFormat>
  <Paragraphs>992</Paragraphs>
  <Slides>64</Slides>
  <Notes>16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6" baseType="lpstr">
      <vt:lpstr>kaznmu</vt:lpstr>
      <vt:lpstr>Двоичный лист</vt:lpstr>
      <vt:lpstr>Слайд 1</vt:lpstr>
      <vt:lpstr>Слайд 2</vt:lpstr>
      <vt:lpstr>Видение КазНМУ: </vt:lpstr>
      <vt:lpstr>В начале 2013-2014 учебного года  были определены приоритетные  области развития университета: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Количество цитирований научных работ  сотрудников КазНМУ по зарубежным базам данных  за  последние 5 лет 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Динамика финансовых поступлений за 2009-2014 годы (ОУК) в тыс.тг.</vt:lpstr>
      <vt:lpstr>Слайд 41</vt:lpstr>
      <vt:lpstr>Объединенная университетская клиника:   Объем  стационарной помощи</vt:lpstr>
      <vt:lpstr>Объединенная университетская киника:  развитие материально-технической базы   в 2013 году и за 9 мес.2014 года</vt:lpstr>
      <vt:lpstr>Объединенная университетская киника:  научно-практическая деятельность в 2013-2014 г.г.</vt:lpstr>
      <vt:lpstr>Слайд 45</vt:lpstr>
      <vt:lpstr>Слайд 46</vt:lpstr>
      <vt:lpstr>Слайд 47</vt:lpstr>
      <vt:lpstr>Слайд 48</vt:lpstr>
      <vt:lpstr>Шаги  к международному признанию КазНМУ</vt:lpstr>
      <vt:lpstr>Слайд 50</vt:lpstr>
      <vt:lpstr>WEB - сайт КазНМУ</vt:lpstr>
      <vt:lpstr> Web-портал КазНМУ им. С.Д.Асфендиярова www.kaznmu.kz в 5-ке лучших сайтов Казахстана в Международном рейтинге Webometrics Ranking of  World  Universities и первый среди медицинских ВУЗов.  В июле 2014 года веб-сайт КазНМУ поднялся с 5040-й позиции  в международном рейтинге университетских сайтов мира до 2917 и вошел в 25% лучших университетских сайтов мира.  </vt:lpstr>
      <vt:lpstr>Нас посещают из 162 стран мира</vt:lpstr>
      <vt:lpstr>  Управление по Связям с общественностью   </vt:lpstr>
      <vt:lpstr>Слайд 55</vt:lpstr>
      <vt:lpstr>Слайд 56</vt:lpstr>
      <vt:lpstr>Слайд 57</vt:lpstr>
      <vt:lpstr>Слайд 58</vt:lpstr>
      <vt:lpstr>Слайд 59</vt:lpstr>
      <vt:lpstr>Заключение</vt:lpstr>
      <vt:lpstr>Концепция «КазНМУ – университет международного уровня» на 2015-2020 г.г.</vt:lpstr>
      <vt:lpstr>СТРАТЕГИЧЕСКИЕ НАПРАВЛЕНИЯ РАЗВИТИЯ КАЗНМУ ПО ДОСТИЖЕНИЮ МЕЖДУНАРОДНОГО УРОВНЯ  НА 2015-2020 Г.Г.</vt:lpstr>
      <vt:lpstr> Области совершенствования КазНМУ на  2014-2015 уч.год</vt:lpstr>
      <vt:lpstr>Слайд 64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Владелец</cp:lastModifiedBy>
  <cp:revision>311</cp:revision>
  <cp:lastPrinted>2014-09-11T11:43:34Z</cp:lastPrinted>
  <dcterms:created xsi:type="dcterms:W3CDTF">2013-05-27T05:58:42Z</dcterms:created>
  <dcterms:modified xsi:type="dcterms:W3CDTF">2014-10-27T08:20:12Z</dcterms:modified>
</cp:coreProperties>
</file>