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5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7575E-2626-0E3F-1E1E-4C1DA034E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DFCEBD-B7E9-C539-97CE-03A1E9260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91C2C8-A435-8B16-08CF-0D731C27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4A2615-5549-1A7D-C9DE-6A2443B4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80981A-628C-165F-F8CE-ACFD28EA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17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585AD-F8B1-0D36-1C8E-BA666EA7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230C64-B7A3-187D-D6A0-4220F1270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D3E52B-F20A-EAC0-182F-BD4E4075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723FA6-0045-C116-FE86-6E75077D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34CFD1-8050-53F8-AA01-FD0B114C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0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B527701-0FA1-AD28-0F27-2E1D841CDF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E70BAD-45E9-843F-EE0C-A3E89826B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1280C1-07E1-8619-598D-754221C1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0FD2CB-F6D3-D49B-23A8-D1582A72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04DC57-E571-6FCE-3845-9DAF1189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21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F7523-C2F2-CBB1-B148-B007FD30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26E219-F713-72F5-F6D1-A2E70890A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F44EC8-C818-6015-E63B-1F4892A97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9AA61B-2A89-F4E8-DBD8-1FEC5CDBF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C6A7EB-01F9-F658-3221-88ADD444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968D2-FBAE-F1AC-9ACA-A40F93D52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9331C0-6E9E-3C5C-D488-87FB9DF3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51065-850C-9017-DD50-DC8FCEFF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9761E8-0EF4-99D2-0430-193C9440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C39378-D5CE-5784-889D-8B96609A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85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29E64-7DE2-4D15-BB3F-BDA2CA2C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082C34-C32D-B5A3-6BA0-184F0FCFD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8D3781-4BB7-3966-E850-5078C7B42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ACD181-B449-3BC3-2CBF-ACB86852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812961-6BE0-34F7-22E8-D1FFB753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6DB5AC-A078-AF93-A615-2DD91721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48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42FCE-FADA-CA08-C404-A9B052E58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6AC52D-DF8D-F624-7B15-E370BF31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ABFFF2-8989-1434-E764-4A4908A77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3AD9A89-9E66-9D0C-9199-8E1C64621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C48F9F-3CEF-BE20-CE3F-DC0A90DC5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F6DB58-0699-81A7-ADFD-08DE93C07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30CA4F-CD8B-3CB1-6559-287DF4F5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FCF1E5-E2BA-E0B8-F96E-F46FA7BC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9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A070E1-5925-1A88-17DB-AF0AD813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72B1B63-DCF1-FB6A-C329-A2A37769F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664C60-E3B9-78B2-262E-8B033746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D337CC-1E0C-D9FD-CD9A-FB6746DE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2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DC2607-1FE2-FA49-BB74-BEA1F3B8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B11399-A926-B67F-E6BE-BEFDD283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761DF3-A116-F9BF-AB27-45DE1F96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EC791-C262-629E-E70F-36098621B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C2E33-3006-2740-E1DE-6A04DB35C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80D980-4159-840E-A202-A5A62AF6F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3DE2C1-FBD3-A08F-13CC-63097B3E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922F3A-BFCF-CF1B-D7D7-E5E3E532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D8808A-5D38-4299-3F3A-ED3D8B0AD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5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BC470-570E-4A2B-91F8-D0AAAF3C3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37A2D0B-C9E1-1445-382A-B2780337C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F8883C-52DC-9C48-CBDC-94D6A10EF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15612D-15C0-BA0C-4FD6-15A10EE4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694786-7B60-3800-2608-14EFEE3F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0EC94D-7580-4CFF-B67C-F3ED9664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62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B6509C-B7BE-6660-B128-2444748B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66250D-E1F8-EA5E-BFA9-B25904C36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5EA7F7-5751-02A6-5CEA-587296207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3EDD5-E418-48A6-BC44-02D3F95F8D64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76164A-8186-EF1E-B9CC-5204B7422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6F79B5-6612-AD2A-18EF-18DA71E5F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7DE81-38A3-450D-93E5-771D63FDF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3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89490-C661-A782-0EDB-24D4D730DE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457200" marR="88900">
              <a:spcAft>
                <a:spcPts val="0"/>
              </a:spcAft>
            </a:pPr>
            <a:r>
              <a:rPr lang="ru-RU" sz="4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проекте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государственных общеобязательных стандартов </a:t>
            </a:r>
            <a:r>
              <a:rPr lang="kk-K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уровням образования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здравоохранения.</a:t>
            </a: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8E4DCD-5ECE-025B-E9FD-921AF7A12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6357" y="4631848"/>
            <a:ext cx="9144000" cy="1655762"/>
          </a:xfrm>
        </p:spPr>
        <p:txBody>
          <a:bodyPr/>
          <a:lstStyle/>
          <a:p>
            <a:pPr algn="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Заместитель председателя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Сыдыкова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С.И.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25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F79B8-DD17-1D28-E090-ED2128C52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rgbClr val="1E1E1E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образовательной программы </a:t>
            </a: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высшег</a:t>
            </a:r>
            <a:r>
              <a:rPr lang="ru-RU" sz="1800" b="1" dirty="0">
                <a:solidFill>
                  <a:srgbClr val="1E1E1E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образования по направлению подготовки «Здравоохранение»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6786DE1-8DA2-3F6E-7366-82E59BE45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10396"/>
              </p:ext>
            </p:extLst>
          </p:nvPr>
        </p:nvGraphicFramePr>
        <p:xfrm>
          <a:off x="284084" y="494605"/>
          <a:ext cx="11452195" cy="6042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219">
                  <a:extLst>
                    <a:ext uri="{9D8B030D-6E8A-4147-A177-3AD203B41FA5}">
                      <a16:colId xmlns:a16="http://schemas.microsoft.com/office/drawing/2014/main" val="2236509264"/>
                    </a:ext>
                  </a:extLst>
                </a:gridCol>
                <a:gridCol w="6118335">
                  <a:extLst>
                    <a:ext uri="{9D8B030D-6E8A-4147-A177-3AD203B41FA5}">
                      <a16:colId xmlns:a16="http://schemas.microsoft.com/office/drawing/2014/main" val="2133733925"/>
                    </a:ext>
                  </a:extLst>
                </a:gridCol>
                <a:gridCol w="1195811">
                  <a:extLst>
                    <a:ext uri="{9D8B030D-6E8A-4147-A177-3AD203B41FA5}">
                      <a16:colId xmlns:a16="http://schemas.microsoft.com/office/drawing/2014/main" val="2909489771"/>
                    </a:ext>
                  </a:extLst>
                </a:gridCol>
                <a:gridCol w="1416577">
                  <a:extLst>
                    <a:ext uri="{9D8B030D-6E8A-4147-A177-3AD203B41FA5}">
                      <a16:colId xmlns:a16="http://schemas.microsoft.com/office/drawing/2014/main" val="687880588"/>
                    </a:ext>
                  </a:extLst>
                </a:gridCol>
                <a:gridCol w="1026279">
                  <a:extLst>
                    <a:ext uri="{9D8B030D-6E8A-4147-A177-3AD203B41FA5}">
                      <a16:colId xmlns:a16="http://schemas.microsoft.com/office/drawing/2014/main" val="3182970151"/>
                    </a:ext>
                  </a:extLst>
                </a:gridCol>
                <a:gridCol w="1162974">
                  <a:extLst>
                    <a:ext uri="{9D8B030D-6E8A-4147-A177-3AD203B41FA5}">
                      <a16:colId xmlns:a16="http://schemas.microsoft.com/office/drawing/2014/main" val="186809752"/>
                    </a:ext>
                  </a:extLst>
                </a:gridCol>
              </a:tblGrid>
              <a:tr h="176585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 anchor="ctr"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Наименование циклов и дисциплин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 anchor="ctr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Общая трудоемкость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52392"/>
                  </a:ext>
                </a:extLst>
              </a:tr>
              <a:tr h="278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Сестринское дело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Фармация</a:t>
                      </a:r>
                      <a:r>
                        <a:rPr lang="kk-KZ" sz="1200">
                          <a:effectLst/>
                          <a:latin typeface="Arial Narrow" panose="020B0606020202030204" pitchFamily="34" charset="0"/>
                        </a:rPr>
                        <a:t>, Общественное здоровье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996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акад. часах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акад. кредитах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акад. часах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акад. кредитах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7127378"/>
                  </a:ext>
                </a:extLst>
              </a:tr>
              <a:tr h="18290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Цикл общеобразовательные дисциплины (ООД)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1680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1680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1532254"/>
                  </a:ext>
                </a:extLst>
              </a:tr>
              <a:tr h="18290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Обязательный компонент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1530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1530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6885288"/>
                  </a:ext>
                </a:extLst>
              </a:tr>
              <a:tr h="18290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</a:pPr>
                      <a:r>
                        <a:rPr lang="kk-KZ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И</a:t>
                      </a:r>
                      <a:r>
                        <a:rPr lang="ru-RU" sz="1200" spc="10" dirty="0" err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стория</a:t>
                      </a: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Казахстана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9581471"/>
                  </a:ext>
                </a:extLst>
              </a:tr>
              <a:tr h="18290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Философия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5520396"/>
                  </a:ext>
                </a:extLst>
              </a:tr>
              <a:tr h="18290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Иностранный язык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8607524"/>
                  </a:ext>
                </a:extLst>
              </a:tr>
              <a:tr h="18290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Казахский (Русский) язык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68811243"/>
                  </a:ext>
                </a:extLst>
              </a:tr>
              <a:tr h="18290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Информационно-коммуникационные технологии (на английском языке)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378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Модуль социально-политических знаний (социология, политология, культурология, психология)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0861127"/>
                  </a:ext>
                </a:extLst>
              </a:tr>
              <a:tr h="18290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Физическая культура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30917504"/>
                  </a:ext>
                </a:extLst>
              </a:tr>
              <a:tr h="18290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Вузовский компонент и(или) компонент по выбору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021701"/>
                  </a:ext>
                </a:extLst>
              </a:tr>
              <a:tr h="44821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Цикл базовых дисциплин (БД)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330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110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4200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140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467128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Вузовский компонент и (или) компонент по выбору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9237589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Профессиональная практика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3704148"/>
                  </a:ext>
                </a:extLst>
              </a:tr>
              <a:tr h="44821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Цикл профилирующих дисциплин (ПД)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1950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 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2850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 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1332869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Вузовский компонент и(или) компонент по выбору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8064412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Профессиональная практика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2694865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Дополнительные виды обучения (ДВО)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1851726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Компонент по выбору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4968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Итоговая аттестация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120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120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9250559"/>
                  </a:ext>
                </a:extLst>
              </a:tr>
              <a:tr h="17658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Подготовка и сдача комплексного экзамена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44448079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7200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240 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9000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Не менее 300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044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01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F79B8-DD17-1D28-E090-ED2128C52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rgbClr val="1E1E1E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образовательной программы 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по программам </a:t>
            </a:r>
            <a:r>
              <a:rPr lang="ru-RU" sz="18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непрерывного интегрированного медицинского 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образования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8961E2A-3D92-7703-C792-30C885130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749382"/>
              </p:ext>
            </p:extLst>
          </p:nvPr>
        </p:nvGraphicFramePr>
        <p:xfrm>
          <a:off x="149241" y="547872"/>
          <a:ext cx="11631427" cy="6069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200">
                  <a:extLst>
                    <a:ext uri="{9D8B030D-6E8A-4147-A177-3AD203B41FA5}">
                      <a16:colId xmlns:a16="http://schemas.microsoft.com/office/drawing/2014/main" val="2941673278"/>
                    </a:ext>
                  </a:extLst>
                </a:gridCol>
                <a:gridCol w="5839215">
                  <a:extLst>
                    <a:ext uri="{9D8B030D-6E8A-4147-A177-3AD203B41FA5}">
                      <a16:colId xmlns:a16="http://schemas.microsoft.com/office/drawing/2014/main" val="2220870178"/>
                    </a:ext>
                  </a:extLst>
                </a:gridCol>
                <a:gridCol w="1360503">
                  <a:extLst>
                    <a:ext uri="{9D8B030D-6E8A-4147-A177-3AD203B41FA5}">
                      <a16:colId xmlns:a16="http://schemas.microsoft.com/office/drawing/2014/main" val="1055674948"/>
                    </a:ext>
                  </a:extLst>
                </a:gridCol>
                <a:gridCol w="1360503">
                  <a:extLst>
                    <a:ext uri="{9D8B030D-6E8A-4147-A177-3AD203B41FA5}">
                      <a16:colId xmlns:a16="http://schemas.microsoft.com/office/drawing/2014/main" val="2181649508"/>
                    </a:ext>
                  </a:extLst>
                </a:gridCol>
                <a:gridCol w="1360503">
                  <a:extLst>
                    <a:ext uri="{9D8B030D-6E8A-4147-A177-3AD203B41FA5}">
                      <a16:colId xmlns:a16="http://schemas.microsoft.com/office/drawing/2014/main" val="3394083567"/>
                    </a:ext>
                  </a:extLst>
                </a:gridCol>
                <a:gridCol w="1360503">
                  <a:extLst>
                    <a:ext uri="{9D8B030D-6E8A-4147-A177-3AD203B41FA5}">
                      <a16:colId xmlns:a16="http://schemas.microsoft.com/office/drawing/2014/main" val="729249274"/>
                    </a:ext>
                  </a:extLst>
                </a:gridCol>
              </a:tblGrid>
              <a:tr h="76302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№ п/п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Наименование циклов дисциплин и видов деятельности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Общая трудоемкость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907855"/>
                  </a:ext>
                </a:extLst>
              </a:tr>
              <a:tr h="76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Стоматология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Медицина, Педиатрия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2107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акад. часах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акад. кредитах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517" marR="25517" marT="15310" marB="1531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акад. часах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в акад. кредитах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2476871"/>
                  </a:ext>
                </a:extLst>
              </a:tr>
              <a:tr h="14128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Цикл общеобразовательные дисциплины (ООД)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1680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1680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455298"/>
                  </a:ext>
                </a:extLst>
              </a:tr>
              <a:tr h="7630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Обязательный компонент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1530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1530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0391056"/>
                  </a:ext>
                </a:extLst>
              </a:tr>
              <a:tr h="7630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kk-KZ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И</a:t>
                      </a:r>
                      <a:r>
                        <a:rPr lang="ru-RU" sz="1200" spc="10" dirty="0" err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стория</a:t>
                      </a: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Казахстана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8296321"/>
                  </a:ext>
                </a:extLst>
              </a:tr>
              <a:tr h="7630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Философия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4872437"/>
                  </a:ext>
                </a:extLst>
              </a:tr>
              <a:tr h="7630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Иностранный язык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62665192"/>
                  </a:ext>
                </a:extLst>
              </a:tr>
              <a:tr h="7630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Казахский (Русский) язык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827774"/>
                  </a:ext>
                </a:extLst>
              </a:tr>
              <a:tr h="20489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Информационно-коммуникационные технологии (на английском языке)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4090911"/>
                  </a:ext>
                </a:extLst>
              </a:tr>
              <a:tr h="4071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Модуль социально-политических знаний (социология, политология, культурология, психология)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65835705"/>
                  </a:ext>
                </a:extLst>
              </a:tr>
              <a:tr h="7630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Физическая культура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0653588"/>
                  </a:ext>
                </a:extLst>
              </a:tr>
              <a:tr h="139907"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Вузовский компонент и (или) компонент по выбору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5478090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b="1" spc="10" dirty="0">
                          <a:effectLst/>
                          <a:latin typeface="Arial Narrow" panose="020B0606020202030204" pitchFamily="34" charset="0"/>
                        </a:rPr>
                        <a:t>Цикл базовых дисциплин (БД)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 менее 1950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 менее 65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 менее 2850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 менее 95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3694898"/>
                  </a:ext>
                </a:extLst>
              </a:tr>
              <a:tr h="18045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Вузовский компонент и (или) компонент по выбору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9098989"/>
                  </a:ext>
                </a:extLst>
              </a:tr>
              <a:tr h="7181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в том числе: Иностранный язык (профессиональный), Менеджмент, Психология управления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2719919"/>
                  </a:ext>
                </a:extLst>
              </a:tr>
              <a:tr h="7630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Профессиональная практика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21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b="1" spc="10" dirty="0">
                          <a:effectLst/>
                          <a:latin typeface="Arial Narrow" panose="020B0606020202030204" pitchFamily="34" charset="0"/>
                        </a:rPr>
                        <a:t>Цикл профилирующих дисциплин (ПД)</a:t>
                      </a:r>
                      <a:endParaRPr lang="ru-RU" sz="12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 менее 3600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 менее 120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4500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4763182"/>
                  </a:ext>
                </a:extLst>
              </a:tr>
              <a:tr h="14128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Вузовский компонент и(или) компонент по выбору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87209432"/>
                  </a:ext>
                </a:extLst>
              </a:tr>
              <a:tr h="7630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2)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Профессиональная практика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2298810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Интернатура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Не менее</a:t>
                      </a:r>
                    </a:p>
                    <a:p>
                      <a:pPr marL="635" indent="-1905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9359831"/>
                  </a:ext>
                </a:extLst>
              </a:tr>
              <a:tr h="14128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Дополнительные виды обучения (ДВО)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8442449"/>
                  </a:ext>
                </a:extLst>
              </a:tr>
              <a:tr h="7630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Компонент по выбору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8373244"/>
                  </a:ext>
                </a:extLst>
              </a:tr>
              <a:tr h="19424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Экспериментально-исследовательская работа (ЭИР)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390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390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0487159"/>
                  </a:ext>
                </a:extLst>
              </a:tr>
              <a:tr h="18975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Итоговая аттестация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360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12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360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Не менее 12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2111562"/>
                  </a:ext>
                </a:extLst>
              </a:tr>
              <a:tr h="2712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1)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Написание, защита магистерского проекта и подготовка, сдача комплексного экзамена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360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4791797"/>
                  </a:ext>
                </a:extLst>
              </a:tr>
              <a:tr h="191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9000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300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613" marR="12613" marT="7568" marB="7568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>
                          <a:effectLst/>
                          <a:latin typeface="Arial Narrow" panose="020B0606020202030204" pitchFamily="34" charset="0"/>
                        </a:rPr>
                        <a:t>Не менее 10800</a:t>
                      </a:r>
                      <a:endParaRPr lang="ru-RU" sz="120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</a:pPr>
                      <a:r>
                        <a:rPr lang="ru-RU" sz="1200" spc="10" dirty="0">
                          <a:effectLst/>
                          <a:latin typeface="Arial Narrow" panose="020B0606020202030204" pitchFamily="34" charset="0"/>
                        </a:rPr>
                        <a:t>Не менее 360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874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9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818DAB-B5A1-6CFF-54C2-3EE729C7D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17" y="520607"/>
            <a:ext cx="12020365" cy="5063447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6.</a:t>
            </a:r>
            <a:r>
              <a:rPr lang="ru-RU" sz="1400" spc="1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В перечне цикла ООД не допускается сокращение объема дисциплин обязательного компонента, содержание которых определяется типовыми учебными программами. Исключение составляют сокращенные образовательные программы высшего образований с ускоренным сроком обучения на базе технического и профессионального, </a:t>
            </a:r>
            <a:r>
              <a:rPr lang="ru-RU" sz="1400" spc="10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послесреднего</a:t>
            </a:r>
            <a:r>
              <a:rPr lang="ru-RU" sz="1400" spc="1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или высшего образования.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Не допускается 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ОВПО изменение</a:t>
            </a:r>
            <a:r>
              <a:rPr lang="ru-RU" sz="1400" spc="1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содержания дисциплин 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«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История Казахстана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» и «Философия» 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цикла ООД, 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определяемого типовыми учебными программами.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В целях повышения качества профессиональной подготовки и учета специфики направлений подготовки допускается самостоятельное изменение </a:t>
            </a:r>
            <a:r>
              <a:rPr lang="kk-KZ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ОВПО 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содержания дисциплин «Иностранный язык», «Русский язык», «Информационно-коммуникационные технологии», «Физическая культура», определяемого типовыми учебными программами.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Допускается самостоятельное изменение </a:t>
            </a:r>
            <a:r>
              <a:rPr lang="kk-KZ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ОВПО 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содержания дисциплины «Казахский язык» и модуля социально-политических знаний до 50%, определяемого типовыми учебными программами.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Признание ранее освоенных результатов обучения по учебным дисциплинам цикла ООД лицам, обучающимся по сокращенным образовательным программам на базе технического и профессионального, </a:t>
            </a:r>
            <a:r>
              <a:rPr lang="ru-RU" sz="14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послесреднего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 или высшего образования, осуществляется ОВПО самостоятельно.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7. ВК и КВ определяются </a:t>
            </a:r>
            <a:r>
              <a:rPr lang="kk-KZ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ОВПО</a:t>
            </a:r>
            <a:r>
              <a:rPr lang="kk-KZ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самостоятельно и учитывают потребности рынка труда, ожидания работодателей и индивидуальные интересы обучающегося.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8. Объем цикла ООД составляет 56 академических кредитов. Из них 51 академических кредита отводится на дисциплины обязательного компонента: </a:t>
            </a:r>
            <a:r>
              <a:rPr lang="kk-KZ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И</a:t>
            </a:r>
            <a:r>
              <a:rPr lang="ru-RU" sz="1400" b="1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стория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Казахстана</a:t>
            </a:r>
            <a:r>
              <a:rPr lang="ru-RU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, Философия, Казахский (русский) язык, Иностранный язык, Информационно-коммуникационные технологии (на английском языке), Физическая культура, Модуль социально-политических знаний (политология, социология, культурология, психология). 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При этом обучающиеся ОВПО всех специальностей и (или) направлении подготовки кадров на уровне бакалавриата сдают государственный экзамен по дисциплине "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onsolas" panose="020B0609020204030204" pitchFamily="49" charset="0"/>
              </a:rPr>
              <a:t>История Казахстана</a:t>
            </a:r>
            <a:r>
              <a:rPr lang="ru-RU" sz="14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" по ее завершению, в том же академическом периоде.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9. Результаты обучения обязательного компонента дисциплин цикла ООД определяются Государственным общеобязательным стандартом высшего образования, утвержденным </a:t>
            </a:r>
            <a:r>
              <a:rPr lang="kk-KZ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приказом Министра образования и науки Республики Казахстан от 31 октября 2018 года № 604.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29. ОВПО, внедряющие программы трехъязычного образования, осуществляют планирование и организацию образовательной деятельности на трех языках: языке обучения, втором и английском языках.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14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Процентное соотношение дисциплин, преподаваемых на языке обучения, втором и английском языках, определяется ОВПО самостоятельно.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3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CCE74-DE94-1EC2-01D4-5D6D06AD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решения: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351BDA-2893-1A97-E119-7DDEB1D83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Организациям образования подготовить проекты ОП для реализации проектов государственных общеобязательных стандартов 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уровням образования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здравоохранения с объемом ООД 56 кредитов.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29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989</Words>
  <Application>Microsoft Office PowerPoint</Application>
  <PresentationFormat>Широкоэкранный</PresentationFormat>
  <Paragraphs>293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Тема Office</vt:lpstr>
      <vt:lpstr>О проекте государственных общеобязательных стандартов по уровням образования в области здравоохранения. </vt:lpstr>
      <vt:lpstr>Структура образовательной программы высшего образования по направлению подготовки «Здравоохранение»</vt:lpstr>
      <vt:lpstr>Структура образовательной программы по программам непрерывного интегрированного медицинского образования</vt:lpstr>
      <vt:lpstr>Презентация PowerPoint</vt:lpstr>
      <vt:lpstr>Проект решения: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государственных общеобязательных стандартов по уровням образования в области здравоохранения. </dc:title>
  <dc:creator>Saule Sydykova</dc:creator>
  <cp:lastModifiedBy>Saule Sydykova</cp:lastModifiedBy>
  <cp:revision>1</cp:revision>
  <dcterms:created xsi:type="dcterms:W3CDTF">2022-05-27T06:19:40Z</dcterms:created>
  <dcterms:modified xsi:type="dcterms:W3CDTF">2022-05-27T06:33:20Z</dcterms:modified>
</cp:coreProperties>
</file>