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4" r:id="rId5"/>
    <p:sldId id="262" r:id="rId6"/>
    <p:sldId id="268" r:id="rId7"/>
    <p:sldId id="269" r:id="rId8"/>
    <p:sldId id="270" r:id="rId9"/>
    <p:sldId id="271" r:id="rId10"/>
    <p:sldId id="261"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8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8BD19-3646-4D94-A0D0-C8FDCAD369B6}" type="datetimeFigureOut">
              <a:rPr lang="ru-RU" smtClean="0"/>
              <a:t>27.05.2022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4CD559-4E0D-44CD-A57C-B544494AF576}" type="slidenum">
              <a:rPr lang="ru-RU" smtClean="0"/>
              <a:t>‹#›</a:t>
            </a:fld>
            <a:endParaRPr lang="ru-RU"/>
          </a:p>
        </p:txBody>
      </p:sp>
    </p:spTree>
    <p:extLst>
      <p:ext uri="{BB962C8B-B14F-4D97-AF65-F5344CB8AC3E}">
        <p14:creationId xmlns:p14="http://schemas.microsoft.com/office/powerpoint/2010/main" val="3516529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dirty="0">
                <a:latin typeface="Times New Roman" pitchFamily="18" charset="0"/>
                <a:cs typeface="Times New Roman" pitchFamily="18" charset="0"/>
              </a:rPr>
              <a:t>Для приведения в соответствие с </a:t>
            </a:r>
            <a:r>
              <a:rPr lang="kk-KZ" sz="1200" dirty="0">
                <a:latin typeface="Times New Roman" pitchFamily="18" charset="0"/>
                <a:cs typeface="Times New Roman" pitchFamily="18" charset="0"/>
              </a:rPr>
              <a:t>Законом РК от 4.12.2015 года № 434-V ЗРК «О государственных закупках» внести дополнения в приказ МЗ РК </a:t>
            </a:r>
            <a:r>
              <a:rPr lang="ru-RU" sz="1200" dirty="0">
                <a:latin typeface="Times New Roman" pitchFamily="18" charset="0"/>
                <a:cs typeface="Times New Roman" pitchFamily="18" charset="0"/>
              </a:rPr>
              <a:t>от 21 декабря 2020 года № ҚР ДСМ-303/2020 «Об утверждении правил дополнительного и неформального образования специалистов в области здравоохранения, квалификационных требований к организациям, реализующим образовательные программы дополнительного и неформального образования в области здравоохранения» о заключении договора между организацией об оценке и слушателем сертификационного курса. Сравнительная таблица прилагается.</a:t>
            </a:r>
          </a:p>
          <a:p>
            <a:endParaRPr lang="ru-RU" dirty="0"/>
          </a:p>
        </p:txBody>
      </p:sp>
      <p:sp>
        <p:nvSpPr>
          <p:cNvPr id="4" name="Номер слайда 3"/>
          <p:cNvSpPr>
            <a:spLocks noGrp="1"/>
          </p:cNvSpPr>
          <p:nvPr>
            <p:ph type="sldNum" sz="quarter" idx="5"/>
          </p:nvPr>
        </p:nvSpPr>
        <p:spPr/>
        <p:txBody>
          <a:bodyPr/>
          <a:lstStyle/>
          <a:p>
            <a:fld id="{164CD559-4E0D-44CD-A57C-B544494AF576}" type="slidenum">
              <a:rPr lang="ru-RU" smtClean="0"/>
              <a:t>11</a:t>
            </a:fld>
            <a:endParaRPr lang="ru-RU"/>
          </a:p>
        </p:txBody>
      </p:sp>
    </p:spTree>
    <p:extLst>
      <p:ext uri="{BB962C8B-B14F-4D97-AF65-F5344CB8AC3E}">
        <p14:creationId xmlns:p14="http://schemas.microsoft.com/office/powerpoint/2010/main" val="380465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27.05.2022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27.05.2022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27.05.2022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27.05.2022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adilet.zan.kz/rus/docs/K2000000360#z2968"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62474"/>
          </a:xfrm>
        </p:spPr>
        <p:txBody>
          <a:bodyPr>
            <a:normAutofit/>
          </a:bodyPr>
          <a:lstStyle/>
          <a:p>
            <a:r>
              <a:rPr lang="ru-RU" sz="4800" b="1" dirty="0">
                <a:solidFill>
                  <a:srgbClr val="C00000"/>
                </a:solidFill>
                <a:latin typeface="Arial Narrow" pitchFamily="34" charset="0"/>
              </a:rPr>
              <a:t>Вопросы дополнительного и неформального образования в области здравоохранения.</a:t>
            </a:r>
            <a:endParaRPr lang="ru-RU" sz="4800" dirty="0">
              <a:latin typeface="Arial Narrow" pitchFamily="34" charset="0"/>
            </a:endParaRPr>
          </a:p>
        </p:txBody>
      </p:sp>
      <p:sp>
        <p:nvSpPr>
          <p:cNvPr id="3" name="Заголовок 1"/>
          <p:cNvSpPr txBox="1">
            <a:spLocks/>
          </p:cNvSpPr>
          <p:nvPr/>
        </p:nvSpPr>
        <p:spPr>
          <a:xfrm>
            <a:off x="539552" y="6021288"/>
            <a:ext cx="8229600" cy="4900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latin typeface="Arial Narrow" pitchFamily="34" charset="0"/>
              </a:rPr>
              <a:t>Алматы, 13 мая 2022 г.</a:t>
            </a:r>
          </a:p>
        </p:txBody>
      </p:sp>
      <p:sp>
        <p:nvSpPr>
          <p:cNvPr id="4" name="Заголовок 1"/>
          <p:cNvSpPr txBox="1">
            <a:spLocks/>
          </p:cNvSpPr>
          <p:nvPr/>
        </p:nvSpPr>
        <p:spPr>
          <a:xfrm>
            <a:off x="4641411" y="4902313"/>
            <a:ext cx="4395083"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ru-RU" sz="2400" dirty="0">
                <a:latin typeface="Arial Narrow" pitchFamily="34" charset="0"/>
              </a:rPr>
              <a:t>Председатель Секции ДО и НФО </a:t>
            </a:r>
            <a:r>
              <a:rPr lang="ru-RU" sz="2400" dirty="0" err="1">
                <a:latin typeface="Arial Narrow" pitchFamily="34" charset="0"/>
              </a:rPr>
              <a:t>Султангазиева</a:t>
            </a:r>
            <a:r>
              <a:rPr lang="ru-RU" sz="2400" dirty="0">
                <a:latin typeface="Arial Narrow" pitchFamily="34" charset="0"/>
              </a:rPr>
              <a:t> А.А.</a:t>
            </a:r>
          </a:p>
        </p:txBody>
      </p:sp>
    </p:spTree>
    <p:extLst>
      <p:ext uri="{BB962C8B-B14F-4D97-AF65-F5344CB8AC3E}">
        <p14:creationId xmlns:p14="http://schemas.microsoft.com/office/powerpoint/2010/main" val="240877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9E80AE-42EA-A40C-9D83-709D9FFE76D3}"/>
              </a:ext>
            </a:extLst>
          </p:cNvPr>
          <p:cNvSpPr>
            <a:spLocks noGrp="1"/>
          </p:cNvSpPr>
          <p:nvPr>
            <p:ph type="title"/>
          </p:nvPr>
        </p:nvSpPr>
        <p:spPr>
          <a:xfrm>
            <a:off x="638589" y="435853"/>
            <a:ext cx="7886700" cy="481272"/>
          </a:xfrm>
        </p:spPr>
        <p:txBody>
          <a:bodyPr>
            <a:normAutofit fontScale="90000"/>
          </a:bodyPr>
          <a:lstStyle/>
          <a:p>
            <a:pPr algn="ctr"/>
            <a:r>
              <a:rPr lang="ru-RU" sz="2700" b="1" i="1" dirty="0">
                <a:solidFill>
                  <a:srgbClr val="002060"/>
                </a:solidFill>
              </a:rPr>
              <a:t>Траектория слушателя ОМ НФО</a:t>
            </a:r>
            <a:endParaRPr lang="ru-KZ" sz="2700" b="1" i="1" dirty="0">
              <a:solidFill>
                <a:srgbClr val="002060"/>
              </a:solidFill>
            </a:endParaRPr>
          </a:p>
        </p:txBody>
      </p:sp>
      <p:sp>
        <p:nvSpPr>
          <p:cNvPr id="4" name="Прямоугольник: скругленные углы 3">
            <a:extLst>
              <a:ext uri="{FF2B5EF4-FFF2-40B4-BE49-F238E27FC236}">
                <a16:creationId xmlns:a16="http://schemas.microsoft.com/office/drawing/2014/main" id="{600ED07D-B0BE-A4C4-615A-CCDB5C6451D1}"/>
              </a:ext>
            </a:extLst>
          </p:cNvPr>
          <p:cNvSpPr/>
          <p:nvPr/>
        </p:nvSpPr>
        <p:spPr>
          <a:xfrm>
            <a:off x="829918" y="1408873"/>
            <a:ext cx="7424531" cy="66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b="1" dirty="0">
                <a:cs typeface="Times New Roman" panose="02020603050405020304" pitchFamily="18" charset="0"/>
              </a:rPr>
              <a:t>Оповещение потенциального слушателя (размещение информации о планируемом мероприятии через сайт организатора, почтовые рассылки, рассылки в мессенджерах, личное приглашение)</a:t>
            </a:r>
            <a:endParaRPr lang="ru-KZ" sz="1350" b="1" dirty="0">
              <a:cs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B6D6CF1E-FF79-1AD7-CF43-7039C31EF294}"/>
              </a:ext>
            </a:extLst>
          </p:cNvPr>
          <p:cNvSpPr/>
          <p:nvPr/>
        </p:nvSpPr>
        <p:spPr>
          <a:xfrm>
            <a:off x="168965" y="2210783"/>
            <a:ext cx="8806070" cy="204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600"/>
              </a:spcAft>
            </a:pPr>
            <a:r>
              <a:rPr lang="ru-RU" sz="900" dirty="0">
                <a:ea typeface="Calibri" panose="020F0502020204030204" pitchFamily="34" charset="0"/>
                <a:cs typeface="Times New Roman" panose="02020603050405020304" pitchFamily="18" charset="0"/>
              </a:rPr>
              <a:t>Страница с описанием ОМ НФО размещается в открытом доступе и содержит следующие сведения: </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Название ОМ НФО</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Дата и время проведения </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Программа ОМ НФО</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ФИО, должность, ученая степень, звание лекторов </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Информация со статусом аккредитации ОМ НФО </a:t>
            </a: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Количество ЗЕ/кредитов</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Информация о порядке контроля присутствия</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Информация о порядке контроля знаний</a:t>
            </a:r>
            <a:endParaRPr lang="ru-KZ" sz="900" dirty="0">
              <a:ea typeface="Calibri" panose="020F0502020204030204" pitchFamily="34" charset="0"/>
              <a:cs typeface="Times New Roman" panose="02020603050405020304" pitchFamily="18" charset="0"/>
            </a:endParaRPr>
          </a:p>
          <a:p>
            <a:pPr marL="257175" indent="-257175" algn="just">
              <a:lnSpc>
                <a:spcPct val="107000"/>
              </a:lnSpc>
              <a:buFont typeface="+mj-lt"/>
              <a:buAutoNum type="arabicParenR"/>
            </a:pPr>
            <a:r>
              <a:rPr lang="ru-RU" sz="900" dirty="0">
                <a:ea typeface="Calibri" panose="020F0502020204030204" pitchFamily="34" charset="0"/>
                <a:cs typeface="Times New Roman" panose="02020603050405020304" pitchFamily="18" charset="0"/>
              </a:rPr>
              <a:t>Информация о размере регистрационного взноса, порядке оплаты или о бесплатном участии</a:t>
            </a:r>
            <a:endParaRPr lang="ru-KZ" sz="900" dirty="0">
              <a:ea typeface="Calibri" panose="020F0502020204030204" pitchFamily="34" charset="0"/>
              <a:cs typeface="Times New Roman" panose="02020603050405020304" pitchFamily="18" charset="0"/>
            </a:endParaRPr>
          </a:p>
          <a:p>
            <a:pPr marL="257175" indent="-257175" algn="just">
              <a:lnSpc>
                <a:spcPct val="107000"/>
              </a:lnSpc>
              <a:spcAft>
                <a:spcPts val="600"/>
              </a:spcAft>
              <a:buFont typeface="+mj-lt"/>
              <a:buAutoNum type="arabicParenR"/>
            </a:pPr>
            <a:r>
              <a:rPr lang="ru-RU" sz="900" dirty="0">
                <a:ea typeface="Calibri" panose="020F0502020204030204" pitchFamily="34" charset="0"/>
                <a:cs typeface="Times New Roman" panose="02020603050405020304" pitchFamily="18" charset="0"/>
              </a:rPr>
              <a:t>Форма регистрации или ссылка на </a:t>
            </a:r>
            <a:r>
              <a:rPr lang="ru-RU" sz="900">
                <a:ea typeface="Calibri" panose="020F0502020204030204" pitchFamily="34" charset="0"/>
                <a:cs typeface="Times New Roman" panose="02020603050405020304" pitchFamily="18" charset="0"/>
              </a:rPr>
              <a:t>страницу регистрации</a:t>
            </a:r>
            <a:endParaRPr lang="ru-KZ" sz="900" dirty="0">
              <a:ea typeface="Calibri" panose="020F0502020204030204" pitchFamily="34" charset="0"/>
              <a:cs typeface="Times New Roman" panose="02020603050405020304" pitchFamily="18" charset="0"/>
            </a:endParaRPr>
          </a:p>
        </p:txBody>
      </p:sp>
      <p:sp>
        <p:nvSpPr>
          <p:cNvPr id="6" name="Прямоугольник: скругленные углы 5">
            <a:extLst>
              <a:ext uri="{FF2B5EF4-FFF2-40B4-BE49-F238E27FC236}">
                <a16:creationId xmlns:a16="http://schemas.microsoft.com/office/drawing/2014/main" id="{4B828115-E9A6-4DC8-2DA1-C96B817E0743}"/>
              </a:ext>
            </a:extLst>
          </p:cNvPr>
          <p:cNvSpPr/>
          <p:nvPr/>
        </p:nvSpPr>
        <p:spPr>
          <a:xfrm>
            <a:off x="188843" y="4439530"/>
            <a:ext cx="8786192" cy="586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dirty="0">
                <a:cs typeface="Times New Roman" panose="02020603050405020304" pitchFamily="18" charset="0"/>
              </a:rPr>
              <a:t>Регистрация слушателя в месте проведения ОМ, отделе ДО организации образования в области здравоохранения и/или профильной профессиональной ассоциации (онлайн регистрация участников ОМ НФО проводится заранее, за 5-10 дней до начала)</a:t>
            </a:r>
            <a:endParaRPr lang="ru-KZ" sz="1350" dirty="0">
              <a:cs typeface="Times New Roman" panose="02020603050405020304" pitchFamily="18" charset="0"/>
            </a:endParaRPr>
          </a:p>
        </p:txBody>
      </p:sp>
      <p:sp>
        <p:nvSpPr>
          <p:cNvPr id="7" name="Прямоугольник: скругленные углы 6">
            <a:extLst>
              <a:ext uri="{FF2B5EF4-FFF2-40B4-BE49-F238E27FC236}">
                <a16:creationId xmlns:a16="http://schemas.microsoft.com/office/drawing/2014/main" id="{0A02825A-ED76-0DB0-A89A-6C66B63396AD}"/>
              </a:ext>
            </a:extLst>
          </p:cNvPr>
          <p:cNvSpPr/>
          <p:nvPr/>
        </p:nvSpPr>
        <p:spPr>
          <a:xfrm>
            <a:off x="844827" y="5153593"/>
            <a:ext cx="3160643" cy="295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600"/>
              </a:spcAft>
              <a:buSzPts val="1400"/>
              <a:tabLst>
                <a:tab pos="135255" algn="l"/>
              </a:tabLst>
            </a:pPr>
            <a:r>
              <a:rPr lang="ru-RU" sz="1350" b="1" dirty="0">
                <a:cs typeface="Times New Roman" panose="02020603050405020304" pitchFamily="18" charset="0"/>
              </a:rPr>
              <a:t>Контроль присутствия </a:t>
            </a:r>
            <a:endParaRPr lang="ru-KZ" sz="1350" b="1" dirty="0">
              <a:cs typeface="Times New Roman" panose="02020603050405020304" pitchFamily="18" charset="0"/>
            </a:endParaRPr>
          </a:p>
        </p:txBody>
      </p:sp>
      <p:sp>
        <p:nvSpPr>
          <p:cNvPr id="8" name="Прямоугольник: скругленные углы 7">
            <a:extLst>
              <a:ext uri="{FF2B5EF4-FFF2-40B4-BE49-F238E27FC236}">
                <a16:creationId xmlns:a16="http://schemas.microsoft.com/office/drawing/2014/main" id="{9270CBF0-039E-0B0E-56A3-086E69781058}"/>
              </a:ext>
            </a:extLst>
          </p:cNvPr>
          <p:cNvSpPr/>
          <p:nvPr/>
        </p:nvSpPr>
        <p:spPr>
          <a:xfrm>
            <a:off x="4631634" y="5230774"/>
            <a:ext cx="3667540" cy="586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600"/>
              </a:spcAft>
              <a:buSzPts val="1400"/>
              <a:tabLst>
                <a:tab pos="135255" algn="l"/>
              </a:tabLst>
            </a:pPr>
            <a:r>
              <a:rPr lang="ru-RU" sz="1350" b="1" dirty="0">
                <a:ea typeface="Calibri" panose="020F0502020204030204" pitchFamily="34" charset="0"/>
                <a:cs typeface="Times New Roman" panose="02020603050405020304" pitchFamily="18" charset="0"/>
              </a:rPr>
              <a:t>Выдача сертификата / свидетельства участника с ЗЕ</a:t>
            </a:r>
            <a:endParaRPr lang="ru-KZ" sz="1350" dirty="0">
              <a:ea typeface="Calibri" panose="020F0502020204030204" pitchFamily="34" charset="0"/>
              <a:cs typeface="Times New Roman" panose="02020603050405020304" pitchFamily="18" charset="0"/>
            </a:endParaRPr>
          </a:p>
        </p:txBody>
      </p:sp>
      <p:sp>
        <p:nvSpPr>
          <p:cNvPr id="9" name="Прямоугольник: скругленные углы 8">
            <a:extLst>
              <a:ext uri="{FF2B5EF4-FFF2-40B4-BE49-F238E27FC236}">
                <a16:creationId xmlns:a16="http://schemas.microsoft.com/office/drawing/2014/main" id="{0725B733-4573-FE40-1972-74CE2CF167D6}"/>
              </a:ext>
            </a:extLst>
          </p:cNvPr>
          <p:cNvSpPr/>
          <p:nvPr/>
        </p:nvSpPr>
        <p:spPr>
          <a:xfrm>
            <a:off x="844826" y="5576783"/>
            <a:ext cx="3160643" cy="295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600"/>
              </a:spcAft>
              <a:buSzPts val="1400"/>
              <a:tabLst>
                <a:tab pos="135255" algn="l"/>
              </a:tabLst>
            </a:pPr>
            <a:r>
              <a:rPr lang="ru-RU" sz="1350" b="1" dirty="0">
                <a:cs typeface="Times New Roman" panose="02020603050405020304" pitchFamily="18" charset="0"/>
              </a:rPr>
              <a:t>Контроль знаний </a:t>
            </a:r>
            <a:endParaRPr lang="ru-KZ" sz="1350" b="1" dirty="0">
              <a:cs typeface="Times New Roman" panose="02020603050405020304" pitchFamily="18" charset="0"/>
            </a:endParaRPr>
          </a:p>
        </p:txBody>
      </p:sp>
      <p:sp>
        <p:nvSpPr>
          <p:cNvPr id="10" name="Стрелка: вниз 9">
            <a:extLst>
              <a:ext uri="{FF2B5EF4-FFF2-40B4-BE49-F238E27FC236}">
                <a16:creationId xmlns:a16="http://schemas.microsoft.com/office/drawing/2014/main" id="{6AFC5578-D209-EC6C-5A18-E4F69D91A3C9}"/>
              </a:ext>
            </a:extLst>
          </p:cNvPr>
          <p:cNvSpPr/>
          <p:nvPr/>
        </p:nvSpPr>
        <p:spPr>
          <a:xfrm>
            <a:off x="4333462" y="2072697"/>
            <a:ext cx="34289" cy="138085"/>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KZ" sz="1350"/>
          </a:p>
        </p:txBody>
      </p:sp>
      <p:sp>
        <p:nvSpPr>
          <p:cNvPr id="11" name="Стрелка: вниз 10">
            <a:extLst>
              <a:ext uri="{FF2B5EF4-FFF2-40B4-BE49-F238E27FC236}">
                <a16:creationId xmlns:a16="http://schemas.microsoft.com/office/drawing/2014/main" id="{AD472247-9DD8-448A-9E4A-C90B0CF8F412}"/>
              </a:ext>
            </a:extLst>
          </p:cNvPr>
          <p:cNvSpPr/>
          <p:nvPr/>
        </p:nvSpPr>
        <p:spPr>
          <a:xfrm>
            <a:off x="4316317" y="4275249"/>
            <a:ext cx="34289" cy="138085"/>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KZ" sz="1350"/>
          </a:p>
        </p:txBody>
      </p:sp>
      <p:sp>
        <p:nvSpPr>
          <p:cNvPr id="12" name="Стрелка: вниз 11">
            <a:extLst>
              <a:ext uri="{FF2B5EF4-FFF2-40B4-BE49-F238E27FC236}">
                <a16:creationId xmlns:a16="http://schemas.microsoft.com/office/drawing/2014/main" id="{01B3A156-BFDB-67B2-7E68-327FFC3E5378}"/>
              </a:ext>
            </a:extLst>
          </p:cNvPr>
          <p:cNvSpPr/>
          <p:nvPr/>
        </p:nvSpPr>
        <p:spPr>
          <a:xfrm>
            <a:off x="3225249" y="5008905"/>
            <a:ext cx="34289" cy="1380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KZ" sz="1350"/>
          </a:p>
        </p:txBody>
      </p:sp>
      <p:cxnSp>
        <p:nvCxnSpPr>
          <p:cNvPr id="14" name="Соединитель: уступ 13">
            <a:extLst>
              <a:ext uri="{FF2B5EF4-FFF2-40B4-BE49-F238E27FC236}">
                <a16:creationId xmlns:a16="http://schemas.microsoft.com/office/drawing/2014/main" id="{5A104FD1-49A6-D470-1643-87EB71B2AC10}"/>
              </a:ext>
            </a:extLst>
          </p:cNvPr>
          <p:cNvCxnSpPr>
            <a:stCxn id="7" idx="3"/>
            <a:endCxn id="8" idx="1"/>
          </p:cNvCxnSpPr>
          <p:nvPr/>
        </p:nvCxnSpPr>
        <p:spPr>
          <a:xfrm>
            <a:off x="4005469" y="5301361"/>
            <a:ext cx="626165" cy="222618"/>
          </a:xfrm>
          <a:prstGeom prst="bentConnector3">
            <a:avLst>
              <a:gd name="adj1" fmla="val 5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Соединитель: уступ 21">
            <a:extLst>
              <a:ext uri="{FF2B5EF4-FFF2-40B4-BE49-F238E27FC236}">
                <a16:creationId xmlns:a16="http://schemas.microsoft.com/office/drawing/2014/main" id="{480C8F2C-9E07-FFA9-A62F-B3E69F401281}"/>
              </a:ext>
            </a:extLst>
          </p:cNvPr>
          <p:cNvCxnSpPr>
            <a:stCxn id="9" idx="3"/>
          </p:cNvCxnSpPr>
          <p:nvPr/>
        </p:nvCxnSpPr>
        <p:spPr>
          <a:xfrm flipV="1">
            <a:off x="4005469" y="5576783"/>
            <a:ext cx="626165" cy="147768"/>
          </a:xfrm>
          <a:prstGeom prst="bentConnector3">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566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692696"/>
            <a:ext cx="8640960" cy="5170646"/>
          </a:xfrm>
          <a:prstGeom prst="rect">
            <a:avLst/>
          </a:prstGeom>
        </p:spPr>
        <p:txBody>
          <a:bodyPr wrap="square">
            <a:spAutoFit/>
          </a:bodyPr>
          <a:lstStyle/>
          <a:p>
            <a:r>
              <a:rPr lang="ru-RU" sz="1500" dirty="0">
                <a:latin typeface="Times New Roman" pitchFamily="18" charset="0"/>
                <a:cs typeface="Times New Roman" pitchFamily="18" charset="0"/>
              </a:rPr>
              <a:t>2.1 Разрешить до 1 января 2023 года реализацию программ повышения квалификации, утвержденных  на заседаниях методического коллегиального органа организаций образования (ВУЗы, НИИ, НЦ, ВМК). ОП ПК одобряются при наличии ОП на государственном и русском языках, акта экспертизы и положительного протокольного решения. </a:t>
            </a:r>
          </a:p>
          <a:p>
            <a:r>
              <a:rPr lang="ru-RU" sz="1500" dirty="0">
                <a:latin typeface="Times New Roman" pitchFamily="18" charset="0"/>
                <a:cs typeface="Times New Roman" pitchFamily="18" charset="0"/>
              </a:rPr>
              <a:t>2.2 Разрешить реализацию программ сертификационных курсов организациями образования (ВУЗы, НИИ, НЦ, ВМК), утвержденных на заседании УМО по направлению подготовки Здравоохранение и размещенными на сайте УМО.</a:t>
            </a:r>
          </a:p>
          <a:p>
            <a:r>
              <a:rPr lang="ru-RU" sz="1500" dirty="0">
                <a:latin typeface="Times New Roman" pitchFamily="18" charset="0"/>
                <a:cs typeface="Times New Roman" pitchFamily="18" charset="0"/>
              </a:rPr>
              <a:t>2.3 В</a:t>
            </a:r>
            <a:r>
              <a:rPr lang="kk-KZ" sz="1500" dirty="0">
                <a:latin typeface="Times New Roman" pitchFamily="18" charset="0"/>
                <a:cs typeface="Times New Roman" pitchFamily="18" charset="0"/>
              </a:rPr>
              <a:t>нести дополнения в приказ МЗ РК </a:t>
            </a:r>
            <a:r>
              <a:rPr lang="ru-RU" sz="1500" dirty="0">
                <a:latin typeface="Times New Roman" pitchFamily="18" charset="0"/>
                <a:cs typeface="Times New Roman" pitchFamily="18" charset="0"/>
              </a:rPr>
              <a:t>от 21 декабря 2020 года № ҚР ДСМ-303/2020 «Об утверждении правил дополнительного и неформального образования специалистов в области здравоохранения, квалификационных требований к организациям, реализующим образовательные программы дополнительного и неформального образования в области здравоохранения» о заключении договора между организацией об оценке и слушателем сертификационного курса (СТ прилагается) и </a:t>
            </a:r>
            <a:r>
              <a:rPr lang="ru-RU" sz="1500" dirty="0" err="1">
                <a:latin typeface="Times New Roman" pitchFamily="18" charset="0"/>
                <a:ea typeface="Calibri" panose="020F0502020204030204" pitchFamily="34" charset="0"/>
                <a:cs typeface="Times New Roman" pitchFamily="18" charset="0"/>
              </a:rPr>
              <a:t>квалтребованиях</a:t>
            </a:r>
            <a:r>
              <a:rPr lang="ru-RU" sz="1500" dirty="0">
                <a:latin typeface="Times New Roman" pitchFamily="18" charset="0"/>
                <a:ea typeface="Calibri" panose="020F0502020204030204" pitchFamily="34" charset="0"/>
                <a:cs typeface="Times New Roman" pitchFamily="18" charset="0"/>
              </a:rPr>
              <a:t> для ППС в</a:t>
            </a:r>
            <a:r>
              <a:rPr lang="kk-KZ" sz="1500" dirty="0">
                <a:latin typeface="Times New Roman" pitchFamily="18" charset="0"/>
                <a:cs typeface="Times New Roman" pitchFamily="18" charset="0"/>
              </a:rPr>
              <a:t>ысших медколледжах.</a:t>
            </a:r>
            <a:endParaRPr lang="ru-RU" sz="1500" dirty="0">
              <a:latin typeface="Times New Roman" pitchFamily="18" charset="0"/>
              <a:cs typeface="Times New Roman" pitchFamily="18" charset="0"/>
            </a:endParaRPr>
          </a:p>
          <a:p>
            <a:r>
              <a:rPr lang="kk-KZ" sz="1500" dirty="0">
                <a:latin typeface="Times New Roman" pitchFamily="18" charset="0"/>
                <a:ea typeface="Calibri" panose="020F0502020204030204" pitchFamily="34" charset="0"/>
                <a:cs typeface="Times New Roman" pitchFamily="18" charset="0"/>
              </a:rPr>
              <a:t>2.4 Внести дополнения в приказ</a:t>
            </a:r>
            <a:r>
              <a:rPr lang="ru-RU" sz="1500" dirty="0">
                <a:latin typeface="Times New Roman" pitchFamily="18" charset="0"/>
                <a:cs typeface="Times New Roman" pitchFamily="18" charset="0"/>
              </a:rPr>
              <a:t> МЗРК от 15 декабря 2020 года № ҚР ДСМ-274/2020 «Об утверждении правил проведения сертификации специалиста в области здравоохранения, подтверждения действия сертификата специалиста в области здравоохранения, включая иностранных специалистов, а также условия допуска к сертификации специалиста в области здравоохранения лица, получившего медицинское образование за пределами РК» о госуслуге по сертификационному курсу (СТ прилагается). </a:t>
            </a:r>
          </a:p>
          <a:p>
            <a:r>
              <a:rPr lang="ru-RU" sz="1500" dirty="0">
                <a:latin typeface="Times New Roman" pitchFamily="18" charset="0"/>
                <a:cs typeface="Times New Roman" pitchFamily="18" charset="0"/>
              </a:rPr>
              <a:t>2.5 Организациям образования (ВУЗы, НИИ, НЦ, ВМК) внести предложения в проект методических </a:t>
            </a:r>
            <a:r>
              <a:rPr lang="kk-KZ" sz="1500" dirty="0">
                <a:latin typeface="Times New Roman" pitchFamily="18" charset="0"/>
                <a:cs typeface="Times New Roman" pitchFamily="18" charset="0"/>
              </a:rPr>
              <a:t>рекомендации </a:t>
            </a:r>
            <a:r>
              <a:rPr lang="ru-RU" sz="1500" dirty="0">
                <a:latin typeface="Times New Roman" pitchFamily="18" charset="0"/>
                <a:cs typeface="Times New Roman" pitchFamily="18" charset="0"/>
              </a:rPr>
              <a:t>по организации и реализации неформально</a:t>
            </a:r>
            <a:r>
              <a:rPr lang="kk-KZ" sz="1500" dirty="0">
                <a:latin typeface="Times New Roman" pitchFamily="18" charset="0"/>
                <a:cs typeface="Times New Roman" pitchFamily="18" charset="0"/>
              </a:rPr>
              <a:t>го</a:t>
            </a:r>
            <a:r>
              <a:rPr lang="ru-RU" sz="1500" dirty="0">
                <a:latin typeface="Times New Roman" pitchFamily="18" charset="0"/>
                <a:cs typeface="Times New Roman" pitchFamily="18" charset="0"/>
              </a:rPr>
              <a:t> образования в области здравоохранения в Секцию дополнительного и неформального образования УМО до 20 июня 2022г.</a:t>
            </a:r>
          </a:p>
        </p:txBody>
      </p:sp>
      <p:sp>
        <p:nvSpPr>
          <p:cNvPr id="2" name="Прямоугольник 1"/>
          <p:cNvSpPr/>
          <p:nvPr/>
        </p:nvSpPr>
        <p:spPr>
          <a:xfrm>
            <a:off x="12030" y="12576"/>
            <a:ext cx="3775393" cy="456728"/>
          </a:xfrm>
          <a:prstGeom prst="rect">
            <a:avLst/>
          </a:prstGeom>
        </p:spPr>
        <p:txBody>
          <a:bodyPr wrap="none">
            <a:spAutoFit/>
          </a:bodyPr>
          <a:lstStyle/>
          <a:p>
            <a:pPr>
              <a:lnSpc>
                <a:spcPct val="107000"/>
              </a:lnSpc>
              <a:spcAft>
                <a:spcPts val="800"/>
              </a:spcAft>
            </a:pPr>
            <a:r>
              <a:rPr lang="ru-RU" sz="2400" b="1" dirty="0">
                <a:solidFill>
                  <a:srgbClr val="FF0000"/>
                </a:solidFill>
                <a:latin typeface="Arial Narrow" panose="020B0606020202030204" pitchFamily="34" charset="0"/>
                <a:ea typeface="Calibri" panose="020F0502020204030204" pitchFamily="34" charset="0"/>
                <a:cs typeface="Times New Roman" panose="02020603050405020304" pitchFamily="18" charset="0"/>
              </a:rPr>
              <a:t>Решение: УМО рекомендует </a:t>
            </a:r>
          </a:p>
        </p:txBody>
      </p:sp>
    </p:spTree>
    <p:extLst>
      <p:ext uri="{BB962C8B-B14F-4D97-AF65-F5344CB8AC3E}">
        <p14:creationId xmlns:p14="http://schemas.microsoft.com/office/powerpoint/2010/main" val="203676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Autofit/>
          </a:bodyPr>
          <a:lstStyle/>
          <a:p>
            <a:pPr algn="l"/>
            <a:r>
              <a:rPr lang="ru-RU" sz="3200" b="1" dirty="0">
                <a:solidFill>
                  <a:srgbClr val="C00000"/>
                </a:solidFill>
                <a:latin typeface="Arial Narrow" pitchFamily="34" charset="0"/>
              </a:rPr>
              <a:t>Вопросы ДО:</a:t>
            </a:r>
            <a:br>
              <a:rPr lang="ru-RU" sz="3200" dirty="0">
                <a:solidFill>
                  <a:srgbClr val="C00000"/>
                </a:solidFill>
                <a:latin typeface="Arial Narrow" pitchFamily="34" charset="0"/>
              </a:rPr>
            </a:br>
            <a:br>
              <a:rPr lang="ru-RU" sz="3200" dirty="0">
                <a:solidFill>
                  <a:srgbClr val="C00000"/>
                </a:solidFill>
                <a:latin typeface="Arial Narrow" pitchFamily="34" charset="0"/>
              </a:rPr>
            </a:br>
            <a:endParaRPr lang="ru-RU" sz="3200" dirty="0">
              <a:solidFill>
                <a:srgbClr val="C00000"/>
              </a:solidFill>
              <a:latin typeface="Arial Narrow" pitchFamily="34" charset="0"/>
            </a:endParaRPr>
          </a:p>
        </p:txBody>
      </p:sp>
      <p:sp>
        <p:nvSpPr>
          <p:cNvPr id="3" name="Прямоугольник 2"/>
          <p:cNvSpPr/>
          <p:nvPr/>
        </p:nvSpPr>
        <p:spPr>
          <a:xfrm>
            <a:off x="268531" y="1124744"/>
            <a:ext cx="8695958" cy="3046988"/>
          </a:xfrm>
          <a:prstGeom prst="rect">
            <a:avLst/>
          </a:prstGeom>
        </p:spPr>
        <p:txBody>
          <a:bodyPr wrap="square">
            <a:spAutoFit/>
          </a:bodyPr>
          <a:lstStyle/>
          <a:p>
            <a:pPr>
              <a:buAutoNum type="arabicPeriod"/>
            </a:pPr>
            <a:r>
              <a:rPr lang="ru-RU" sz="2400" b="1" dirty="0">
                <a:solidFill>
                  <a:srgbClr val="002060"/>
                </a:solidFill>
                <a:latin typeface="Arial Narrow" pitchFamily="34" charset="0"/>
              </a:rPr>
              <a:t> Реализация программ дополнительного образования в области здравоохранения.</a:t>
            </a:r>
          </a:p>
          <a:p>
            <a:endParaRPr lang="ru-RU" sz="2400" b="1" dirty="0">
              <a:solidFill>
                <a:srgbClr val="002060"/>
              </a:solidFill>
              <a:latin typeface="Arial Narrow" pitchFamily="34" charset="0"/>
            </a:endParaRPr>
          </a:p>
          <a:p>
            <a:r>
              <a:rPr lang="ru-RU" sz="2400" b="1" dirty="0">
                <a:solidFill>
                  <a:srgbClr val="002060"/>
                </a:solidFill>
                <a:latin typeface="Arial Narrow" pitchFamily="34" charset="0"/>
              </a:rPr>
              <a:t>2. Особенности независимой оценки слушателей при реализации программ СК.</a:t>
            </a:r>
          </a:p>
          <a:p>
            <a:endParaRPr lang="ru-RU" sz="2400" b="1" dirty="0">
              <a:solidFill>
                <a:srgbClr val="002060"/>
              </a:solidFill>
              <a:latin typeface="Arial Narrow" pitchFamily="34" charset="0"/>
            </a:endParaRPr>
          </a:p>
          <a:p>
            <a:r>
              <a:rPr lang="kk-KZ" sz="2400" b="1" dirty="0">
                <a:solidFill>
                  <a:srgbClr val="002060"/>
                </a:solidFill>
                <a:latin typeface="Arial Narrow" pitchFamily="34" charset="0"/>
              </a:rPr>
              <a:t>3. Утверждение Проекта  рекомендации </a:t>
            </a:r>
            <a:r>
              <a:rPr lang="ru-RU" sz="2400" b="1" dirty="0">
                <a:solidFill>
                  <a:srgbClr val="002060"/>
                </a:solidFill>
                <a:latin typeface="Arial Narrow" pitchFamily="34" charset="0"/>
              </a:rPr>
              <a:t>по организации неформально</a:t>
            </a:r>
            <a:r>
              <a:rPr lang="kk-KZ" sz="2400" b="1" dirty="0">
                <a:solidFill>
                  <a:srgbClr val="002060"/>
                </a:solidFill>
                <a:latin typeface="Arial Narrow" pitchFamily="34" charset="0"/>
              </a:rPr>
              <a:t>го</a:t>
            </a:r>
            <a:r>
              <a:rPr lang="ru-RU" sz="2400" b="1" dirty="0">
                <a:solidFill>
                  <a:srgbClr val="002060"/>
                </a:solidFill>
                <a:latin typeface="Arial Narrow" pitchFamily="34" charset="0"/>
              </a:rPr>
              <a:t> образования</a:t>
            </a:r>
            <a:r>
              <a:rPr lang="kk-KZ" sz="2400" b="1" dirty="0">
                <a:solidFill>
                  <a:srgbClr val="002060"/>
                </a:solidFill>
                <a:latin typeface="Arial Narrow" pitchFamily="34" charset="0"/>
              </a:rPr>
              <a:t> </a:t>
            </a:r>
            <a:r>
              <a:rPr lang="ru-RU" sz="2400" b="1" dirty="0">
                <a:solidFill>
                  <a:srgbClr val="002060"/>
                </a:solidFill>
                <a:latin typeface="Arial Narrow" pitchFamily="34" charset="0"/>
              </a:rPr>
              <a:t>в области здравоохранения</a:t>
            </a:r>
          </a:p>
        </p:txBody>
      </p:sp>
    </p:spTree>
    <p:extLst>
      <p:ext uri="{BB962C8B-B14F-4D97-AF65-F5344CB8AC3E}">
        <p14:creationId xmlns:p14="http://schemas.microsoft.com/office/powerpoint/2010/main" val="261976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68349" y="494870"/>
            <a:ext cx="8532440" cy="1477328"/>
          </a:xfrm>
          <a:prstGeom prst="rect">
            <a:avLst/>
          </a:prstGeom>
        </p:spPr>
        <p:txBody>
          <a:bodyPr wrap="square">
            <a:spAutoFit/>
          </a:bodyPr>
          <a:lstStyle/>
          <a:p>
            <a:pPr algn="just"/>
            <a:r>
              <a:rPr lang="ru-RU" b="1" dirty="0">
                <a:solidFill>
                  <a:srgbClr val="C00000"/>
                </a:solidFill>
                <a:latin typeface="Arial Narrow" pitchFamily="34" charset="0"/>
              </a:rPr>
              <a:t>Приказ Министра здравоохранения Республики Казахстан от 21 декабря 2020 года              № ҚР ДСМ-303/2020 «Об утверждении правил дополнительного и неформального образования специалистов в области здравоохранения, квалификационных требований к организациям, реализующим образовательные программы дополнительного и неформального образования в области здравоохранения» </a:t>
            </a:r>
          </a:p>
        </p:txBody>
      </p:sp>
      <p:graphicFrame>
        <p:nvGraphicFramePr>
          <p:cNvPr id="6" name="Таблица 5"/>
          <p:cNvGraphicFramePr>
            <a:graphicFrameLocks noGrp="1"/>
          </p:cNvGraphicFramePr>
          <p:nvPr>
            <p:extLst>
              <p:ext uri="{D42A27DB-BD31-4B8C-83A1-F6EECF244321}">
                <p14:modId xmlns:p14="http://schemas.microsoft.com/office/powerpoint/2010/main" val="3376289328"/>
              </p:ext>
            </p:extLst>
          </p:nvPr>
        </p:nvGraphicFramePr>
        <p:xfrm>
          <a:off x="171513" y="2564904"/>
          <a:ext cx="8726534" cy="3260968"/>
        </p:xfrm>
        <a:graphic>
          <a:graphicData uri="http://schemas.openxmlformats.org/drawingml/2006/table">
            <a:tbl>
              <a:tblPr firstRow="1" bandRow="1">
                <a:tableStyleId>{5C22544A-7EE6-4342-B048-85BDC9FD1C3A}</a:tableStyleId>
              </a:tblPr>
              <a:tblGrid>
                <a:gridCol w="724706">
                  <a:extLst>
                    <a:ext uri="{9D8B030D-6E8A-4147-A177-3AD203B41FA5}">
                      <a16:colId xmlns:a16="http://schemas.microsoft.com/office/drawing/2014/main" val="20000"/>
                    </a:ext>
                  </a:extLst>
                </a:gridCol>
                <a:gridCol w="14491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gridCol w="1152128">
                  <a:extLst>
                    <a:ext uri="{9D8B030D-6E8A-4147-A177-3AD203B41FA5}">
                      <a16:colId xmlns:a16="http://schemas.microsoft.com/office/drawing/2014/main" val="20006"/>
                    </a:ext>
                  </a:extLst>
                </a:gridCol>
              </a:tblGrid>
              <a:tr h="504056">
                <a:tc rowSpan="2">
                  <a:txBody>
                    <a:bodyPr/>
                    <a:lstStyle/>
                    <a:p>
                      <a:r>
                        <a:rPr lang="ru-RU" sz="1600" dirty="0">
                          <a:solidFill>
                            <a:srgbClr val="002060"/>
                          </a:solidFill>
                          <a:latin typeface="Arial Narrow" pitchFamily="34" charset="0"/>
                        </a:rPr>
                        <a:t>Программа</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rowSpan="2">
                  <a:txBody>
                    <a:bodyPr/>
                    <a:lstStyle/>
                    <a:p>
                      <a:r>
                        <a:rPr lang="ru-RU" sz="1600" b="1" kern="1200" dirty="0">
                          <a:solidFill>
                            <a:srgbClr val="002060"/>
                          </a:solidFill>
                          <a:effectLst/>
                          <a:latin typeface="Arial Narrow" pitchFamily="34" charset="0"/>
                          <a:ea typeface="+mn-ea"/>
                          <a:cs typeface="+mn-cs"/>
                        </a:rPr>
                        <a:t>Мероприятие</a:t>
                      </a:r>
                      <a:endParaRPr lang="ru-RU" sz="1600" dirty="0">
                        <a:solidFill>
                          <a:srgbClr val="002060"/>
                        </a:solidFill>
                        <a:latin typeface="Arial Narrow" pitchFamily="34" charset="0"/>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rowSpan="2">
                  <a:txBody>
                    <a:bodyPr/>
                    <a:lstStyle/>
                    <a:p>
                      <a:r>
                        <a:rPr lang="ru-RU" sz="1600" dirty="0">
                          <a:solidFill>
                            <a:srgbClr val="002060"/>
                          </a:solidFill>
                          <a:latin typeface="Arial Narrow" pitchFamily="34" charset="0"/>
                        </a:rPr>
                        <a:t>Разработка программы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gridSpan="2">
                  <a:txBody>
                    <a:bodyPr/>
                    <a:lstStyle/>
                    <a:p>
                      <a:pPr algn="ctr"/>
                      <a:r>
                        <a:rPr lang="ru-RU" sz="1600" b="1" kern="1200" dirty="0">
                          <a:solidFill>
                            <a:srgbClr val="002060"/>
                          </a:solidFill>
                          <a:effectLst/>
                          <a:latin typeface="Arial Narrow" pitchFamily="34" charset="0"/>
                          <a:ea typeface="+mn-ea"/>
                          <a:cs typeface="+mn-cs"/>
                        </a:rPr>
                        <a:t>Ответственный по экспертизе</a:t>
                      </a:r>
                      <a:endParaRPr lang="ru-RU" sz="1600"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hMerge="1">
                  <a:txBody>
                    <a:bodyPr/>
                    <a:lstStyle/>
                    <a:p>
                      <a:endParaRPr lang="ru-RU" dirty="0">
                        <a:solidFill>
                          <a:srgbClr val="002060"/>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a:solidFill>
                            <a:srgbClr val="002060"/>
                          </a:solidFill>
                          <a:effectLst/>
                          <a:latin typeface="Arial Narrow" pitchFamily="34" charset="0"/>
                          <a:ea typeface="+mn-ea"/>
                          <a:cs typeface="+mn-cs"/>
                        </a:rPr>
                        <a:t>Форма завершения</a:t>
                      </a:r>
                      <a:endParaRPr lang="ru-RU" sz="1600" dirty="0">
                        <a:solidFill>
                          <a:srgbClr val="002060"/>
                        </a:solidFill>
                        <a:latin typeface="Arial Narrow" pitchFamily="34" charset="0"/>
                      </a:endParaRPr>
                    </a:p>
                    <a:p>
                      <a:pPr algn="ctr"/>
                      <a:endParaRPr lang="ru-RU" sz="1600" dirty="0">
                        <a:solidFill>
                          <a:srgbClr val="002060"/>
                        </a:solidFill>
                        <a:latin typeface="Arial Narrow" pitchFamily="34" charset="0"/>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rowSpan="2" hMerge="1">
                  <a:txBody>
                    <a:bodyPr/>
                    <a:lstStyle/>
                    <a:p>
                      <a:endParaRPr lang="ru-RU"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92088">
                <a:tc vMerge="1">
                  <a:txBody>
                    <a:bodyPr/>
                    <a:lstStyle/>
                    <a:p>
                      <a:endParaRPr lang="ru-RU"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vMerge="1">
                  <a:txBody>
                    <a:bodyPr/>
                    <a:lstStyle/>
                    <a:p>
                      <a:endParaRPr lang="ru-RU"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vMerge="1">
                  <a:txBody>
                    <a:bodyPr/>
                    <a:lstStyle/>
                    <a:p>
                      <a:endParaRPr lang="ru-RU"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ru-RU" sz="1600" dirty="0">
                          <a:solidFill>
                            <a:srgbClr val="002060"/>
                          </a:solidFill>
                          <a:latin typeface="Arial Narrow" pitchFamily="34" charset="0"/>
                        </a:rPr>
                        <a:t>техническая</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ru-RU" sz="1600" dirty="0">
                          <a:solidFill>
                            <a:srgbClr val="002060"/>
                          </a:solidFill>
                          <a:latin typeface="Arial Narrow" pitchFamily="34" charset="0"/>
                        </a:rPr>
                        <a:t>содержательная</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gridSpan="2" vMerge="1">
                  <a:txBody>
                    <a:bodyPr/>
                    <a:lstStyle/>
                    <a:p>
                      <a:endParaRPr lang="ru-RU"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hMerge="1" vMerge="1">
                  <a:txBody>
                    <a:bodyPr/>
                    <a:lstStyle/>
                    <a:p>
                      <a:endParaRPr lang="ru-RU"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920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a:solidFill>
                            <a:srgbClr val="002060"/>
                          </a:solidFill>
                          <a:latin typeface="Arial Narrow" pitchFamily="34" charset="0"/>
                        </a:rPr>
                        <a:t>ПК</a:t>
                      </a:r>
                    </a:p>
                    <a:p>
                      <a:pPr algn="ctr"/>
                      <a:endParaRPr lang="ru-RU" sz="2000" b="1"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r>
                        <a:rPr lang="ru-RU" sz="1600" dirty="0">
                          <a:solidFill>
                            <a:srgbClr val="002060"/>
                          </a:solidFill>
                          <a:latin typeface="Arial Narrow" pitchFamily="34" charset="0"/>
                        </a:rPr>
                        <a:t>Обсуждение </a:t>
                      </a:r>
                    </a:p>
                    <a:p>
                      <a:pPr algn="ctr"/>
                      <a:r>
                        <a:rPr lang="ru-RU" sz="1600" dirty="0">
                          <a:solidFill>
                            <a:srgbClr val="002060"/>
                          </a:solidFill>
                          <a:latin typeface="Arial Narrow" pitchFamily="34" charset="0"/>
                        </a:rPr>
                        <a:t>ОП</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gridSpan="3">
                  <a:txBody>
                    <a:bodyPr/>
                    <a:lstStyle/>
                    <a:p>
                      <a:pPr algn="ctr"/>
                      <a:r>
                        <a:rPr lang="ru-RU" sz="1600" dirty="0">
                          <a:solidFill>
                            <a:srgbClr val="002060"/>
                          </a:solidFill>
                          <a:latin typeface="Arial Narrow" pitchFamily="34" charset="0"/>
                        </a:rPr>
                        <a:t>ВУЗы,</a:t>
                      </a:r>
                      <a:r>
                        <a:rPr lang="ru-RU" sz="1600" kern="1200" dirty="0">
                          <a:solidFill>
                            <a:srgbClr val="002060"/>
                          </a:solidFill>
                          <a:effectLst/>
                          <a:latin typeface="Arial Narrow" pitchFamily="34" charset="0"/>
                          <a:ea typeface="+mn-ea"/>
                          <a:cs typeface="+mn-cs"/>
                        </a:rPr>
                        <a:t> НИИ, НЦ</a:t>
                      </a:r>
                      <a:r>
                        <a:rPr lang="kk-KZ" sz="1600" kern="1200" dirty="0">
                          <a:solidFill>
                            <a:srgbClr val="002060"/>
                          </a:solidFill>
                          <a:effectLst/>
                          <a:latin typeface="Arial Narrow" pitchFamily="34" charset="0"/>
                          <a:ea typeface="+mn-ea"/>
                          <a:cs typeface="+mn-cs"/>
                        </a:rPr>
                        <a:t> высшие медколледжи</a:t>
                      </a:r>
                    </a:p>
                    <a:p>
                      <a:pPr algn="ctr"/>
                      <a:r>
                        <a:rPr lang="kk-KZ" sz="1600" kern="1200" dirty="0">
                          <a:solidFill>
                            <a:srgbClr val="002060"/>
                          </a:solidFill>
                          <a:effectLst/>
                          <a:latin typeface="Arial Narrow" pitchFamily="34" charset="0"/>
                          <a:ea typeface="+mn-ea"/>
                          <a:cs typeface="+mn-cs"/>
                        </a:rPr>
                        <a:t>(методический орган)</a:t>
                      </a:r>
                      <a:endParaRPr lang="ru-RU" sz="1600" dirty="0">
                        <a:solidFill>
                          <a:srgbClr val="002060"/>
                        </a:solidFill>
                        <a:latin typeface="Arial Narrow" pitchFamily="34" charset="0"/>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hMerge="1">
                  <a:txBody>
                    <a:bodyPr/>
                    <a:lstStyle/>
                    <a:p>
                      <a:pPr algn="ctr"/>
                      <a:endParaRPr lang="ru-RU" sz="1600"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hMerge="1">
                  <a:txBody>
                    <a:bodyPr/>
                    <a:lstStyle/>
                    <a:p>
                      <a:pPr algn="ctr"/>
                      <a:endParaRPr lang="ru-RU" sz="1600"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solidFill>
                            <a:srgbClr val="002060"/>
                          </a:solidFill>
                          <a:latin typeface="Arial Narrow" pitchFamily="34" charset="0"/>
                        </a:rPr>
                        <a:t>Одобренная ОП (</a:t>
                      </a:r>
                      <a:r>
                        <a:rPr lang="ru-RU" sz="1600" dirty="0" err="1">
                          <a:solidFill>
                            <a:srgbClr val="002060"/>
                          </a:solidFill>
                          <a:latin typeface="Arial Narrow" pitchFamily="34" charset="0"/>
                        </a:rPr>
                        <a:t>каз</a:t>
                      </a:r>
                      <a:r>
                        <a:rPr lang="ru-RU" sz="1600" dirty="0">
                          <a:solidFill>
                            <a:srgbClr val="002060"/>
                          </a:solidFill>
                          <a:latin typeface="Arial Narrow" pitchFamily="34" charset="0"/>
                        </a:rPr>
                        <a:t>.,рус)</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r>
                        <a:rPr lang="ru-RU" sz="1600" dirty="0">
                          <a:solidFill>
                            <a:srgbClr val="002060"/>
                          </a:solidFill>
                          <a:latin typeface="Arial Narrow" pitchFamily="34" charset="0"/>
                        </a:rPr>
                        <a:t>Акт экспертизы, протокол</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92088">
                <a:tc>
                  <a:txBody>
                    <a:bodyPr/>
                    <a:lstStyle/>
                    <a:p>
                      <a:pPr algn="ctr"/>
                      <a:r>
                        <a:rPr lang="ru-RU" sz="2000" b="1">
                          <a:solidFill>
                            <a:srgbClr val="002060"/>
                          </a:solidFill>
                          <a:latin typeface="Arial Narrow" pitchFamily="34" charset="0"/>
                        </a:rPr>
                        <a:t>СК</a:t>
                      </a:r>
                      <a:endParaRPr lang="ru-RU" sz="2000" b="1"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ru-RU" sz="1600" b="0" i="0" kern="1200" dirty="0">
                          <a:solidFill>
                            <a:srgbClr val="002060"/>
                          </a:solidFill>
                          <a:effectLst/>
                          <a:latin typeface="Arial Narrow" pitchFamily="34" charset="0"/>
                          <a:ea typeface="+mn-ea"/>
                          <a:cs typeface="+mn-cs"/>
                        </a:rPr>
                        <a:t>Обсуждение и публикация в ИС</a:t>
                      </a:r>
                      <a:r>
                        <a:rPr lang="ru-RU" sz="1600" b="0" i="0" kern="1200" baseline="0" dirty="0">
                          <a:solidFill>
                            <a:srgbClr val="002060"/>
                          </a:solidFill>
                          <a:effectLst/>
                          <a:latin typeface="Arial Narrow" pitchFamily="34" charset="0"/>
                          <a:ea typeface="+mn-ea"/>
                          <a:cs typeface="+mn-cs"/>
                        </a:rPr>
                        <a:t> Каталога </a:t>
                      </a:r>
                      <a:r>
                        <a:rPr lang="ru-RU" sz="1600" b="0" i="0" kern="1200" dirty="0">
                          <a:solidFill>
                            <a:srgbClr val="002060"/>
                          </a:solidFill>
                          <a:effectLst/>
                          <a:latin typeface="Arial Narrow" pitchFamily="34" charset="0"/>
                          <a:ea typeface="+mn-ea"/>
                          <a:cs typeface="+mn-cs"/>
                        </a:rPr>
                        <a:t>ОП ДО</a:t>
                      </a:r>
                      <a:endParaRPr lang="ru-RU" sz="1600"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ru-RU" sz="1600" dirty="0">
                          <a:solidFill>
                            <a:srgbClr val="002060"/>
                          </a:solidFill>
                          <a:latin typeface="Arial Narrow" pitchFamily="34" charset="0"/>
                        </a:rPr>
                        <a:t>ВУЗы,</a:t>
                      </a:r>
                      <a:r>
                        <a:rPr lang="ru-RU" sz="1600" kern="1200" dirty="0">
                          <a:solidFill>
                            <a:srgbClr val="002060"/>
                          </a:solidFill>
                          <a:effectLst/>
                          <a:latin typeface="Arial Narrow" pitchFamily="34" charset="0"/>
                          <a:ea typeface="+mn-ea"/>
                          <a:cs typeface="+mn-cs"/>
                        </a:rPr>
                        <a:t> НИИ, НЦ</a:t>
                      </a:r>
                      <a:r>
                        <a:rPr lang="kk-KZ" sz="1600" kern="1200" dirty="0">
                          <a:solidFill>
                            <a:srgbClr val="002060"/>
                          </a:solidFill>
                          <a:effectLst/>
                          <a:latin typeface="Arial Narrow" pitchFamily="34" charset="0"/>
                          <a:ea typeface="+mn-ea"/>
                          <a:cs typeface="+mn-cs"/>
                        </a:rPr>
                        <a:t> высшие медколледжи</a:t>
                      </a:r>
                      <a:endParaRPr lang="ru-RU" sz="1600"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r>
                        <a:rPr lang="ru-RU" sz="1600" dirty="0">
                          <a:solidFill>
                            <a:srgbClr val="002060"/>
                          </a:solidFill>
                          <a:latin typeface="Arial Narrow" pitchFamily="34" charset="0"/>
                        </a:rPr>
                        <a:t>Секция ДО и НФО</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r>
                        <a:rPr lang="ru-RU" sz="1600" dirty="0">
                          <a:solidFill>
                            <a:srgbClr val="002060"/>
                          </a:solidFill>
                          <a:latin typeface="Arial Narrow" pitchFamily="34" charset="0"/>
                        </a:rPr>
                        <a:t>УМО (комитеты секции и пр.)</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r>
                        <a:rPr lang="ru-RU" sz="1600" dirty="0">
                          <a:solidFill>
                            <a:srgbClr val="002060"/>
                          </a:solidFill>
                          <a:latin typeface="Arial Narrow" pitchFamily="34" charset="0"/>
                        </a:rPr>
                        <a:t>Одобренная Единая ОП</a:t>
                      </a:r>
                    </a:p>
                    <a:p>
                      <a:pPr algn="ctr"/>
                      <a:r>
                        <a:rPr lang="ru-RU" sz="1600" dirty="0">
                          <a:solidFill>
                            <a:srgbClr val="002060"/>
                          </a:solidFill>
                          <a:latin typeface="Arial Narrow" pitchFamily="34" charset="0"/>
                        </a:rPr>
                        <a:t>(</a:t>
                      </a:r>
                      <a:r>
                        <a:rPr lang="ru-RU" sz="1600" dirty="0" err="1">
                          <a:solidFill>
                            <a:srgbClr val="002060"/>
                          </a:solidFill>
                          <a:latin typeface="Arial Narrow" pitchFamily="34" charset="0"/>
                        </a:rPr>
                        <a:t>каз</a:t>
                      </a:r>
                      <a:r>
                        <a:rPr lang="ru-RU" sz="1600" dirty="0">
                          <a:solidFill>
                            <a:srgbClr val="002060"/>
                          </a:solidFill>
                          <a:latin typeface="Arial Narrow" pitchFamily="34" charset="0"/>
                        </a:rPr>
                        <a:t>.,рус)</a:t>
                      </a:r>
                    </a:p>
                    <a:p>
                      <a:pPr algn="ctr"/>
                      <a:endParaRPr lang="ru-RU" sz="1600" dirty="0">
                        <a:solidFill>
                          <a:srgbClr val="002060"/>
                        </a:solidFill>
                        <a:latin typeface="Arial Narrow"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r>
                        <a:rPr lang="ru-RU" sz="1600" dirty="0">
                          <a:solidFill>
                            <a:srgbClr val="002060"/>
                          </a:solidFill>
                          <a:latin typeface="Arial Narrow" pitchFamily="34" charset="0"/>
                        </a:rPr>
                        <a:t>Акт экспертизы, протокол</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Овал 7"/>
          <p:cNvSpPr/>
          <p:nvPr/>
        </p:nvSpPr>
        <p:spPr>
          <a:xfrm>
            <a:off x="0" y="34251"/>
            <a:ext cx="343029"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latin typeface="Arial Narrow" pitchFamily="34" charset="0"/>
              </a:rPr>
              <a:t>1</a:t>
            </a:r>
          </a:p>
        </p:txBody>
      </p:sp>
    </p:spTree>
    <p:extLst>
      <p:ext uri="{BB962C8B-B14F-4D97-AF65-F5344CB8AC3E}">
        <p14:creationId xmlns:p14="http://schemas.microsoft.com/office/powerpoint/2010/main" val="111922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1293" y="42315"/>
            <a:ext cx="8523213" cy="677108"/>
          </a:xfrm>
          <a:prstGeom prst="rect">
            <a:avLst/>
          </a:prstGeom>
        </p:spPr>
        <p:txBody>
          <a:bodyPr wrap="square">
            <a:spAutoFit/>
          </a:bodyPr>
          <a:lstStyle/>
          <a:p>
            <a:pPr lvl="0" algn="ctr"/>
            <a:r>
              <a:rPr lang="kk-KZ" sz="1900" b="1" dirty="0">
                <a:solidFill>
                  <a:srgbClr val="002060"/>
                </a:solidFill>
                <a:latin typeface="Arial Narrow" pitchFamily="34" charset="0"/>
              </a:rPr>
              <a:t>Договора </a:t>
            </a:r>
            <a:r>
              <a:rPr lang="ru-RU" sz="1900" b="1" dirty="0">
                <a:solidFill>
                  <a:srgbClr val="002060"/>
                </a:solidFill>
                <a:latin typeface="Arial Narrow" pitchFamily="34" charset="0"/>
              </a:rPr>
              <a:t>об оказание услуг по оценке РОО «Национальный центр независимой экзаменации» (НЦНЭ)</a:t>
            </a:r>
          </a:p>
        </p:txBody>
      </p:sp>
      <p:sp>
        <p:nvSpPr>
          <p:cNvPr id="7" name="Овал 6"/>
          <p:cNvSpPr/>
          <p:nvPr/>
        </p:nvSpPr>
        <p:spPr>
          <a:xfrm>
            <a:off x="99491" y="188640"/>
            <a:ext cx="343029"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latin typeface="Arial Narrow" pitchFamily="34" charset="0"/>
              </a:rPr>
              <a:t>2</a:t>
            </a:r>
          </a:p>
        </p:txBody>
      </p:sp>
      <p:graphicFrame>
        <p:nvGraphicFramePr>
          <p:cNvPr id="10" name="Таблица 9"/>
          <p:cNvGraphicFramePr>
            <a:graphicFrameLocks noGrp="1"/>
          </p:cNvGraphicFramePr>
          <p:nvPr>
            <p:extLst>
              <p:ext uri="{D42A27DB-BD31-4B8C-83A1-F6EECF244321}">
                <p14:modId xmlns:p14="http://schemas.microsoft.com/office/powerpoint/2010/main" val="1617437827"/>
              </p:ext>
            </p:extLst>
          </p:nvPr>
        </p:nvGraphicFramePr>
        <p:xfrm>
          <a:off x="99491" y="836712"/>
          <a:ext cx="8885015" cy="5929673"/>
        </p:xfrm>
        <a:graphic>
          <a:graphicData uri="http://schemas.openxmlformats.org/drawingml/2006/table">
            <a:tbl>
              <a:tblPr firstRow="1" firstCol="1" bandRow="1">
                <a:tableStyleId>{5C22544A-7EE6-4342-B048-85BDC9FD1C3A}</a:tableStyleId>
              </a:tblPr>
              <a:tblGrid>
                <a:gridCol w="1202932">
                  <a:extLst>
                    <a:ext uri="{9D8B030D-6E8A-4147-A177-3AD203B41FA5}">
                      <a16:colId xmlns:a16="http://schemas.microsoft.com/office/drawing/2014/main" val="20000"/>
                    </a:ext>
                  </a:extLst>
                </a:gridCol>
                <a:gridCol w="6050955">
                  <a:extLst>
                    <a:ext uri="{9D8B030D-6E8A-4147-A177-3AD203B41FA5}">
                      <a16:colId xmlns:a16="http://schemas.microsoft.com/office/drawing/2014/main" val="20001"/>
                    </a:ext>
                  </a:extLst>
                </a:gridCol>
                <a:gridCol w="1631128">
                  <a:extLst>
                    <a:ext uri="{9D8B030D-6E8A-4147-A177-3AD203B41FA5}">
                      <a16:colId xmlns:a16="http://schemas.microsoft.com/office/drawing/2014/main" val="20002"/>
                    </a:ext>
                  </a:extLst>
                </a:gridCol>
              </a:tblGrid>
              <a:tr h="468673">
                <a:tc>
                  <a:txBody>
                    <a:bodyPr/>
                    <a:lstStyle/>
                    <a:p>
                      <a:pPr algn="ctr">
                        <a:lnSpc>
                          <a:spcPct val="107000"/>
                        </a:lnSpc>
                        <a:spcAft>
                          <a:spcPts val="0"/>
                        </a:spcAft>
                      </a:pPr>
                      <a:r>
                        <a:rPr lang="kk-KZ" sz="1400" dirty="0">
                          <a:solidFill>
                            <a:srgbClr val="002060"/>
                          </a:solidFill>
                          <a:effectLst/>
                          <a:latin typeface="Arial Narrow" pitchFamily="34" charset="0"/>
                        </a:rPr>
                        <a:t>Наименование вопроса</a:t>
                      </a:r>
                      <a:endParaRPr lang="ru-RU" sz="1400" dirty="0">
                        <a:solidFill>
                          <a:srgbClr val="002060"/>
                        </a:solidFill>
                        <a:effectLst/>
                        <a:latin typeface="Arial Narrow" pitchFamily="34" charset="0"/>
                        <a:ea typeface="Calibri"/>
                        <a:cs typeface="Times New Roman"/>
                      </a:endParaRPr>
                    </a:p>
                  </a:txBody>
                  <a:tcPr marL="18962" marR="18962" marT="0" marB="0">
                    <a:solidFill>
                      <a:schemeClr val="tx2">
                        <a:lumMod val="40000"/>
                        <a:lumOff val="60000"/>
                      </a:schemeClr>
                    </a:solidFill>
                  </a:tcPr>
                </a:tc>
                <a:tc>
                  <a:txBody>
                    <a:bodyPr/>
                    <a:lstStyle/>
                    <a:p>
                      <a:pPr algn="ctr">
                        <a:lnSpc>
                          <a:spcPct val="107000"/>
                        </a:lnSpc>
                        <a:spcAft>
                          <a:spcPts val="0"/>
                        </a:spcAft>
                      </a:pPr>
                      <a:r>
                        <a:rPr lang="kk-KZ" sz="1400" dirty="0">
                          <a:solidFill>
                            <a:srgbClr val="002060"/>
                          </a:solidFill>
                          <a:effectLst/>
                          <a:latin typeface="Arial Narrow" pitchFamily="34" charset="0"/>
                        </a:rPr>
                        <a:t>Предложения</a:t>
                      </a:r>
                      <a:endParaRPr lang="ru-RU" sz="1400" dirty="0">
                        <a:solidFill>
                          <a:srgbClr val="002060"/>
                        </a:solidFill>
                        <a:effectLst/>
                        <a:latin typeface="Arial Narrow" pitchFamily="34" charset="0"/>
                        <a:ea typeface="Calibri"/>
                        <a:cs typeface="Times New Roman"/>
                      </a:endParaRPr>
                    </a:p>
                  </a:txBody>
                  <a:tcPr marL="18962" marR="18962" marT="0" marB="0" anchor="ctr">
                    <a:solidFill>
                      <a:schemeClr val="tx2">
                        <a:lumMod val="40000"/>
                        <a:lumOff val="60000"/>
                      </a:schemeClr>
                    </a:solidFill>
                  </a:tcPr>
                </a:tc>
                <a:tc>
                  <a:txBody>
                    <a:bodyPr/>
                    <a:lstStyle/>
                    <a:p>
                      <a:pPr algn="ctr">
                        <a:lnSpc>
                          <a:spcPct val="107000"/>
                        </a:lnSpc>
                        <a:spcAft>
                          <a:spcPts val="0"/>
                        </a:spcAft>
                      </a:pPr>
                      <a:r>
                        <a:rPr lang="kk-KZ" sz="1400" dirty="0">
                          <a:solidFill>
                            <a:srgbClr val="002060"/>
                          </a:solidFill>
                          <a:effectLst/>
                          <a:latin typeface="Arial Narrow" pitchFamily="34" charset="0"/>
                        </a:rPr>
                        <a:t>Основание </a:t>
                      </a:r>
                      <a:endParaRPr lang="ru-RU" sz="1400" dirty="0">
                        <a:solidFill>
                          <a:srgbClr val="002060"/>
                        </a:solidFill>
                        <a:effectLst/>
                        <a:latin typeface="Arial Narrow" pitchFamily="34" charset="0"/>
                        <a:ea typeface="Calibri"/>
                        <a:cs typeface="Times New Roman"/>
                      </a:endParaRPr>
                    </a:p>
                  </a:txBody>
                  <a:tcPr marL="18962" marR="18962" marT="0" marB="0" anchor="ctr">
                    <a:solidFill>
                      <a:schemeClr val="tx2">
                        <a:lumMod val="40000"/>
                        <a:lumOff val="60000"/>
                      </a:schemeClr>
                    </a:solidFill>
                  </a:tcPr>
                </a:tc>
                <a:extLst>
                  <a:ext uri="{0D108BD9-81ED-4DB2-BD59-A6C34878D82A}">
                    <a16:rowId xmlns:a16="http://schemas.microsoft.com/office/drawing/2014/main" val="10000"/>
                  </a:ext>
                </a:extLst>
              </a:tr>
              <a:tr h="5363975">
                <a:tc>
                  <a:txBody>
                    <a:bodyPr/>
                    <a:lstStyle/>
                    <a:p>
                      <a:pPr algn="just">
                        <a:lnSpc>
                          <a:spcPct val="107000"/>
                        </a:lnSpc>
                        <a:spcAft>
                          <a:spcPts val="0"/>
                        </a:spcAft>
                      </a:pPr>
                      <a:r>
                        <a:rPr lang="ru-RU" sz="1400" b="0" dirty="0">
                          <a:solidFill>
                            <a:srgbClr val="002060"/>
                          </a:solidFill>
                          <a:effectLst/>
                          <a:latin typeface="Arial Narrow" pitchFamily="34" charset="0"/>
                        </a:rPr>
                        <a:t>Обсуждение проекта Договора об оказание услуг по оценке РОО «Национальный центр независимой экзаменации» (НЦНЭ)</a:t>
                      </a:r>
                      <a:endParaRPr lang="ru-RU" sz="1400" b="0" dirty="0">
                        <a:solidFill>
                          <a:srgbClr val="002060"/>
                        </a:solidFill>
                        <a:effectLst/>
                        <a:latin typeface="Arial Narrow" pitchFamily="34" charset="0"/>
                        <a:ea typeface="Calibri"/>
                        <a:cs typeface="Times New Roman"/>
                      </a:endParaRPr>
                    </a:p>
                  </a:txBody>
                  <a:tcPr marL="18962" marR="18962" marT="0" marB="0">
                    <a:solidFill>
                      <a:schemeClr val="accent1">
                        <a:lumMod val="20000"/>
                        <a:lumOff val="8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ru-RU" sz="1400" dirty="0">
                          <a:solidFill>
                            <a:srgbClr val="002060"/>
                          </a:solidFill>
                          <a:effectLst/>
                          <a:latin typeface="Arial Narrow" pitchFamily="34" charset="0"/>
                        </a:rPr>
                        <a:t>договор (далее - Договор) об оказании услуг по проведению итогового контроля слушателей сертификационного курса</a:t>
                      </a:r>
                    </a:p>
                    <a:p>
                      <a:pPr marL="0" marR="0" indent="0" algn="l" defTabSz="914400" rtl="0" eaLnBrk="1" fontAlgn="auto" latinLnBrk="0" hangingPunct="1">
                        <a:lnSpc>
                          <a:spcPct val="107000"/>
                        </a:lnSpc>
                        <a:spcBef>
                          <a:spcPts val="0"/>
                        </a:spcBef>
                        <a:spcAft>
                          <a:spcPts val="0"/>
                        </a:spcAft>
                        <a:buClrTx/>
                        <a:buSzTx/>
                        <a:buFontTx/>
                        <a:buNone/>
                        <a:tabLst/>
                        <a:defRPr/>
                      </a:pPr>
                      <a:r>
                        <a:rPr lang="ru-RU" sz="1400" u="none" strike="noStrike" spc="0" dirty="0">
                          <a:solidFill>
                            <a:srgbClr val="002060"/>
                          </a:solidFill>
                          <a:effectLst/>
                          <a:latin typeface="Arial Narrow" pitchFamily="34" charset="0"/>
                        </a:rPr>
                        <a:t>Предложение – по факту оказания услуги! На сегодня ни один договор не предусматривает 100% оплату до начала исполнения. Противоречит п.2.3</a:t>
                      </a:r>
                      <a:endParaRPr lang="ru-RU" sz="1400" dirty="0">
                        <a:solidFill>
                          <a:srgbClr val="002060"/>
                        </a:solidFill>
                        <a:effectLst/>
                        <a:latin typeface="Arial Narrow" pitchFamily="34" charset="0"/>
                      </a:endParaRPr>
                    </a:p>
                    <a:p>
                      <a:pPr>
                        <a:lnSpc>
                          <a:spcPct val="107000"/>
                        </a:lnSpc>
                        <a:spcAft>
                          <a:spcPts val="0"/>
                        </a:spcAft>
                      </a:pPr>
                      <a:r>
                        <a:rPr lang="kk-KZ" sz="1400" dirty="0">
                          <a:solidFill>
                            <a:srgbClr val="002060"/>
                          </a:solidFill>
                          <a:effectLst/>
                          <a:latin typeface="Arial Narrow" pitchFamily="34" charset="0"/>
                        </a:rPr>
                        <a:t>Отказать в заключении договора, ввиду некорректности договора. </a:t>
                      </a:r>
                      <a:endParaRPr lang="ru-RU" sz="1400" dirty="0">
                        <a:solidFill>
                          <a:srgbClr val="002060"/>
                        </a:solidFill>
                        <a:effectLst/>
                        <a:latin typeface="Arial Narrow" pitchFamily="34" charset="0"/>
                      </a:endParaRPr>
                    </a:p>
                    <a:p>
                      <a:pPr algn="just">
                        <a:lnSpc>
                          <a:spcPct val="107000"/>
                        </a:lnSpc>
                        <a:spcAft>
                          <a:spcPts val="0"/>
                        </a:spcAft>
                      </a:pPr>
                      <a:r>
                        <a:rPr lang="kk-KZ" sz="1400" dirty="0">
                          <a:solidFill>
                            <a:srgbClr val="002060"/>
                          </a:solidFill>
                          <a:effectLst/>
                          <a:latin typeface="Arial Narrow" pitchFamily="34" charset="0"/>
                        </a:rPr>
                        <a:t>п. 2.2, 3.3.8 - противоречат Закону о государственных закупок в части оплаты (оплата производится после оказания услуг).</a:t>
                      </a:r>
                      <a:endParaRPr lang="ru-RU" sz="1400" dirty="0">
                        <a:solidFill>
                          <a:srgbClr val="002060"/>
                        </a:solidFill>
                        <a:effectLst/>
                        <a:latin typeface="Arial Narrow" pitchFamily="34" charset="0"/>
                      </a:endParaRPr>
                    </a:p>
                    <a:p>
                      <a:pPr algn="just">
                        <a:lnSpc>
                          <a:spcPct val="107000"/>
                        </a:lnSpc>
                        <a:spcAft>
                          <a:spcPts val="0"/>
                        </a:spcAft>
                      </a:pPr>
                      <a:r>
                        <a:rPr lang="ru-RU" sz="1400" dirty="0">
                          <a:solidFill>
                            <a:srgbClr val="002060"/>
                          </a:solidFill>
                          <a:effectLst/>
                          <a:latin typeface="Arial Narrow" pitchFamily="34" charset="0"/>
                        </a:rPr>
                        <a:t>п. 3.2.2 – организация образования не может нести ответственность за экзаменующегося, т.к. слушатель не является сотрудником организации образования.</a:t>
                      </a:r>
                    </a:p>
                    <a:p>
                      <a:pPr algn="just">
                        <a:lnSpc>
                          <a:spcPct val="107000"/>
                        </a:lnSpc>
                        <a:spcAft>
                          <a:spcPts val="0"/>
                        </a:spcAft>
                      </a:pPr>
                      <a:r>
                        <a:rPr lang="ru-RU" sz="1400" dirty="0">
                          <a:solidFill>
                            <a:srgbClr val="002060"/>
                          </a:solidFill>
                          <a:effectLst/>
                          <a:latin typeface="Arial Narrow" pitchFamily="34" charset="0"/>
                        </a:rPr>
                        <a:t>п. 3.3.5-3.3.6 – дублируются. организация образования не может нести ответственность за экзаменующегося, т.к. слушатель не является сотрудником организации образования. при оказании услуги при проведении экзаменации амортизация оборудования должна быть заложена, заказчик не должен оплачивать дважды.</a:t>
                      </a:r>
                    </a:p>
                    <a:p>
                      <a:pPr algn="just">
                        <a:lnSpc>
                          <a:spcPct val="107000"/>
                        </a:lnSpc>
                        <a:spcAft>
                          <a:spcPts val="0"/>
                        </a:spcAft>
                      </a:pPr>
                      <a:r>
                        <a:rPr lang="ru-RU" sz="1400" dirty="0">
                          <a:solidFill>
                            <a:srgbClr val="002060"/>
                          </a:solidFill>
                          <a:effectLst/>
                          <a:latin typeface="Arial Narrow" pitchFamily="34" charset="0"/>
                        </a:rPr>
                        <a:t>п. 4.2 – противоречит </a:t>
                      </a:r>
                      <a:r>
                        <a:rPr lang="kk-KZ" sz="1400" dirty="0">
                          <a:solidFill>
                            <a:srgbClr val="002060"/>
                          </a:solidFill>
                          <a:effectLst/>
                          <a:latin typeface="Arial Narrow" pitchFamily="34" charset="0"/>
                        </a:rPr>
                        <a:t>Закону о государственных закупок в части оплаты (невозможно производить оплату за неоказанную услугу).</a:t>
                      </a:r>
                      <a:endParaRPr lang="ru-RU" sz="1400" dirty="0">
                        <a:solidFill>
                          <a:srgbClr val="002060"/>
                        </a:solidFill>
                        <a:effectLst/>
                        <a:latin typeface="Arial Narrow" pitchFamily="34" charset="0"/>
                      </a:endParaRPr>
                    </a:p>
                    <a:p>
                      <a:pPr algn="just">
                        <a:lnSpc>
                          <a:spcPct val="107000"/>
                        </a:lnSpc>
                        <a:spcAft>
                          <a:spcPts val="0"/>
                        </a:spcAft>
                      </a:pPr>
                      <a:r>
                        <a:rPr lang="kk-KZ" sz="1400" dirty="0">
                          <a:solidFill>
                            <a:srgbClr val="002060"/>
                          </a:solidFill>
                          <a:effectLst/>
                          <a:latin typeface="Arial Narrow" pitchFamily="34" charset="0"/>
                        </a:rPr>
                        <a:t>Медицинские вузы являются субъектами государственных закупок и не имеют права заключать договор в бумажной форме.</a:t>
                      </a:r>
                      <a:endParaRPr lang="ru-RU" sz="1400" dirty="0">
                        <a:solidFill>
                          <a:srgbClr val="002060"/>
                        </a:solidFill>
                        <a:effectLst/>
                        <a:latin typeface="Arial Narrow" pitchFamily="34" charset="0"/>
                      </a:endParaRPr>
                    </a:p>
                    <a:p>
                      <a:pPr algn="just">
                        <a:lnSpc>
                          <a:spcPct val="107000"/>
                        </a:lnSpc>
                        <a:spcAft>
                          <a:spcPts val="0"/>
                        </a:spcAft>
                      </a:pPr>
                      <a:r>
                        <a:rPr lang="kk-KZ" sz="1400" b="1" kern="1200" dirty="0">
                          <a:solidFill>
                            <a:srgbClr val="002060"/>
                          </a:solidFill>
                          <a:effectLst/>
                          <a:latin typeface="Arial Narrow" pitchFamily="34" charset="0"/>
                          <a:ea typeface="+mn-ea"/>
                          <a:cs typeface="+mn-cs"/>
                        </a:rPr>
                        <a:t>       </a:t>
                      </a:r>
                      <a:r>
                        <a:rPr lang="kk-KZ" sz="1400" b="1" kern="1200" dirty="0">
                          <a:solidFill>
                            <a:srgbClr val="FF0000"/>
                          </a:solidFill>
                          <a:effectLst/>
                          <a:latin typeface="Arial Narrow" pitchFamily="34" charset="0"/>
                          <a:ea typeface="+mn-ea"/>
                          <a:cs typeface="+mn-cs"/>
                        </a:rPr>
                        <a:t>На основании вышеизложенного, предлагаем НЦНЭ заключать договор непосредственно с экзаменующимися. Организации образования будут заключать договор на оказание образовательных услуг.</a:t>
                      </a:r>
                      <a:endParaRPr lang="kk-KZ" sz="1400" b="1" dirty="0">
                        <a:solidFill>
                          <a:srgbClr val="FF0000"/>
                        </a:solidFill>
                        <a:effectLst/>
                        <a:highlight>
                          <a:srgbClr val="FFFF00"/>
                        </a:highlight>
                        <a:latin typeface="Arial Narrow" pitchFamily="34" charset="0"/>
                      </a:endParaRPr>
                    </a:p>
                    <a:p>
                      <a:pPr marL="0" marR="0" indent="0" algn="just" defTabSz="914400" rtl="0" eaLnBrk="1" fontAlgn="auto" latinLnBrk="0" hangingPunct="1">
                        <a:lnSpc>
                          <a:spcPct val="107000"/>
                        </a:lnSpc>
                        <a:spcBef>
                          <a:spcPts val="0"/>
                        </a:spcBef>
                        <a:spcAft>
                          <a:spcPts val="0"/>
                        </a:spcAft>
                        <a:buClrTx/>
                        <a:buSzTx/>
                        <a:buFontTx/>
                        <a:buNone/>
                        <a:tabLst/>
                        <a:defRPr/>
                      </a:pPr>
                      <a:r>
                        <a:rPr lang="ru-RU" sz="1400" b="1" dirty="0">
                          <a:solidFill>
                            <a:srgbClr val="FF0000"/>
                          </a:solidFill>
                          <a:effectLst/>
                          <a:latin typeface="Arial Narrow" pitchFamily="34" charset="0"/>
                        </a:rPr>
                        <a:t>     Университет не согласен заключать договор с РОО «НЦНЭ» об оказании услуг по оценке, т.к. считает необходимым </a:t>
                      </a:r>
                      <a:r>
                        <a:rPr lang="ru-RU" sz="1400" b="1" kern="1200" dirty="0">
                          <a:solidFill>
                            <a:srgbClr val="FF0000"/>
                          </a:solidFill>
                          <a:effectLst/>
                          <a:latin typeface="Arial Narrow" pitchFamily="34" charset="0"/>
                          <a:ea typeface="+mn-ea"/>
                          <a:cs typeface="+mn-cs"/>
                        </a:rPr>
                        <a:t>заключать договор непосредственно с экзаменуемым участником.</a:t>
                      </a:r>
                    </a:p>
                  </a:txBody>
                  <a:tcPr marL="18962" marR="18962" marT="0" marB="0">
                    <a:solidFill>
                      <a:schemeClr val="accent1">
                        <a:lumMod val="20000"/>
                        <a:lumOff val="80000"/>
                      </a:schemeClr>
                    </a:solidFill>
                  </a:tcPr>
                </a:tc>
                <a:tc>
                  <a:txBody>
                    <a:bodyPr/>
                    <a:lstStyle/>
                    <a:p>
                      <a:pPr algn="just">
                        <a:lnSpc>
                          <a:spcPct val="107000"/>
                        </a:lnSpc>
                        <a:spcAft>
                          <a:spcPts val="0"/>
                        </a:spcAft>
                      </a:pPr>
                      <a:r>
                        <a:rPr lang="kk-KZ" sz="1400" dirty="0">
                          <a:solidFill>
                            <a:srgbClr val="002060"/>
                          </a:solidFill>
                          <a:effectLst/>
                          <a:latin typeface="Arial Narrow" pitchFamily="34" charset="0"/>
                        </a:rPr>
                        <a:t>Закон РК от 4.12.2015 года № 434-V ЗРК «О государственных закупках» </a:t>
                      </a:r>
                      <a:endParaRPr lang="ru-RU" sz="1400" dirty="0">
                        <a:solidFill>
                          <a:srgbClr val="002060"/>
                        </a:solidFill>
                        <a:effectLst/>
                        <a:latin typeface="Arial Narrow" pitchFamily="34" charset="0"/>
                        <a:ea typeface="Calibri"/>
                        <a:cs typeface="Times New Roman"/>
                      </a:endParaRPr>
                    </a:p>
                  </a:txBody>
                  <a:tcPr marL="18962" marR="18962" marT="0" marB="0">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4253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27918" y="237517"/>
            <a:ext cx="8388424" cy="1477328"/>
          </a:xfrm>
          <a:prstGeom prst="rect">
            <a:avLst/>
          </a:prstGeom>
        </p:spPr>
        <p:txBody>
          <a:bodyPr wrap="square">
            <a:spAutoFit/>
          </a:bodyPr>
          <a:lstStyle/>
          <a:p>
            <a:pPr lvl="0" algn="just"/>
            <a:r>
              <a:rPr lang="ru-RU" b="1" dirty="0">
                <a:solidFill>
                  <a:srgbClr val="C00000"/>
                </a:solidFill>
                <a:latin typeface="Arial Narrow" pitchFamily="34" charset="0"/>
              </a:rPr>
              <a:t>Приказ Министра здравоохранения Республики Казахстан от 21 декабря 2020 года              № ҚР ДСМ-303/2020 «Об утверждении правил дополнительного и неформального образования специалистов в области здравоохранения, квалификационных требований к организациям, реализующим образовательные программы дополнительного и неформального образования в области здравоохранения»</a:t>
            </a:r>
            <a:endParaRPr lang="ru-RU" dirty="0">
              <a:latin typeface="Arial Narrow" pitchFamily="34" charset="0"/>
            </a:endParaRPr>
          </a:p>
        </p:txBody>
      </p:sp>
      <p:sp>
        <p:nvSpPr>
          <p:cNvPr id="5" name="Овал 4"/>
          <p:cNvSpPr/>
          <p:nvPr/>
        </p:nvSpPr>
        <p:spPr>
          <a:xfrm>
            <a:off x="53280" y="237209"/>
            <a:ext cx="343029"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latin typeface="Arial Narrow" pitchFamily="34" charset="0"/>
              </a:rPr>
              <a:t>2</a:t>
            </a:r>
          </a:p>
        </p:txBody>
      </p:sp>
      <p:sp>
        <p:nvSpPr>
          <p:cNvPr id="6" name="Стрелка вправо 5"/>
          <p:cNvSpPr/>
          <p:nvPr/>
        </p:nvSpPr>
        <p:spPr>
          <a:xfrm>
            <a:off x="53280" y="2479447"/>
            <a:ext cx="1494384" cy="233094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400" b="1" dirty="0">
                <a:solidFill>
                  <a:srgbClr val="002060"/>
                </a:solidFill>
                <a:latin typeface="Arial Narrow" pitchFamily="34" charset="0"/>
              </a:rPr>
              <a:t>СК</a:t>
            </a:r>
          </a:p>
        </p:txBody>
      </p:sp>
      <p:sp>
        <p:nvSpPr>
          <p:cNvPr id="7" name="Блок-схема: альтернативный процесс 6"/>
          <p:cNvSpPr/>
          <p:nvPr/>
        </p:nvSpPr>
        <p:spPr>
          <a:xfrm>
            <a:off x="3440330" y="2456891"/>
            <a:ext cx="2149532" cy="648072"/>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ru-RU" sz="1750" dirty="0">
                <a:solidFill>
                  <a:srgbClr val="FF0000"/>
                </a:solidFill>
                <a:latin typeface="Arial Narrow" pitchFamily="34" charset="0"/>
              </a:rPr>
              <a:t>Организация образования и науки</a:t>
            </a:r>
            <a:endParaRPr lang="ru-RU" sz="1750" dirty="0">
              <a:solidFill>
                <a:srgbClr val="FF0000"/>
              </a:solidFill>
            </a:endParaRPr>
          </a:p>
        </p:txBody>
      </p:sp>
      <p:sp>
        <p:nvSpPr>
          <p:cNvPr id="8" name="Блок-схема: альтернативный процесс 7"/>
          <p:cNvSpPr/>
          <p:nvPr/>
        </p:nvSpPr>
        <p:spPr>
          <a:xfrm>
            <a:off x="1259632" y="2456891"/>
            <a:ext cx="1957050" cy="648072"/>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ru-RU" sz="1750" b="1" dirty="0">
                <a:solidFill>
                  <a:srgbClr val="002060"/>
                </a:solidFill>
                <a:latin typeface="Arial Narrow" pitchFamily="34" charset="0"/>
              </a:rPr>
              <a:t>Образовательная</a:t>
            </a:r>
          </a:p>
        </p:txBody>
      </p:sp>
      <p:sp>
        <p:nvSpPr>
          <p:cNvPr id="9" name="Блок-схема: альтернативный процесс 8"/>
          <p:cNvSpPr/>
          <p:nvPr/>
        </p:nvSpPr>
        <p:spPr>
          <a:xfrm>
            <a:off x="6721897" y="4136884"/>
            <a:ext cx="2074126" cy="792367"/>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750" b="1" dirty="0">
                <a:solidFill>
                  <a:srgbClr val="002060"/>
                </a:solidFill>
                <a:latin typeface="Arial Narrow" pitchFamily="34" charset="0"/>
              </a:rPr>
              <a:t>Результат итогового контроля</a:t>
            </a:r>
          </a:p>
        </p:txBody>
      </p:sp>
      <p:sp>
        <p:nvSpPr>
          <p:cNvPr id="10" name="Блок-схема: альтернативный процесс 9"/>
          <p:cNvSpPr/>
          <p:nvPr/>
        </p:nvSpPr>
        <p:spPr>
          <a:xfrm>
            <a:off x="3419871" y="4136885"/>
            <a:ext cx="2448173" cy="792367"/>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ru-RU" sz="1750" dirty="0">
                <a:solidFill>
                  <a:srgbClr val="FF0000"/>
                </a:solidFill>
                <a:latin typeface="Arial Narrow" pitchFamily="34" charset="0"/>
              </a:rPr>
              <a:t>Национальный центр независимой экзаменации</a:t>
            </a:r>
            <a:endParaRPr lang="ru-RU" sz="1750" dirty="0">
              <a:solidFill>
                <a:srgbClr val="FF0000"/>
              </a:solidFill>
            </a:endParaRPr>
          </a:p>
        </p:txBody>
      </p:sp>
      <p:sp>
        <p:nvSpPr>
          <p:cNvPr id="11" name="Блок-схема: альтернативный процесс 10"/>
          <p:cNvSpPr/>
          <p:nvPr/>
        </p:nvSpPr>
        <p:spPr>
          <a:xfrm>
            <a:off x="6655936" y="2415435"/>
            <a:ext cx="2140086" cy="648072"/>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750" b="1" dirty="0">
                <a:solidFill>
                  <a:srgbClr val="002060"/>
                </a:solidFill>
                <a:latin typeface="Arial Narrow" pitchFamily="34" charset="0"/>
              </a:rPr>
              <a:t>Свидетельство о СК  (транскрипт)</a:t>
            </a:r>
          </a:p>
        </p:txBody>
      </p:sp>
      <p:sp>
        <p:nvSpPr>
          <p:cNvPr id="12" name="Блок-схема: альтернативный процесс 11"/>
          <p:cNvSpPr/>
          <p:nvPr/>
        </p:nvSpPr>
        <p:spPr>
          <a:xfrm>
            <a:off x="5533764" y="3306508"/>
            <a:ext cx="2566628" cy="648073"/>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ru-RU" sz="1750" b="1" dirty="0">
                <a:solidFill>
                  <a:srgbClr val="FF0000"/>
                </a:solidFill>
                <a:latin typeface="Arial Narrow" pitchFamily="34" charset="0"/>
              </a:rPr>
              <a:t>Договорное соглашение с Заказчиком</a:t>
            </a:r>
          </a:p>
        </p:txBody>
      </p:sp>
      <p:sp>
        <p:nvSpPr>
          <p:cNvPr id="13" name="Блок-схема: альтернативный процесс 12"/>
          <p:cNvSpPr/>
          <p:nvPr/>
        </p:nvSpPr>
        <p:spPr>
          <a:xfrm>
            <a:off x="1259632" y="4162317"/>
            <a:ext cx="1957050" cy="648072"/>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ru-RU" sz="1750" b="1" dirty="0">
                <a:solidFill>
                  <a:srgbClr val="002060"/>
                </a:solidFill>
                <a:latin typeface="Arial Narrow" pitchFamily="34" charset="0"/>
              </a:rPr>
              <a:t>Независимая оценка</a:t>
            </a:r>
          </a:p>
        </p:txBody>
      </p:sp>
      <p:cxnSp>
        <p:nvCxnSpPr>
          <p:cNvPr id="18" name="Прямая со стрелкой 17"/>
          <p:cNvCxnSpPr/>
          <p:nvPr/>
        </p:nvCxnSpPr>
        <p:spPr>
          <a:xfrm>
            <a:off x="5626903" y="2905039"/>
            <a:ext cx="540060" cy="3240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V="1">
            <a:off x="5917986" y="4136885"/>
            <a:ext cx="432246" cy="34946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71956" y="5733256"/>
            <a:ext cx="8604499" cy="646331"/>
          </a:xfrm>
          <a:prstGeom prst="rect">
            <a:avLst/>
          </a:prstGeom>
        </p:spPr>
        <p:txBody>
          <a:bodyPr wrap="square">
            <a:spAutoFit/>
          </a:bodyPr>
          <a:lstStyle/>
          <a:p>
            <a:pPr algn="just"/>
            <a:r>
              <a:rPr lang="kk-KZ" b="1" dirty="0">
                <a:solidFill>
                  <a:srgbClr val="002060"/>
                </a:solidFill>
                <a:latin typeface="Arial Narrow" pitchFamily="34" charset="0"/>
              </a:rPr>
              <a:t> </a:t>
            </a:r>
            <a:r>
              <a:rPr lang="kk-KZ" b="1" dirty="0">
                <a:solidFill>
                  <a:srgbClr val="FF0000"/>
                </a:solidFill>
                <a:latin typeface="Arial Narrow" pitchFamily="34" charset="0"/>
              </a:rPr>
              <a:t>На основании вышеизложенного, предлагаем НЦНЭ заключать договор непосредственно с экзаменующимися</a:t>
            </a:r>
            <a:endParaRPr lang="ru-RU" dirty="0"/>
          </a:p>
        </p:txBody>
      </p:sp>
    </p:spTree>
    <p:extLst>
      <p:ext uri="{BB962C8B-B14F-4D97-AF65-F5344CB8AC3E}">
        <p14:creationId xmlns:p14="http://schemas.microsoft.com/office/powerpoint/2010/main" val="246434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02B01C4C-3843-A83B-3E14-256B88F2E289}"/>
              </a:ext>
            </a:extLst>
          </p:cNvPr>
          <p:cNvGraphicFramePr>
            <a:graphicFrameLocks noGrp="1"/>
          </p:cNvGraphicFramePr>
          <p:nvPr>
            <p:extLst>
              <p:ext uri="{D42A27DB-BD31-4B8C-83A1-F6EECF244321}">
                <p14:modId xmlns:p14="http://schemas.microsoft.com/office/powerpoint/2010/main" val="502008221"/>
              </p:ext>
            </p:extLst>
          </p:nvPr>
        </p:nvGraphicFramePr>
        <p:xfrm>
          <a:off x="0" y="1101358"/>
          <a:ext cx="9100506" cy="5668666"/>
        </p:xfrm>
        <a:graphic>
          <a:graphicData uri="http://schemas.openxmlformats.org/drawingml/2006/table">
            <a:tbl>
              <a:tblPr firstRow="1" firstCol="1" bandRow="1">
                <a:tableStyleId>{B301B821-A1FF-4177-AEE7-76D212191A09}</a:tableStyleId>
              </a:tblPr>
              <a:tblGrid>
                <a:gridCol w="3033501">
                  <a:extLst>
                    <a:ext uri="{9D8B030D-6E8A-4147-A177-3AD203B41FA5}">
                      <a16:colId xmlns:a16="http://schemas.microsoft.com/office/drawing/2014/main" val="1061133327"/>
                    </a:ext>
                  </a:extLst>
                </a:gridCol>
                <a:gridCol w="3173245">
                  <a:extLst>
                    <a:ext uri="{9D8B030D-6E8A-4147-A177-3AD203B41FA5}">
                      <a16:colId xmlns:a16="http://schemas.microsoft.com/office/drawing/2014/main" val="3631257681"/>
                    </a:ext>
                  </a:extLst>
                </a:gridCol>
                <a:gridCol w="2893760">
                  <a:extLst>
                    <a:ext uri="{9D8B030D-6E8A-4147-A177-3AD203B41FA5}">
                      <a16:colId xmlns:a16="http://schemas.microsoft.com/office/drawing/2014/main" val="1429785807"/>
                    </a:ext>
                  </a:extLst>
                </a:gridCol>
              </a:tblGrid>
              <a:tr h="383426">
                <a:tc>
                  <a:txBody>
                    <a:bodyPr/>
                    <a:lstStyle/>
                    <a:p>
                      <a:pPr algn="ctr">
                        <a:lnSpc>
                          <a:spcPct val="107000"/>
                        </a:lnSpc>
                        <a:spcAft>
                          <a:spcPts val="800"/>
                        </a:spcAft>
                      </a:pPr>
                      <a:r>
                        <a:rPr lang="ru-RU" sz="1600" b="1" dirty="0">
                          <a:solidFill>
                            <a:schemeClr val="tx1"/>
                          </a:solidFill>
                          <a:effectLst/>
                          <a:latin typeface="Arial Narrow" panose="020B0606020202030204" pitchFamily="34" charset="0"/>
                        </a:rPr>
                        <a:t>Действующая редакция</a:t>
                      </a: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lnSpc>
                          <a:spcPct val="107000"/>
                        </a:lnSpc>
                        <a:spcAft>
                          <a:spcPts val="800"/>
                        </a:spcAft>
                      </a:pPr>
                      <a:r>
                        <a:rPr lang="ru-RU" sz="1600" b="1" dirty="0">
                          <a:solidFill>
                            <a:schemeClr val="tx1"/>
                          </a:solidFill>
                          <a:effectLst/>
                          <a:latin typeface="Arial Narrow" panose="020B0606020202030204" pitchFamily="34" charset="0"/>
                        </a:rPr>
                        <a:t>Предлагаемая редакция</a:t>
                      </a:r>
                      <a:endParaRPr lang="ru-RU"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lnSpc>
                          <a:spcPct val="107000"/>
                        </a:lnSpc>
                        <a:spcAft>
                          <a:spcPts val="800"/>
                        </a:spcAft>
                      </a:pPr>
                      <a:r>
                        <a:rPr lang="ru-RU" sz="1600" b="1" dirty="0">
                          <a:solidFill>
                            <a:schemeClr val="tx1"/>
                          </a:solidFill>
                          <a:effectLst/>
                          <a:latin typeface="Arial Narrow" panose="020B0606020202030204" pitchFamily="34" charset="0"/>
                        </a:rPr>
                        <a:t>Обоснование </a:t>
                      </a:r>
                      <a:endParaRPr lang="ru-RU" sz="1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281723151"/>
                  </a:ext>
                </a:extLst>
              </a:tr>
              <a:tr h="3490095">
                <a:tc>
                  <a:txBody>
                    <a:bodyPr/>
                    <a:lstStyle/>
                    <a:p>
                      <a:pPr fontAlgn="base">
                        <a:lnSpc>
                          <a:spcPts val="1425"/>
                        </a:lnSpc>
                        <a:spcAft>
                          <a:spcPts val="1800"/>
                        </a:spcAft>
                      </a:pPr>
                      <a:r>
                        <a:rPr lang="ru-RU" sz="1600" b="0" spc="10" dirty="0">
                          <a:solidFill>
                            <a:schemeClr val="tx1"/>
                          </a:solidFill>
                          <a:effectLst/>
                          <a:latin typeface="Arial Narrow" panose="020B0606020202030204" pitchFamily="34" charset="0"/>
                        </a:rPr>
                        <a:t>10. Для определения начального (исходного) уровня знаний слушателей программ дополнительного образования проводится базовый, во время обучения - текущий, по окончании обучения - итоговый контроль.</a:t>
                      </a:r>
                      <a:endParaRPr lang="ru-RU" sz="1600" b="0" spc="0" dirty="0">
                        <a:solidFill>
                          <a:schemeClr val="tx1"/>
                        </a:solidFill>
                        <a:effectLst/>
                        <a:latin typeface="Arial Narrow" panose="020B0606020202030204" pitchFamily="34" charset="0"/>
                      </a:endParaRPr>
                    </a:p>
                    <a:p>
                      <a:pPr fontAlgn="base">
                        <a:lnSpc>
                          <a:spcPts val="1425"/>
                        </a:lnSpc>
                        <a:spcAft>
                          <a:spcPts val="1800"/>
                        </a:spcAft>
                      </a:pPr>
                      <a:r>
                        <a:rPr lang="ru-RU" sz="1600" b="0" spc="10" dirty="0">
                          <a:solidFill>
                            <a:schemeClr val="tx1"/>
                          </a:solidFill>
                          <a:effectLst/>
                          <a:latin typeface="Arial Narrow" panose="020B0606020202030204" pitchFamily="34" charset="0"/>
                        </a:rPr>
                        <a:t> </a:t>
                      </a:r>
                      <a:r>
                        <a:rPr lang="ru-RU" sz="1600" b="1" spc="10" dirty="0">
                          <a:solidFill>
                            <a:schemeClr val="tx1"/>
                          </a:solidFill>
                          <a:effectLst/>
                          <a:latin typeface="Arial Narrow" panose="020B0606020202030204" pitchFamily="34" charset="0"/>
                        </a:rPr>
                        <a:t>Базовый и текущий контроль слушателей проводится организацией образования. Итоговый контроль слушателей проводится аккредитованной организацией по оценке по программам сертификационных курсов в порядке определенной в соответствии с </a:t>
                      </a:r>
                      <a:r>
                        <a:rPr lang="ru-RU" sz="1600" b="1" u="sng" spc="10" dirty="0">
                          <a:solidFill>
                            <a:schemeClr val="tx1"/>
                          </a:solidFill>
                          <a:effectLst/>
                          <a:latin typeface="Arial Narrow" panose="020B0606020202030204" pitchFamily="34" charset="0"/>
                          <a:hlinkClick r:id="rId2">
                            <a:extLst>
                              <a:ext uri="{A12FA001-AC4F-418D-AE19-62706E023703}">
                                <ahyp:hlinkClr xmlns:ahyp="http://schemas.microsoft.com/office/drawing/2018/hyperlinkcolor" val="tx"/>
                              </a:ext>
                            </a:extLst>
                          </a:hlinkClick>
                        </a:rPr>
                        <a:t>пунктом 6</a:t>
                      </a:r>
                      <a:r>
                        <a:rPr lang="ru-RU" sz="1600" b="1" spc="10" dirty="0">
                          <a:solidFill>
                            <a:schemeClr val="tx1"/>
                          </a:solidFill>
                          <a:effectLst/>
                          <a:latin typeface="Arial Narrow" panose="020B0606020202030204" pitchFamily="34" charset="0"/>
                        </a:rPr>
                        <a:t> статьи 223 Кодекса.</a:t>
                      </a:r>
                      <a:endParaRPr lang="ru-RU" sz="1600" b="1" dirty="0">
                        <a:solidFill>
                          <a:schemeClr val="tx1"/>
                        </a:solidFill>
                        <a:effectLst/>
                        <a:latin typeface="Arial Narrow" panose="020B0606020202030204" pitchFamily="34"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fontAlgn="base">
                        <a:lnSpc>
                          <a:spcPts val="1425"/>
                        </a:lnSpc>
                        <a:spcAft>
                          <a:spcPts val="1800"/>
                        </a:spcAft>
                      </a:pPr>
                      <a:r>
                        <a:rPr lang="ru-RU" sz="1600" b="0" spc="10" dirty="0">
                          <a:solidFill>
                            <a:schemeClr val="tx1"/>
                          </a:solidFill>
                          <a:effectLst/>
                          <a:latin typeface="Arial Narrow" panose="020B0606020202030204" pitchFamily="34" charset="0"/>
                        </a:rPr>
                        <a:t>10. Для определения начального (исходного) уровня знаний слушателей программ дополнительного образования проводится базовый, во время обучения - текущий, по окончании обучения - итоговый контроль.</a:t>
                      </a:r>
                      <a:endParaRPr lang="ru-RU" sz="1600" b="0" dirty="0">
                        <a:solidFill>
                          <a:schemeClr val="tx1"/>
                        </a:solidFill>
                        <a:effectLst/>
                        <a:latin typeface="Arial Narrow" panose="020B0606020202030204" pitchFamily="34" charset="0"/>
                      </a:endParaRPr>
                    </a:p>
                    <a:p>
                      <a:pPr>
                        <a:lnSpc>
                          <a:spcPct val="107000"/>
                        </a:lnSpc>
                        <a:spcAft>
                          <a:spcPts val="800"/>
                        </a:spcAft>
                      </a:pPr>
                      <a:r>
                        <a:rPr lang="ru-RU" sz="1600" b="0" dirty="0">
                          <a:solidFill>
                            <a:schemeClr val="tx1"/>
                          </a:solidFill>
                          <a:effectLst/>
                          <a:latin typeface="Arial Narrow" panose="020B0606020202030204" pitchFamily="34" charset="0"/>
                        </a:rPr>
                        <a:t>Для получения сертификата специалиста слушатель завершивший программу сертификационного курса, проходит оценку  профессиональной подготовленности специалистов в области здравоохранения в организации по оценке.</a:t>
                      </a:r>
                      <a:endParaRPr lang="ru-RU"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1600" b="0" dirty="0">
                          <a:solidFill>
                            <a:schemeClr val="tx1"/>
                          </a:solidFill>
                          <a:effectLst/>
                          <a:latin typeface="Arial Narrow" panose="020B0606020202030204" pitchFamily="34" charset="0"/>
                          <a:cs typeface="Times New Roman" panose="02020603050405020304" pitchFamily="18" charset="0"/>
                        </a:rPr>
                        <a:t>З</a:t>
                      </a:r>
                      <a:r>
                        <a:rPr lang="ru-RU"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аключение Договора между организацией об оценке и слушателем сертификационного курса.</a:t>
                      </a:r>
                      <a:endParaRPr lang="ru-RU" sz="1600" b="0" kern="1200" dirty="0">
                        <a:solidFill>
                          <a:schemeClr val="tx1"/>
                        </a:solidFill>
                        <a:effectLst/>
                        <a:latin typeface="Arial Narrow" panose="020B0606020202030204" pitchFamily="34" charset="0"/>
                      </a:endParaRPr>
                    </a:p>
                    <a:p>
                      <a:pPr>
                        <a:lnSpc>
                          <a:spcPct val="107000"/>
                        </a:lnSpc>
                        <a:spcAft>
                          <a:spcPts val="800"/>
                        </a:spcAft>
                      </a:pPr>
                      <a:endParaRPr lang="ru-RU"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849189746"/>
                  </a:ext>
                </a:extLst>
              </a:tr>
              <a:tr h="1022312">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1500" b="0" kern="1200" dirty="0">
                          <a:solidFill>
                            <a:schemeClr val="tx1"/>
                          </a:solidFill>
                          <a:effectLst/>
                          <a:latin typeface="Arial Narrow" pitchFamily="34" charset="0"/>
                          <a:ea typeface="+mn-ea"/>
                          <a:cs typeface="+mn-cs"/>
                        </a:rPr>
                        <a:t>Глава 2. Квалификационные требования к организациям, реализующим образовательные программы дополнительного и неформального образования в области здравоохранения</a:t>
                      </a:r>
                    </a:p>
                    <a:p>
                      <a:pPr>
                        <a:lnSpc>
                          <a:spcPct val="107000"/>
                        </a:lnSpc>
                        <a:spcAft>
                          <a:spcPts val="800"/>
                        </a:spcAft>
                      </a:pPr>
                      <a:endParaRPr lang="ru-RU"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ru-RU" sz="1500" b="0" kern="1200" dirty="0">
                          <a:solidFill>
                            <a:schemeClr val="tx1"/>
                          </a:solidFill>
                          <a:effectLst/>
                          <a:latin typeface="Arial Narrow" pitchFamily="34" charset="0"/>
                          <a:ea typeface="+mn-ea"/>
                          <a:cs typeface="+mn-cs"/>
                        </a:rPr>
                        <a:t>Глава 2. Квалификационные требования к организациям, реализующим образовательные программы дополнительного и неформального образования в области здравоохранения</a:t>
                      </a: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7000"/>
                        </a:lnSpc>
                        <a:spcAft>
                          <a:spcPts val="800"/>
                        </a:spcAft>
                      </a:pPr>
                      <a:endParaRPr lang="ru-RU" sz="16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
        <p:nvSpPr>
          <p:cNvPr id="4" name="Прямоугольник 3"/>
          <p:cNvSpPr/>
          <p:nvPr/>
        </p:nvSpPr>
        <p:spPr>
          <a:xfrm>
            <a:off x="171514" y="15156"/>
            <a:ext cx="8972486" cy="1138773"/>
          </a:xfrm>
          <a:prstGeom prst="rect">
            <a:avLst/>
          </a:prstGeom>
        </p:spPr>
        <p:txBody>
          <a:bodyPr wrap="square">
            <a:spAutoFit/>
          </a:bodyPr>
          <a:lstStyle/>
          <a:p>
            <a:pPr algn="just"/>
            <a:r>
              <a:rPr lang="kk-KZ" sz="1700" dirty="0">
                <a:solidFill>
                  <a:srgbClr val="002060"/>
                </a:solidFill>
                <a:latin typeface="Arial Narrow" panose="020B0606020202030204" pitchFamily="34" charset="0"/>
                <a:ea typeface="Calibri" panose="020F0502020204030204" pitchFamily="34" charset="0"/>
                <a:cs typeface="Times New Roman" panose="02020603050405020304" pitchFamily="18" charset="0"/>
              </a:rPr>
              <a:t>О внесении дополнений в приказ МЗ РК </a:t>
            </a:r>
            <a:r>
              <a:rPr lang="ru-RU" sz="1700" dirty="0">
                <a:solidFill>
                  <a:srgbClr val="002060"/>
                </a:solidFill>
                <a:latin typeface="Arial Narrow" panose="020B0606020202030204" pitchFamily="34" charset="0"/>
                <a:ea typeface="Calibri" panose="020F0502020204030204" pitchFamily="34" charset="0"/>
                <a:cs typeface="Times New Roman" panose="02020603050405020304" pitchFamily="18" charset="0"/>
              </a:rPr>
              <a:t>от 21 декабря 2020 года № ҚР ДСМ-303/2020 «Об утверждении правил дополнительного и неформального образования специалистов в области здравоохранения, квалификационных требований к организациям, реализующим образовательные программы дополнительного и неформального образования в области здравоохранения»</a:t>
            </a:r>
            <a:endParaRPr lang="ru-RU" sz="1700" dirty="0"/>
          </a:p>
        </p:txBody>
      </p:sp>
      <p:graphicFrame>
        <p:nvGraphicFramePr>
          <p:cNvPr id="5" name="Таблица 4"/>
          <p:cNvGraphicFramePr>
            <a:graphicFrameLocks noGrp="1"/>
          </p:cNvGraphicFramePr>
          <p:nvPr/>
        </p:nvGraphicFramePr>
        <p:xfrm>
          <a:off x="9029700" y="3128963"/>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ru-RU"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10000"/>
                  </a:ext>
                </a:extLst>
              </a:tr>
            </a:tbl>
          </a:graphicData>
        </a:graphic>
      </p:graphicFrame>
      <p:sp>
        <p:nvSpPr>
          <p:cNvPr id="8" name="Овал 7"/>
          <p:cNvSpPr/>
          <p:nvPr/>
        </p:nvSpPr>
        <p:spPr>
          <a:xfrm>
            <a:off x="0" y="15156"/>
            <a:ext cx="343029" cy="3175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latin typeface="Arial Narrow" pitchFamily="34" charset="0"/>
              </a:rPr>
              <a:t>2</a:t>
            </a:r>
          </a:p>
        </p:txBody>
      </p:sp>
    </p:spTree>
    <p:extLst>
      <p:ext uri="{BB962C8B-B14F-4D97-AF65-F5344CB8AC3E}">
        <p14:creationId xmlns:p14="http://schemas.microsoft.com/office/powerpoint/2010/main" val="155270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02B01C4C-3843-A83B-3E14-256B88F2E289}"/>
              </a:ext>
            </a:extLst>
          </p:cNvPr>
          <p:cNvGraphicFramePr>
            <a:graphicFrameLocks noGrp="1"/>
          </p:cNvGraphicFramePr>
          <p:nvPr>
            <p:extLst>
              <p:ext uri="{D42A27DB-BD31-4B8C-83A1-F6EECF244321}">
                <p14:modId xmlns:p14="http://schemas.microsoft.com/office/powerpoint/2010/main" val="2339113846"/>
              </p:ext>
            </p:extLst>
          </p:nvPr>
        </p:nvGraphicFramePr>
        <p:xfrm>
          <a:off x="121280" y="50924"/>
          <a:ext cx="8928992" cy="6554491"/>
        </p:xfrm>
        <a:graphic>
          <a:graphicData uri="http://schemas.openxmlformats.org/drawingml/2006/table">
            <a:tbl>
              <a:tblPr firstRow="1" firstCol="1" bandRow="1">
                <a:tableStyleId>{B301B821-A1FF-4177-AEE7-76D212191A09}</a:tableStyleId>
              </a:tblPr>
              <a:tblGrid>
                <a:gridCol w="3112656">
                  <a:extLst>
                    <a:ext uri="{9D8B030D-6E8A-4147-A177-3AD203B41FA5}">
                      <a16:colId xmlns:a16="http://schemas.microsoft.com/office/drawing/2014/main" val="1061133327"/>
                    </a:ext>
                  </a:extLst>
                </a:gridCol>
                <a:gridCol w="4176464">
                  <a:extLst>
                    <a:ext uri="{9D8B030D-6E8A-4147-A177-3AD203B41FA5}">
                      <a16:colId xmlns:a16="http://schemas.microsoft.com/office/drawing/2014/main" val="3631257681"/>
                    </a:ext>
                  </a:extLst>
                </a:gridCol>
                <a:gridCol w="1639872">
                  <a:extLst>
                    <a:ext uri="{9D8B030D-6E8A-4147-A177-3AD203B41FA5}">
                      <a16:colId xmlns:a16="http://schemas.microsoft.com/office/drawing/2014/main" val="1429785807"/>
                    </a:ext>
                  </a:extLst>
                </a:gridCol>
              </a:tblGrid>
              <a:tr h="332655">
                <a:tc>
                  <a:txBody>
                    <a:bodyPr/>
                    <a:lstStyle/>
                    <a:p>
                      <a:pPr algn="ctr">
                        <a:lnSpc>
                          <a:spcPct val="107000"/>
                        </a:lnSpc>
                        <a:spcAft>
                          <a:spcPts val="800"/>
                        </a:spcAft>
                      </a:pPr>
                      <a:r>
                        <a:rPr lang="ru-RU" sz="1600" dirty="0">
                          <a:solidFill>
                            <a:srgbClr val="002060"/>
                          </a:solidFill>
                          <a:effectLst/>
                          <a:latin typeface="Arial Narrow" panose="020B0606020202030204" pitchFamily="34" charset="0"/>
                        </a:rPr>
                        <a:t>Действующая редакция</a:t>
                      </a: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lnSpc>
                          <a:spcPct val="107000"/>
                        </a:lnSpc>
                        <a:spcAft>
                          <a:spcPts val="800"/>
                        </a:spcAft>
                      </a:pPr>
                      <a:r>
                        <a:rPr lang="ru-RU" sz="1300" dirty="0">
                          <a:solidFill>
                            <a:srgbClr val="002060"/>
                          </a:solidFill>
                          <a:effectLst/>
                          <a:latin typeface="Arial Narrow" panose="020B0606020202030204" pitchFamily="34" charset="0"/>
                        </a:rPr>
                        <a:t>Предлагаемая редакция</a:t>
                      </a:r>
                      <a:endParaRPr lang="ru-RU" sz="13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lnSpc>
                          <a:spcPct val="107000"/>
                        </a:lnSpc>
                        <a:spcAft>
                          <a:spcPts val="800"/>
                        </a:spcAft>
                      </a:pPr>
                      <a:r>
                        <a:rPr lang="ru-RU" sz="1600" dirty="0">
                          <a:solidFill>
                            <a:srgbClr val="002060"/>
                          </a:solidFill>
                          <a:effectLst/>
                          <a:latin typeface="Arial Narrow" panose="020B0606020202030204" pitchFamily="34" charset="0"/>
                        </a:rPr>
                        <a:t>Обоснование </a:t>
                      </a:r>
                      <a:endParaRPr lang="ru-RU" sz="16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281723151"/>
                  </a:ext>
                </a:extLst>
              </a:tr>
              <a:tr h="622183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ru-RU" sz="1400" b="0" kern="1200" dirty="0">
                          <a:solidFill>
                            <a:schemeClr val="tx1"/>
                          </a:solidFill>
                          <a:effectLst/>
                          <a:latin typeface="Arial Narrow" pitchFamily="34" charset="0"/>
                          <a:ea typeface="+mn-ea"/>
                          <a:cs typeface="+mn-cs"/>
                        </a:rPr>
                        <a:t>Глава 2. Квалификационные требования к организациям, реализующим образовательные программы дополнительного и неформального образования в области здравоохранения</a:t>
                      </a:r>
                    </a:p>
                    <a:p>
                      <a:pPr marL="0" marR="0" lvl="0" indent="0" algn="l" defTabSz="914400" rtl="0" eaLnBrk="1" fontAlgn="base" latinLnBrk="0" hangingPunct="1">
                        <a:lnSpc>
                          <a:spcPct val="100000"/>
                        </a:lnSpc>
                        <a:spcBef>
                          <a:spcPts val="0"/>
                        </a:spcBef>
                        <a:spcAft>
                          <a:spcPts val="0"/>
                        </a:spcAft>
                        <a:buClrTx/>
                        <a:buSzTx/>
                        <a:buFontTx/>
                        <a:buNone/>
                        <a:tabLst/>
                        <a:defRPr/>
                      </a:pPr>
                      <a:endParaRPr lang="ru-RU" sz="1400" b="0" kern="1200" dirty="0">
                        <a:solidFill>
                          <a:schemeClr val="tx1"/>
                        </a:solidFill>
                        <a:effectLst/>
                        <a:latin typeface="Arial Narrow" pitchFamily="34" charset="0"/>
                        <a:ea typeface="+mn-ea"/>
                        <a:cs typeface="+mn-cs"/>
                      </a:endParaRPr>
                    </a:p>
                    <a:p>
                      <a:pPr fontAlgn="base"/>
                      <a:r>
                        <a:rPr lang="ru-RU" sz="1400" b="0" kern="1200" dirty="0">
                          <a:solidFill>
                            <a:schemeClr val="dk1"/>
                          </a:solidFill>
                          <a:effectLst/>
                          <a:latin typeface="Arial Narrow" pitchFamily="34" charset="0"/>
                          <a:ea typeface="+mn-ea"/>
                          <a:cs typeface="+mn-cs"/>
                        </a:rPr>
                        <a:t>2) к кадровому обеспечению:</a:t>
                      </a:r>
                    </a:p>
                    <a:p>
                      <a:pPr fontAlgn="base"/>
                      <a:r>
                        <a:rPr lang="ru-RU" sz="1400" b="0" kern="1200" dirty="0">
                          <a:solidFill>
                            <a:schemeClr val="dk1"/>
                          </a:solidFill>
                          <a:effectLst/>
                          <a:latin typeface="Arial Narrow" pitchFamily="34" charset="0"/>
                          <a:ea typeface="+mn-ea"/>
                          <a:cs typeface="+mn-cs"/>
                        </a:rPr>
                        <a:t> дополнительное образование (в том числе с использованием дистанционного обучения и на выездных циклах), проводятся лицами, имеющими ученую степень доктора или кандидата наук, академическую степень доктора философии или магистра. </a:t>
                      </a:r>
                    </a:p>
                    <a:p>
                      <a:pPr fontAlgn="base"/>
                      <a:r>
                        <a:rPr lang="ru-RU" sz="1400" b="0" kern="1200" dirty="0">
                          <a:solidFill>
                            <a:schemeClr val="dk1"/>
                          </a:solidFill>
                          <a:effectLst/>
                          <a:latin typeface="Arial Narrow" pitchFamily="34" charset="0"/>
                          <a:ea typeface="+mn-ea"/>
                          <a:cs typeface="+mn-cs"/>
                        </a:rPr>
                        <a:t>Для проведения практических занятий допускается привлечение преподавателей из числа специалистов практического здравоохранения без ученой степени, но не более 50% от общего числа профессорско-преподавательского состава;</a:t>
                      </a:r>
                    </a:p>
                    <a:p>
                      <a:pPr fontAlgn="base"/>
                      <a:r>
                        <a:rPr lang="ru-RU" sz="1400" b="0" kern="1200" dirty="0">
                          <a:solidFill>
                            <a:schemeClr val="dk1"/>
                          </a:solidFill>
                          <a:effectLst/>
                          <a:latin typeface="Arial Narrow" pitchFamily="34" charset="0"/>
                          <a:ea typeface="+mn-ea"/>
                          <a:cs typeface="+mn-cs"/>
                        </a:rPr>
                        <a:t>преподаватели дополнительного образования должны иметь опыт работы по профилю специальности не менее 10 лет и научно – педагогический стаж не менее 3 лет, повышение квалификации не менее 4 кредитов (120 часов) за последние 5 лет по преподаваемому профилю</a:t>
                      </a:r>
                      <a:r>
                        <a:rPr lang="kk-KZ" sz="1400" b="0" kern="1200" dirty="0">
                          <a:solidFill>
                            <a:schemeClr val="dk1"/>
                          </a:solidFill>
                          <a:effectLst/>
                          <a:latin typeface="Arial Narrow" pitchFamily="34" charset="0"/>
                          <a:ea typeface="+mn-ea"/>
                          <a:cs typeface="+mn-cs"/>
                        </a:rPr>
                        <a:t>.</a:t>
                      </a:r>
                      <a:endParaRPr lang="ru-RU" sz="1400" b="0" kern="1200" dirty="0">
                        <a:solidFill>
                          <a:schemeClr val="dk1"/>
                        </a:solidFill>
                        <a:effectLst/>
                        <a:latin typeface="Arial Narrow" pitchFamily="34" charset="0"/>
                        <a:ea typeface="+mn-ea"/>
                        <a:cs typeface="+mn-cs"/>
                      </a:endParaRPr>
                    </a:p>
                    <a:p>
                      <a:pPr fontAlgn="base">
                        <a:lnSpc>
                          <a:spcPts val="1425"/>
                        </a:lnSpc>
                        <a:spcAft>
                          <a:spcPts val="1800"/>
                        </a:spcAft>
                      </a:pPr>
                      <a:endParaRPr lang="ru-RU" sz="1400" b="0" dirty="0">
                        <a:solidFill>
                          <a:srgbClr val="002060"/>
                        </a:solidFill>
                        <a:effectLst/>
                        <a:latin typeface="Arial Narrow" pitchFamily="34" charset="0"/>
                        <a:ea typeface="+mn-ea"/>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just" defTabSz="914400" rtl="0" eaLnBrk="1" fontAlgn="base" latinLnBrk="0" hangingPunct="1">
                        <a:lnSpc>
                          <a:spcPct val="100000"/>
                        </a:lnSpc>
                        <a:spcBef>
                          <a:spcPts val="0"/>
                        </a:spcBef>
                        <a:spcAft>
                          <a:spcPts val="0"/>
                        </a:spcAft>
                        <a:buClrTx/>
                        <a:buSzTx/>
                        <a:buFontTx/>
                        <a:buNone/>
                        <a:tabLst/>
                        <a:defRPr/>
                      </a:pPr>
                      <a:r>
                        <a:rPr lang="ru-RU" sz="1400" b="0" u="none" kern="1200" dirty="0">
                          <a:solidFill>
                            <a:schemeClr val="dk1"/>
                          </a:solidFill>
                          <a:effectLst/>
                          <a:latin typeface="Arial Narrow" pitchFamily="34" charset="0"/>
                          <a:ea typeface="+mn-ea"/>
                          <a:cs typeface="+mn-cs"/>
                        </a:rPr>
                        <a:t> </a:t>
                      </a:r>
                      <a:r>
                        <a:rPr lang="ru-RU" sz="1400" b="0" kern="1200" dirty="0">
                          <a:solidFill>
                            <a:schemeClr val="tx1"/>
                          </a:solidFill>
                          <a:effectLst/>
                          <a:latin typeface="Arial Narrow" pitchFamily="34" charset="0"/>
                          <a:ea typeface="+mn-ea"/>
                          <a:cs typeface="+mn-cs"/>
                        </a:rPr>
                        <a:t>Глава 2. </a:t>
                      </a:r>
                      <a:endParaRPr lang="ru-RU" sz="1400" b="0" u="none" kern="1200" dirty="0">
                        <a:solidFill>
                          <a:schemeClr val="dk1"/>
                        </a:solidFill>
                        <a:effectLst/>
                        <a:latin typeface="Arial Narrow" pitchFamily="34" charset="0"/>
                        <a:ea typeface="+mn-ea"/>
                        <a:cs typeface="+mn-cs"/>
                      </a:endParaRPr>
                    </a:p>
                    <a:p>
                      <a:pPr marL="0" marR="0" lvl="0" indent="0" algn="just" defTabSz="914400" rtl="0" eaLnBrk="1" fontAlgn="base" latinLnBrk="0" hangingPunct="1">
                        <a:lnSpc>
                          <a:spcPct val="100000"/>
                        </a:lnSpc>
                        <a:spcBef>
                          <a:spcPts val="0"/>
                        </a:spcBef>
                        <a:spcAft>
                          <a:spcPts val="0"/>
                        </a:spcAft>
                        <a:buClrTx/>
                        <a:buSzTx/>
                        <a:buFontTx/>
                        <a:buNone/>
                        <a:tabLst/>
                        <a:defRPr/>
                      </a:pPr>
                      <a:endParaRPr lang="ru-RU" sz="1400" b="0" u="none" kern="1200" dirty="0">
                        <a:solidFill>
                          <a:schemeClr val="dk1"/>
                        </a:solidFill>
                        <a:effectLst/>
                        <a:latin typeface="Arial Narrow" pitchFamily="34" charset="0"/>
                        <a:ea typeface="+mn-ea"/>
                        <a:cs typeface="+mn-cs"/>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ru-RU" sz="1400" b="0" u="none" kern="1200" dirty="0">
                          <a:solidFill>
                            <a:schemeClr val="dk1"/>
                          </a:solidFill>
                          <a:effectLst/>
                          <a:latin typeface="Arial Narrow" pitchFamily="34" charset="0"/>
                          <a:ea typeface="+mn-ea"/>
                          <a:cs typeface="+mn-cs"/>
                        </a:rPr>
                        <a:t>2) к кадровому обеспечению: </a:t>
                      </a:r>
                      <a:r>
                        <a:rPr lang="kk-KZ" sz="1400" b="0" kern="1200" dirty="0">
                          <a:solidFill>
                            <a:srgbClr val="FF0000"/>
                          </a:solidFill>
                          <a:effectLst/>
                          <a:latin typeface="Arial Narrow" pitchFamily="34" charset="0"/>
                          <a:ea typeface="+mn-ea"/>
                          <a:cs typeface="+mn-cs"/>
                        </a:rPr>
                        <a:t>ДОПОЛНИТЬ</a:t>
                      </a:r>
                      <a:endParaRPr lang="ru-RU" sz="1400" b="0" kern="1200" dirty="0">
                        <a:solidFill>
                          <a:srgbClr val="FF0000"/>
                        </a:solidFill>
                        <a:effectLst/>
                        <a:latin typeface="Arial Narrow" pitchFamily="34" charset="0"/>
                        <a:ea typeface="+mn-ea"/>
                        <a:cs typeface="+mn-cs"/>
                      </a:endParaRPr>
                    </a:p>
                    <a:p>
                      <a:pPr algn="l" fontAlgn="base"/>
                      <a:r>
                        <a:rPr lang="ru-RU" sz="1400" b="0" u="none" kern="1200" dirty="0">
                          <a:solidFill>
                            <a:schemeClr val="dk1"/>
                          </a:solidFill>
                          <a:effectLst/>
                          <a:latin typeface="Arial Narrow" pitchFamily="34" charset="0"/>
                          <a:ea typeface="+mn-ea"/>
                          <a:cs typeface="+mn-cs"/>
                        </a:rPr>
                        <a:t> дополнительное образование (в том числе с использованием дистанционного обучения и на выездных циклах) </a:t>
                      </a:r>
                      <a:r>
                        <a:rPr lang="kk-KZ" sz="1400" b="0" u="none" kern="1200" dirty="0">
                          <a:solidFill>
                            <a:srgbClr val="FF0000"/>
                          </a:solidFill>
                          <a:effectLst/>
                          <a:latin typeface="Arial Narrow" pitchFamily="34" charset="0"/>
                          <a:ea typeface="+mn-ea"/>
                          <a:cs typeface="+mn-cs"/>
                        </a:rPr>
                        <a:t>в Вузах, НЦ НИИ </a:t>
                      </a:r>
                      <a:r>
                        <a:rPr lang="ru-RU" sz="1400" b="0" u="none" kern="1200" dirty="0">
                          <a:solidFill>
                            <a:schemeClr val="dk1"/>
                          </a:solidFill>
                          <a:effectLst/>
                          <a:latin typeface="Arial Narrow" pitchFamily="34" charset="0"/>
                          <a:ea typeface="+mn-ea"/>
                          <a:cs typeface="+mn-cs"/>
                        </a:rPr>
                        <a:t>проводятся лицами, имеющими ученую степень доктора или кандидата наук, академическую степень доктора философии или магистра</a:t>
                      </a:r>
                      <a:r>
                        <a:rPr lang="kk-KZ" sz="1400" b="0" u="none" kern="1200" dirty="0">
                          <a:solidFill>
                            <a:schemeClr val="dk1"/>
                          </a:solidFill>
                          <a:effectLst/>
                          <a:latin typeface="Arial Narrow" pitchFamily="34" charset="0"/>
                          <a:ea typeface="+mn-ea"/>
                          <a:cs typeface="+mn-cs"/>
                        </a:rPr>
                        <a:t>, в </a:t>
                      </a:r>
                      <a:r>
                        <a:rPr lang="kk-KZ" sz="1400" b="0" u="none" kern="1200" dirty="0">
                          <a:solidFill>
                            <a:srgbClr val="FF0000"/>
                          </a:solidFill>
                          <a:effectLst/>
                          <a:latin typeface="Arial Narrow" pitchFamily="34" charset="0"/>
                          <a:ea typeface="+mn-ea"/>
                          <a:cs typeface="+mn-cs"/>
                        </a:rPr>
                        <a:t>Высших медколледжах (медколледжах), </a:t>
                      </a:r>
                      <a:r>
                        <a:rPr lang="ru-RU" sz="1400" b="0" u="none" kern="1200" dirty="0">
                          <a:solidFill>
                            <a:srgbClr val="FF0000"/>
                          </a:solidFill>
                          <a:effectLst/>
                          <a:latin typeface="Arial Narrow" pitchFamily="34" charset="0"/>
                          <a:ea typeface="+mn-ea"/>
                          <a:cs typeface="+mn-cs"/>
                        </a:rPr>
                        <a:t>лица</a:t>
                      </a:r>
                      <a:r>
                        <a:rPr lang="kk-KZ" sz="1400" b="0" u="none" kern="1200" dirty="0">
                          <a:solidFill>
                            <a:srgbClr val="FF0000"/>
                          </a:solidFill>
                          <a:effectLst/>
                          <a:latin typeface="Arial Narrow" pitchFamily="34" charset="0"/>
                          <a:ea typeface="+mn-ea"/>
                          <a:cs typeface="+mn-cs"/>
                        </a:rPr>
                        <a:t>ми, </a:t>
                      </a:r>
                      <a:r>
                        <a:rPr lang="ru-RU" sz="1400" b="0" u="none" kern="1200" dirty="0">
                          <a:solidFill>
                            <a:srgbClr val="FF0000"/>
                          </a:solidFill>
                          <a:effectLst/>
                          <a:latin typeface="Arial Narrow" pitchFamily="34" charset="0"/>
                          <a:ea typeface="+mn-ea"/>
                          <a:cs typeface="+mn-cs"/>
                        </a:rPr>
                        <a:t> </a:t>
                      </a:r>
                      <a:r>
                        <a:rPr lang="ru-RU" sz="1400" b="0" i="0" u="none" kern="1200" dirty="0" err="1">
                          <a:solidFill>
                            <a:srgbClr val="FF0000"/>
                          </a:solidFill>
                          <a:effectLst/>
                          <a:latin typeface="Arial Narrow" pitchFamily="34" charset="0"/>
                          <a:ea typeface="+mn-ea"/>
                          <a:cs typeface="+mn-cs"/>
                        </a:rPr>
                        <a:t>имеющи</a:t>
                      </a:r>
                      <a:r>
                        <a:rPr lang="kk-KZ" sz="1400" b="0" i="0" u="none" kern="1200" dirty="0">
                          <a:solidFill>
                            <a:srgbClr val="FF0000"/>
                          </a:solidFill>
                          <a:effectLst/>
                          <a:latin typeface="Arial Narrow" pitchFamily="34" charset="0"/>
                          <a:ea typeface="+mn-ea"/>
                          <a:cs typeface="+mn-cs"/>
                        </a:rPr>
                        <a:t>ми </a:t>
                      </a:r>
                      <a:r>
                        <a:rPr lang="ru-RU" sz="1400" b="0" i="0" u="none" kern="1200" dirty="0">
                          <a:solidFill>
                            <a:srgbClr val="FF0000"/>
                          </a:solidFill>
                          <a:effectLst/>
                          <a:latin typeface="Arial Narrow" pitchFamily="34" charset="0"/>
                          <a:ea typeface="+mn-ea"/>
                          <a:cs typeface="+mn-cs"/>
                        </a:rPr>
                        <a:t>педагогическую категорию,  прикладной/академический </a:t>
                      </a:r>
                      <a:r>
                        <a:rPr lang="ru-RU" sz="1400" b="0" i="0" u="none" kern="1200" dirty="0" err="1">
                          <a:solidFill>
                            <a:srgbClr val="FF0000"/>
                          </a:solidFill>
                          <a:effectLst/>
                          <a:latin typeface="Arial Narrow" pitchFamily="34" charset="0"/>
                          <a:ea typeface="+mn-ea"/>
                          <a:cs typeface="+mn-cs"/>
                        </a:rPr>
                        <a:t>бакалавриат</a:t>
                      </a:r>
                      <a:r>
                        <a:rPr lang="ru-RU" sz="1400" b="0" u="none" kern="1200" dirty="0">
                          <a:solidFill>
                            <a:srgbClr val="FF0000"/>
                          </a:solidFill>
                          <a:effectLst/>
                          <a:latin typeface="Arial Narrow" pitchFamily="34" charset="0"/>
                          <a:ea typeface="+mn-ea"/>
                          <a:cs typeface="+mn-cs"/>
                        </a:rPr>
                        <a:t>.    </a:t>
                      </a:r>
                    </a:p>
                    <a:p>
                      <a:pPr algn="just" fontAlgn="base"/>
                      <a:r>
                        <a:rPr lang="ru-RU" sz="1400" b="0" u="none" kern="1200" dirty="0">
                          <a:solidFill>
                            <a:schemeClr val="dk1"/>
                          </a:solidFill>
                          <a:effectLst/>
                          <a:latin typeface="Arial Narrow" pitchFamily="34" charset="0"/>
                          <a:ea typeface="+mn-ea"/>
                          <a:cs typeface="+mn-cs"/>
                        </a:rPr>
                        <a:t>Для проведения практических занятий допускается привлечение преподавателей из числа специалистов практического здравоохранения без ученой степени, но не более 50% от общего числа профессорско-преподавательского состава;</a:t>
                      </a:r>
                    </a:p>
                    <a:p>
                      <a:pPr algn="just"/>
                      <a:r>
                        <a:rPr lang="ru-RU" sz="1400" b="0" u="none" kern="1200" dirty="0">
                          <a:solidFill>
                            <a:schemeClr val="dk1"/>
                          </a:solidFill>
                          <a:effectLst/>
                          <a:latin typeface="Arial Narrow" pitchFamily="34" charset="0"/>
                          <a:ea typeface="+mn-ea"/>
                          <a:cs typeface="+mn-cs"/>
                        </a:rPr>
                        <a:t>преподаватели </a:t>
                      </a:r>
                      <a:r>
                        <a:rPr lang="kk-KZ" sz="1400" b="0" u="none" kern="1200" dirty="0">
                          <a:solidFill>
                            <a:srgbClr val="FF0000"/>
                          </a:solidFill>
                          <a:effectLst/>
                          <a:latin typeface="Arial Narrow" pitchFamily="34" charset="0"/>
                          <a:ea typeface="+mn-ea"/>
                          <a:cs typeface="+mn-cs"/>
                        </a:rPr>
                        <a:t>Вуза, НЦ НИИ </a:t>
                      </a:r>
                      <a:r>
                        <a:rPr lang="ru-RU" sz="1400" b="0" u="none" kern="1200" dirty="0">
                          <a:solidFill>
                            <a:schemeClr val="dk1"/>
                          </a:solidFill>
                          <a:effectLst/>
                          <a:latin typeface="Arial Narrow" pitchFamily="34" charset="0"/>
                          <a:ea typeface="+mn-ea"/>
                          <a:cs typeface="+mn-cs"/>
                        </a:rPr>
                        <a:t>дополнительного образования должны иметь опыт работы по профилю специальности не менее 10 лет и научно – педагогический стаж не менее 3 лет и научно – педагогический стаж не менее 3 лет повышение квалификации не менее 4 кредитов (120 часов) за последние 5 лет по преподаваемому профилю, </a:t>
                      </a:r>
                      <a:r>
                        <a:rPr lang="kk-KZ" sz="1400" b="0" u="none" kern="1200" dirty="0">
                          <a:solidFill>
                            <a:srgbClr val="FF0000"/>
                          </a:solidFill>
                          <a:effectLst/>
                          <a:latin typeface="Arial Narrow" pitchFamily="34" charset="0"/>
                          <a:ea typeface="+mn-ea"/>
                          <a:cs typeface="+mn-cs"/>
                        </a:rPr>
                        <a:t>преподаватели Высшего медколледжа </a:t>
                      </a:r>
                      <a:r>
                        <a:rPr lang="ru-RU" sz="1400" b="0" u="none" kern="1200" dirty="0">
                          <a:solidFill>
                            <a:srgbClr val="FF0000"/>
                          </a:solidFill>
                          <a:effectLst/>
                          <a:latin typeface="Arial Narrow" pitchFamily="34" charset="0"/>
                          <a:ea typeface="+mn-ea"/>
                          <a:cs typeface="+mn-cs"/>
                        </a:rPr>
                        <a:t>должны иметь опыт работы по профилю специальности не менее 5 лет  и научно – педагогический стаж не менее 3 лет,</a:t>
                      </a:r>
                      <a:r>
                        <a:rPr lang="ru-RU" sz="1400" b="0" u="none" kern="1200" dirty="0">
                          <a:solidFill>
                            <a:schemeClr val="dk1"/>
                          </a:solidFill>
                          <a:effectLst/>
                          <a:latin typeface="Arial Narrow" pitchFamily="34" charset="0"/>
                          <a:ea typeface="+mn-ea"/>
                          <a:cs typeface="+mn-cs"/>
                        </a:rPr>
                        <a:t> </a:t>
                      </a:r>
                      <a:r>
                        <a:rPr lang="ru-RU" sz="1400" b="0" u="none" kern="1200" dirty="0">
                          <a:solidFill>
                            <a:srgbClr val="FF0000"/>
                          </a:solidFill>
                          <a:effectLst/>
                          <a:latin typeface="Arial Narrow" pitchFamily="34" charset="0"/>
                          <a:ea typeface="+mn-ea"/>
                          <a:cs typeface="+mn-cs"/>
                        </a:rPr>
                        <a:t>повышение квалификации не менее 4 кредитов (120 часов) за последние 5 лет по преподаваемому профилю</a:t>
                      </a:r>
                      <a:r>
                        <a:rPr lang="kk-KZ" sz="1400" b="0" u="none" kern="1200" dirty="0">
                          <a:solidFill>
                            <a:srgbClr val="FF0000"/>
                          </a:solidFill>
                          <a:effectLst/>
                          <a:latin typeface="Arial Narrow" pitchFamily="34" charset="0"/>
                          <a:ea typeface="+mn-ea"/>
                          <a:cs typeface="+mn-cs"/>
                        </a:rPr>
                        <a:t>.</a:t>
                      </a:r>
                      <a:endParaRPr lang="ru-RU" sz="1400" b="0" u="none" dirty="0">
                        <a:solidFill>
                          <a:srgbClr val="FF0000"/>
                        </a:solidFill>
                        <a:effectLst/>
                        <a:latin typeface="Arial Narrow" pitchFamily="34" charset="0"/>
                        <a:ea typeface="+mn-ea"/>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7000"/>
                        </a:lnSpc>
                        <a:spcAft>
                          <a:spcPts val="800"/>
                        </a:spcAft>
                      </a:pPr>
                      <a:r>
                        <a:rPr lang="kk-KZ" sz="1400" b="0" kern="1200" dirty="0">
                          <a:solidFill>
                            <a:schemeClr val="dk1"/>
                          </a:solidFill>
                          <a:effectLst/>
                          <a:latin typeface="Arial Narrow" pitchFamily="34" charset="0"/>
                          <a:ea typeface="+mn-ea"/>
                          <a:cs typeface="+mn-cs"/>
                        </a:rPr>
                        <a:t>Для соответствия действующих кадров высших мед.колледжей требуемым квалификациям</a:t>
                      </a:r>
                      <a:endParaRPr lang="ru-RU" sz="1400" b="0" dirty="0">
                        <a:solidFill>
                          <a:srgbClr val="002060"/>
                        </a:solidFill>
                        <a:effectLst/>
                        <a:latin typeface="Arial Narrow" pitchFamily="34" charset="0"/>
                        <a:ea typeface="+mn-ea"/>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849189746"/>
                  </a:ext>
                </a:extLst>
              </a:tr>
            </a:tbl>
          </a:graphicData>
        </a:graphic>
      </p:graphicFrame>
      <p:graphicFrame>
        <p:nvGraphicFramePr>
          <p:cNvPr id="5" name="Таблица 4"/>
          <p:cNvGraphicFramePr>
            <a:graphicFrameLocks noGrp="1"/>
          </p:cNvGraphicFramePr>
          <p:nvPr/>
        </p:nvGraphicFramePr>
        <p:xfrm>
          <a:off x="9029700" y="3128963"/>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ru-RU"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10000"/>
                  </a:ext>
                </a:extLst>
              </a:tr>
            </a:tbl>
          </a:graphicData>
        </a:graphic>
      </p:graphicFrame>
      <p:sp>
        <p:nvSpPr>
          <p:cNvPr id="8" name="Овал 7"/>
          <p:cNvSpPr/>
          <p:nvPr/>
        </p:nvSpPr>
        <p:spPr>
          <a:xfrm>
            <a:off x="0" y="0"/>
            <a:ext cx="242560"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latin typeface="Arial Narrow" pitchFamily="34" charset="0"/>
              </a:rPr>
              <a:t>2</a:t>
            </a:r>
          </a:p>
        </p:txBody>
      </p:sp>
    </p:spTree>
    <p:extLst>
      <p:ext uri="{BB962C8B-B14F-4D97-AF65-F5344CB8AC3E}">
        <p14:creationId xmlns:p14="http://schemas.microsoft.com/office/powerpoint/2010/main" val="158197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02B01C4C-3843-A83B-3E14-256B88F2E289}"/>
              </a:ext>
            </a:extLst>
          </p:cNvPr>
          <p:cNvGraphicFramePr>
            <a:graphicFrameLocks noGrp="1"/>
          </p:cNvGraphicFramePr>
          <p:nvPr>
            <p:extLst>
              <p:ext uri="{D42A27DB-BD31-4B8C-83A1-F6EECF244321}">
                <p14:modId xmlns:p14="http://schemas.microsoft.com/office/powerpoint/2010/main" val="1828411899"/>
              </p:ext>
            </p:extLst>
          </p:nvPr>
        </p:nvGraphicFramePr>
        <p:xfrm>
          <a:off x="121280" y="1072228"/>
          <a:ext cx="8928992" cy="5476483"/>
        </p:xfrm>
        <a:graphic>
          <a:graphicData uri="http://schemas.openxmlformats.org/drawingml/2006/table">
            <a:tbl>
              <a:tblPr firstRow="1" firstCol="1" bandRow="1">
                <a:tableStyleId>{B301B821-A1FF-4177-AEE7-76D212191A09}</a:tableStyleId>
              </a:tblPr>
              <a:tblGrid>
                <a:gridCol w="3514616">
                  <a:extLst>
                    <a:ext uri="{9D8B030D-6E8A-4147-A177-3AD203B41FA5}">
                      <a16:colId xmlns:a16="http://schemas.microsoft.com/office/drawing/2014/main" val="1061133327"/>
                    </a:ext>
                  </a:extLst>
                </a:gridCol>
                <a:gridCol w="4176464">
                  <a:extLst>
                    <a:ext uri="{9D8B030D-6E8A-4147-A177-3AD203B41FA5}">
                      <a16:colId xmlns:a16="http://schemas.microsoft.com/office/drawing/2014/main" val="3631257681"/>
                    </a:ext>
                  </a:extLst>
                </a:gridCol>
                <a:gridCol w="1237912">
                  <a:extLst>
                    <a:ext uri="{9D8B030D-6E8A-4147-A177-3AD203B41FA5}">
                      <a16:colId xmlns:a16="http://schemas.microsoft.com/office/drawing/2014/main" val="1429785807"/>
                    </a:ext>
                  </a:extLst>
                </a:gridCol>
              </a:tblGrid>
              <a:tr h="340603">
                <a:tc>
                  <a:txBody>
                    <a:bodyPr/>
                    <a:lstStyle/>
                    <a:p>
                      <a:pPr algn="ctr">
                        <a:lnSpc>
                          <a:spcPct val="107000"/>
                        </a:lnSpc>
                        <a:spcAft>
                          <a:spcPts val="800"/>
                        </a:spcAft>
                      </a:pPr>
                      <a:r>
                        <a:rPr lang="ru-RU" sz="1500" dirty="0">
                          <a:solidFill>
                            <a:srgbClr val="002060"/>
                          </a:solidFill>
                          <a:effectLst/>
                          <a:latin typeface="Arial Narrow" panose="020B0606020202030204" pitchFamily="34" charset="0"/>
                        </a:rPr>
                        <a:t>Действующая редакция</a:t>
                      </a: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lnSpc>
                          <a:spcPct val="107000"/>
                        </a:lnSpc>
                        <a:spcAft>
                          <a:spcPts val="800"/>
                        </a:spcAft>
                      </a:pPr>
                      <a:r>
                        <a:rPr lang="ru-RU" sz="1500" dirty="0">
                          <a:solidFill>
                            <a:srgbClr val="002060"/>
                          </a:solidFill>
                          <a:effectLst/>
                          <a:latin typeface="Arial Narrow" panose="020B0606020202030204" pitchFamily="34" charset="0"/>
                        </a:rPr>
                        <a:t>Предлагаемая редакция</a:t>
                      </a:r>
                      <a:endParaRPr lang="ru-RU" sz="15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lnSpc>
                          <a:spcPct val="107000"/>
                        </a:lnSpc>
                        <a:spcAft>
                          <a:spcPts val="800"/>
                        </a:spcAft>
                      </a:pPr>
                      <a:r>
                        <a:rPr lang="ru-RU" sz="1500" dirty="0">
                          <a:solidFill>
                            <a:srgbClr val="002060"/>
                          </a:solidFill>
                          <a:effectLst/>
                          <a:latin typeface="Arial Narrow" panose="020B0606020202030204" pitchFamily="34" charset="0"/>
                        </a:rPr>
                        <a:t>Обоснование </a:t>
                      </a:r>
                      <a:endParaRPr lang="ru-RU" sz="15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281723151"/>
                  </a:ext>
                </a:extLst>
              </a:tr>
              <a:tr h="4375241">
                <a:tc>
                  <a:txBody>
                    <a:bodyPr/>
                    <a:lstStyle/>
                    <a:p>
                      <a:pPr algn="l"/>
                      <a:r>
                        <a:rPr lang="kk-KZ" sz="1200" b="0" kern="1200" dirty="0">
                          <a:solidFill>
                            <a:schemeClr val="dk1"/>
                          </a:solidFill>
                          <a:effectLst/>
                          <a:latin typeface="Arial Narrow" pitchFamily="34" charset="0"/>
                          <a:ea typeface="+mn-ea"/>
                          <a:cs typeface="+mn-cs"/>
                        </a:rPr>
                        <a:t>5. </a:t>
                      </a:r>
                      <a:r>
                        <a:rPr lang="ru-RU" sz="1200" b="0" kern="1200" dirty="0">
                          <a:solidFill>
                            <a:schemeClr val="dk1"/>
                          </a:solidFill>
                          <a:effectLst/>
                          <a:latin typeface="Arial Narrow" pitchFamily="34" charset="0"/>
                          <a:ea typeface="+mn-ea"/>
                          <a:cs typeface="+mn-cs"/>
                        </a:rPr>
                        <a:t>Претендент освоивший образовательную программу медицинского и (или) </a:t>
                      </a:r>
                      <a:r>
                        <a:rPr lang="ru-RU" sz="1300" b="0" kern="1200" dirty="0">
                          <a:solidFill>
                            <a:schemeClr val="dk1"/>
                          </a:solidFill>
                          <a:effectLst/>
                          <a:latin typeface="Arial Narrow" pitchFamily="34" charset="0"/>
                          <a:ea typeface="+mn-ea"/>
                          <a:cs typeface="+mn-cs"/>
                        </a:rPr>
                        <a:t>фармацевтического образования, иную образовательную программу в области здравоохранения, освоившие дополнительное образование по другим специальностям, для получения сертификата специалиста в области здравоохранения (далее – </a:t>
                      </a:r>
                      <a:r>
                        <a:rPr lang="ru-RU" sz="1300" b="0" kern="1200" dirty="0" err="1">
                          <a:solidFill>
                            <a:schemeClr val="dk1"/>
                          </a:solidFill>
                          <a:effectLst/>
                          <a:latin typeface="Arial Narrow" pitchFamily="34" charset="0"/>
                          <a:ea typeface="+mn-ea"/>
                          <a:cs typeface="+mn-cs"/>
                        </a:rPr>
                        <a:t>услугополучатель</a:t>
                      </a:r>
                      <a:r>
                        <a:rPr lang="ru-RU" sz="1300" b="0" kern="1200" dirty="0">
                          <a:solidFill>
                            <a:schemeClr val="dk1"/>
                          </a:solidFill>
                          <a:effectLst/>
                          <a:latin typeface="Arial Narrow" pitchFamily="34" charset="0"/>
                          <a:ea typeface="+mn-ea"/>
                          <a:cs typeface="+mn-cs"/>
                        </a:rPr>
                        <a:t>) направляют в территориальные департаменты Комитета медицинского и фармацевтического контроля Министерства здравоохранения Республики Казахстан (далее-</a:t>
                      </a:r>
                      <a:r>
                        <a:rPr lang="ru-RU" sz="1300" b="0" kern="1200" dirty="0" err="1">
                          <a:solidFill>
                            <a:schemeClr val="dk1"/>
                          </a:solidFill>
                          <a:effectLst/>
                          <a:latin typeface="Arial Narrow" pitchFamily="34" charset="0"/>
                          <a:ea typeface="+mn-ea"/>
                          <a:cs typeface="+mn-cs"/>
                        </a:rPr>
                        <a:t>услугодатель</a:t>
                      </a:r>
                      <a:r>
                        <a:rPr lang="ru-RU" sz="1300" b="0" kern="1200" dirty="0">
                          <a:solidFill>
                            <a:schemeClr val="dk1"/>
                          </a:solidFill>
                          <a:effectLst/>
                          <a:latin typeface="Arial Narrow" pitchFamily="34" charset="0"/>
                          <a:ea typeface="+mn-ea"/>
                          <a:cs typeface="+mn-cs"/>
                        </a:rPr>
                        <a:t>) через веб-портал "электронного правительства" www.egov.kz, www.elicense.kz заявление по форме утвержденной приложением 1 к Правилам и перечень документов указанных в стандарте государственной услуги "Выдача сертификата специалиста для допуска к клинической практике" согласно приложению 2 к настоящим Правилам.</a:t>
                      </a:r>
                    </a:p>
                    <a:p>
                      <a:pPr algn="l"/>
                      <a:r>
                        <a:rPr lang="ru-RU" sz="1300" b="0" kern="1200" dirty="0">
                          <a:solidFill>
                            <a:schemeClr val="dk1"/>
                          </a:solidFill>
                          <a:effectLst/>
                          <a:latin typeface="Arial Narrow" pitchFamily="34" charset="0"/>
                          <a:ea typeface="+mn-ea"/>
                          <a:cs typeface="+mn-cs"/>
                        </a:rPr>
                        <a:t>Приложение 2</a:t>
                      </a:r>
                    </a:p>
                    <a:p>
                      <a:pPr algn="l"/>
                      <a:r>
                        <a:rPr lang="ru-RU" sz="1300" b="0" kern="1200" dirty="0">
                          <a:solidFill>
                            <a:schemeClr val="dk1"/>
                          </a:solidFill>
                          <a:effectLst/>
                          <a:latin typeface="Arial Narrow" pitchFamily="34" charset="0"/>
                          <a:ea typeface="+mn-ea"/>
                          <a:cs typeface="+mn-cs"/>
                        </a:rPr>
                        <a:t>Стандарт государственной услуги "Выдача сертификата специалиста для допуска к клинической практике"</a:t>
                      </a:r>
                      <a:br>
                        <a:rPr lang="ru-RU" sz="1300" b="0" kern="1200" dirty="0">
                          <a:solidFill>
                            <a:schemeClr val="dk1"/>
                          </a:solidFill>
                          <a:effectLst/>
                          <a:latin typeface="Arial Narrow" pitchFamily="34" charset="0"/>
                          <a:ea typeface="+mn-ea"/>
                          <a:cs typeface="+mn-cs"/>
                        </a:rPr>
                      </a:br>
                      <a:r>
                        <a:rPr lang="kk-KZ" sz="1300" b="0" kern="1200" dirty="0">
                          <a:solidFill>
                            <a:schemeClr val="dk1"/>
                          </a:solidFill>
                          <a:effectLst/>
                          <a:latin typeface="Arial Narrow" pitchFamily="34" charset="0"/>
                          <a:ea typeface="+mn-ea"/>
                          <a:cs typeface="+mn-cs"/>
                        </a:rPr>
                        <a:t>8. Перечень документов</a:t>
                      </a:r>
                      <a:endParaRPr lang="ru-RU" sz="1300" b="0" kern="1200" dirty="0">
                        <a:solidFill>
                          <a:schemeClr val="dk1"/>
                        </a:solidFill>
                        <a:effectLst/>
                        <a:latin typeface="Arial Narrow" pitchFamily="34" charset="0"/>
                        <a:ea typeface="+mn-ea"/>
                        <a:cs typeface="+mn-cs"/>
                      </a:endParaRPr>
                    </a:p>
                    <a:p>
                      <a:pPr algn="l"/>
                      <a:r>
                        <a:rPr lang="kk-KZ" sz="1300" b="0" kern="1200" dirty="0">
                          <a:solidFill>
                            <a:schemeClr val="dk1"/>
                          </a:solidFill>
                          <a:effectLst/>
                          <a:latin typeface="Arial Narrow" pitchFamily="34" charset="0"/>
                          <a:ea typeface="+mn-ea"/>
                          <a:cs typeface="+mn-cs"/>
                        </a:rPr>
                        <a:t>6)</a:t>
                      </a:r>
                      <a:r>
                        <a:rPr lang="ru-RU" sz="1300" b="0" kern="1200" dirty="0">
                          <a:solidFill>
                            <a:schemeClr val="dk1"/>
                          </a:solidFill>
                          <a:effectLst/>
                          <a:latin typeface="Arial Narrow" pitchFamily="34" charset="0"/>
                          <a:ea typeface="+mn-ea"/>
                          <a:cs typeface="+mn-cs"/>
                        </a:rPr>
                        <a:t> удостоверение о переподготовке по заявляемой специальности (при наличии);</a:t>
                      </a:r>
                      <a:endParaRPr lang="ru-RU" sz="1300" b="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kk-KZ" sz="1400" kern="1200" dirty="0">
                          <a:solidFill>
                            <a:schemeClr val="dk1"/>
                          </a:solidFill>
                          <a:effectLst/>
                          <a:latin typeface="Arial Narrow" pitchFamily="34" charset="0"/>
                          <a:ea typeface="+mn-ea"/>
                          <a:cs typeface="+mn-cs"/>
                        </a:rPr>
                        <a:t>5. </a:t>
                      </a:r>
                      <a:r>
                        <a:rPr lang="ru-RU" sz="1400" b="0" kern="1200" dirty="0">
                          <a:solidFill>
                            <a:schemeClr val="dk1"/>
                          </a:solidFill>
                          <a:effectLst/>
                          <a:latin typeface="Arial Narrow" pitchFamily="34" charset="0"/>
                          <a:ea typeface="+mn-ea"/>
                          <a:cs typeface="+mn-cs"/>
                        </a:rPr>
                        <a:t>Претендент </a:t>
                      </a:r>
                      <a:r>
                        <a:rPr lang="ru-RU" sz="1400" kern="1200" dirty="0">
                          <a:solidFill>
                            <a:schemeClr val="dk1"/>
                          </a:solidFill>
                          <a:effectLst/>
                          <a:latin typeface="Arial Narrow" pitchFamily="34" charset="0"/>
                          <a:ea typeface="+mn-ea"/>
                          <a:cs typeface="+mn-cs"/>
                        </a:rPr>
                        <a:t>освоивший образовательную программу медицинского и (или) фармацевтического образования, иную образовательную программу в области здравоохранения, освоившие дополнительное образование по другим специальностям, для получения сертификата специалиста в области здравоохранения (далее – </a:t>
                      </a:r>
                      <a:r>
                        <a:rPr lang="ru-RU" sz="1400" kern="1200" dirty="0" err="1">
                          <a:solidFill>
                            <a:schemeClr val="dk1"/>
                          </a:solidFill>
                          <a:effectLst/>
                          <a:latin typeface="Arial Narrow" pitchFamily="34" charset="0"/>
                          <a:ea typeface="+mn-ea"/>
                          <a:cs typeface="+mn-cs"/>
                        </a:rPr>
                        <a:t>услугополучатель</a:t>
                      </a:r>
                      <a:r>
                        <a:rPr lang="ru-RU" sz="1400" kern="1200" dirty="0">
                          <a:solidFill>
                            <a:schemeClr val="dk1"/>
                          </a:solidFill>
                          <a:effectLst/>
                          <a:latin typeface="Arial Narrow" pitchFamily="34" charset="0"/>
                          <a:ea typeface="+mn-ea"/>
                          <a:cs typeface="+mn-cs"/>
                        </a:rPr>
                        <a:t>) направляют в территориальные департаменты Комитета медицинского и фармацевтического контроля Министерства здравоохранения Республики Казахстан (далее-</a:t>
                      </a:r>
                      <a:r>
                        <a:rPr lang="ru-RU" sz="1400" kern="1200" dirty="0" err="1">
                          <a:solidFill>
                            <a:schemeClr val="dk1"/>
                          </a:solidFill>
                          <a:effectLst/>
                          <a:latin typeface="Arial Narrow" pitchFamily="34" charset="0"/>
                          <a:ea typeface="+mn-ea"/>
                          <a:cs typeface="+mn-cs"/>
                        </a:rPr>
                        <a:t>услугодатель</a:t>
                      </a:r>
                      <a:r>
                        <a:rPr lang="ru-RU" sz="1400" kern="1200" dirty="0">
                          <a:solidFill>
                            <a:schemeClr val="dk1"/>
                          </a:solidFill>
                          <a:effectLst/>
                          <a:latin typeface="Arial Narrow" pitchFamily="34" charset="0"/>
                          <a:ea typeface="+mn-ea"/>
                          <a:cs typeface="+mn-cs"/>
                        </a:rPr>
                        <a:t>) через веб-портал "электронного правительства" www.egov.kz, www.elicense.kz заявление по форме утвержденной приложением 1 к Правилам и перечень документов указанных в стандарте государственной услуги "Выдача сертификата специалиста для допуска к клинической практике" согласно приложению 2 к настоящим Правилам.</a:t>
                      </a:r>
                    </a:p>
                    <a:p>
                      <a:r>
                        <a:rPr lang="ru-RU" sz="1400" b="0" kern="1200" dirty="0">
                          <a:solidFill>
                            <a:schemeClr val="dk1"/>
                          </a:solidFill>
                          <a:effectLst/>
                          <a:latin typeface="Arial Narrow" pitchFamily="34" charset="0"/>
                          <a:ea typeface="+mn-ea"/>
                          <a:cs typeface="+mn-cs"/>
                        </a:rPr>
                        <a:t>Приложение 2</a:t>
                      </a:r>
                    </a:p>
                    <a:p>
                      <a:r>
                        <a:rPr lang="ru-RU" sz="1400" b="0" kern="1200" dirty="0">
                          <a:solidFill>
                            <a:schemeClr val="dk1"/>
                          </a:solidFill>
                          <a:effectLst/>
                          <a:latin typeface="Arial Narrow" pitchFamily="34" charset="0"/>
                          <a:ea typeface="+mn-ea"/>
                          <a:cs typeface="+mn-cs"/>
                        </a:rPr>
                        <a:t>Стандарт государственной услуги "Выдача сертификата специалиста для допуска к клинической практике"</a:t>
                      </a:r>
                      <a:br>
                        <a:rPr lang="ru-RU" sz="1400" b="0" kern="1200" dirty="0">
                          <a:solidFill>
                            <a:schemeClr val="dk1"/>
                          </a:solidFill>
                          <a:effectLst/>
                          <a:latin typeface="Arial Narrow" pitchFamily="34" charset="0"/>
                          <a:ea typeface="+mn-ea"/>
                          <a:cs typeface="+mn-cs"/>
                        </a:rPr>
                      </a:br>
                      <a:r>
                        <a:rPr lang="kk-KZ" sz="1400" b="0" kern="1200" dirty="0">
                          <a:solidFill>
                            <a:schemeClr val="dk1"/>
                          </a:solidFill>
                          <a:effectLst/>
                          <a:latin typeface="Arial Narrow" pitchFamily="34" charset="0"/>
                          <a:ea typeface="+mn-ea"/>
                          <a:cs typeface="+mn-cs"/>
                        </a:rPr>
                        <a:t>8. Перечень документов </a:t>
                      </a:r>
                      <a:r>
                        <a:rPr lang="kk-KZ" sz="1400" b="0" kern="1200" dirty="0">
                          <a:solidFill>
                            <a:srgbClr val="FF0000"/>
                          </a:solidFill>
                          <a:effectLst/>
                          <a:latin typeface="Arial Narrow" pitchFamily="34" charset="0"/>
                          <a:ea typeface="+mn-ea"/>
                          <a:cs typeface="+mn-cs"/>
                        </a:rPr>
                        <a:t>ДОПОЛНИТЬ</a:t>
                      </a:r>
                      <a:endParaRPr lang="ru-RU" sz="1400" b="0" kern="1200" dirty="0">
                        <a:solidFill>
                          <a:srgbClr val="FF0000"/>
                        </a:solidFill>
                        <a:effectLst/>
                        <a:latin typeface="Arial Narrow" pitchFamily="34" charset="0"/>
                        <a:ea typeface="+mn-ea"/>
                        <a:cs typeface="+mn-cs"/>
                      </a:endParaRPr>
                    </a:p>
                    <a:p>
                      <a:r>
                        <a:rPr lang="kk-KZ" sz="1400" b="0" kern="1200" dirty="0">
                          <a:solidFill>
                            <a:schemeClr val="dk1"/>
                          </a:solidFill>
                          <a:effectLst/>
                          <a:latin typeface="Arial Narrow" pitchFamily="34" charset="0"/>
                          <a:ea typeface="+mn-ea"/>
                          <a:cs typeface="+mn-cs"/>
                        </a:rPr>
                        <a:t>6)</a:t>
                      </a:r>
                      <a:r>
                        <a:rPr lang="ru-RU" sz="1400" b="0" kern="1200" dirty="0">
                          <a:solidFill>
                            <a:schemeClr val="dk1"/>
                          </a:solidFill>
                          <a:effectLst/>
                          <a:latin typeface="Arial Narrow" pitchFamily="34" charset="0"/>
                          <a:ea typeface="+mn-ea"/>
                          <a:cs typeface="+mn-cs"/>
                        </a:rPr>
                        <a:t> </a:t>
                      </a:r>
                      <a:r>
                        <a:rPr lang="ru-RU" sz="1400" b="0" kern="1200" dirty="0">
                          <a:solidFill>
                            <a:srgbClr val="FF0000"/>
                          </a:solidFill>
                          <a:effectLst/>
                          <a:latin typeface="Arial Narrow" pitchFamily="34" charset="0"/>
                          <a:ea typeface="+mn-ea"/>
                          <a:cs typeface="+mn-cs"/>
                        </a:rPr>
                        <a:t>свидетельство о сертификацио</a:t>
                      </a:r>
                      <a:r>
                        <a:rPr lang="ru-RU" sz="1400" kern="1200" dirty="0">
                          <a:solidFill>
                            <a:srgbClr val="FF0000"/>
                          </a:solidFill>
                          <a:effectLst/>
                          <a:latin typeface="Arial Narrow" pitchFamily="34" charset="0"/>
                          <a:ea typeface="+mn-ea"/>
                          <a:cs typeface="+mn-cs"/>
                        </a:rPr>
                        <a:t>нном курсе с приложением (транскрипт) (при наличии);</a:t>
                      </a:r>
                      <a:endParaRPr lang="ru-RU" sz="1400" u="none"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7000"/>
                        </a:lnSpc>
                        <a:spcAft>
                          <a:spcPts val="800"/>
                        </a:spcAft>
                      </a:pPr>
                      <a:r>
                        <a:rPr lang="ru-RU" sz="1600" kern="1200" dirty="0">
                          <a:solidFill>
                            <a:schemeClr val="dk1"/>
                          </a:solidFill>
                          <a:effectLst/>
                          <a:latin typeface="Arial Narrow" pitchFamily="34" charset="0"/>
                          <a:ea typeface="+mn-ea"/>
                          <a:cs typeface="+mn-cs"/>
                        </a:rPr>
                        <a:t>Выдача сертификата специалиста по завершению СК для допуска к клинической практике</a:t>
                      </a:r>
                      <a:endParaRPr lang="ru-RU" sz="1600" dirty="0">
                        <a:solidFill>
                          <a:srgbClr val="002060"/>
                        </a:solidFill>
                        <a:effectLst/>
                        <a:latin typeface="Arial Narrow" pitchFamily="34" charset="0"/>
                        <a:ea typeface="+mn-ea"/>
                        <a:cs typeface="Times New Roman" panose="02020603050405020304" pitchFamily="18" charset="0"/>
                      </a:endParaRPr>
                    </a:p>
                  </a:txBody>
                  <a:tcPr marL="64442" marR="644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849189746"/>
                  </a:ext>
                </a:extLst>
              </a:tr>
            </a:tbl>
          </a:graphicData>
        </a:graphic>
      </p:graphicFrame>
      <p:sp>
        <p:nvSpPr>
          <p:cNvPr id="4" name="Прямоугольник 3"/>
          <p:cNvSpPr/>
          <p:nvPr/>
        </p:nvSpPr>
        <p:spPr>
          <a:xfrm>
            <a:off x="121280" y="-35768"/>
            <a:ext cx="9203248" cy="1284967"/>
          </a:xfrm>
          <a:prstGeom prst="rect">
            <a:avLst/>
          </a:prstGeom>
        </p:spPr>
        <p:txBody>
          <a:bodyPr wrap="square">
            <a:spAutoFit/>
          </a:bodyPr>
          <a:lstStyle/>
          <a:p>
            <a:r>
              <a:rPr lang="kk-KZ" sz="1550" dirty="0">
                <a:solidFill>
                  <a:srgbClr val="002060"/>
                </a:solidFill>
                <a:latin typeface="Arial Narrow" panose="020B0606020202030204" pitchFamily="34" charset="0"/>
                <a:ea typeface="Calibri" panose="020F0502020204030204" pitchFamily="34" charset="0"/>
                <a:cs typeface="Times New Roman" panose="02020603050405020304" pitchFamily="18" charset="0"/>
              </a:rPr>
              <a:t>О внесении дополнений в приказ</a:t>
            </a:r>
            <a:r>
              <a:rPr lang="ru-RU" sz="1550" dirty="0">
                <a:latin typeface="Arial Narrow" pitchFamily="34" charset="0"/>
              </a:rPr>
              <a:t> МЗРК от 15 декабря 2020 года № ҚР ДСМ-274/2020. «Об утверждении правил проведения сертификации специалиста в области здравоохранения, подтверждения действия сертификата специалиста в области здравоохранения, включая иностранных специалистов, а также условия допуска к сертификации специалиста в области здравоохранения лица, получившего медицинское образование за пределами РК»</a:t>
            </a:r>
          </a:p>
        </p:txBody>
      </p:sp>
      <p:graphicFrame>
        <p:nvGraphicFramePr>
          <p:cNvPr id="5" name="Таблица 4"/>
          <p:cNvGraphicFramePr>
            <a:graphicFrameLocks noGrp="1"/>
          </p:cNvGraphicFramePr>
          <p:nvPr/>
        </p:nvGraphicFramePr>
        <p:xfrm>
          <a:off x="9029700" y="3128963"/>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ru-RU"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10000"/>
                  </a:ext>
                </a:extLst>
              </a:tr>
            </a:tbl>
          </a:graphicData>
        </a:graphic>
      </p:graphicFrame>
      <p:sp>
        <p:nvSpPr>
          <p:cNvPr id="8" name="Овал 7"/>
          <p:cNvSpPr/>
          <p:nvPr/>
        </p:nvSpPr>
        <p:spPr>
          <a:xfrm>
            <a:off x="0" y="0"/>
            <a:ext cx="242560"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latin typeface="Arial Narrow" pitchFamily="34" charset="0"/>
              </a:rPr>
              <a:t>2</a:t>
            </a:r>
          </a:p>
        </p:txBody>
      </p:sp>
    </p:spTree>
    <p:extLst>
      <p:ext uri="{BB962C8B-B14F-4D97-AF65-F5344CB8AC3E}">
        <p14:creationId xmlns:p14="http://schemas.microsoft.com/office/powerpoint/2010/main" val="62322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9E80AE-42EA-A40C-9D83-709D9FFE76D3}"/>
              </a:ext>
            </a:extLst>
          </p:cNvPr>
          <p:cNvSpPr>
            <a:spLocks noGrp="1"/>
          </p:cNvSpPr>
          <p:nvPr>
            <p:ph type="title"/>
          </p:nvPr>
        </p:nvSpPr>
        <p:spPr>
          <a:xfrm>
            <a:off x="668408" y="835462"/>
            <a:ext cx="7886700" cy="481272"/>
          </a:xfrm>
        </p:spPr>
        <p:txBody>
          <a:bodyPr>
            <a:normAutofit fontScale="90000"/>
          </a:bodyPr>
          <a:lstStyle/>
          <a:p>
            <a:pPr algn="ctr"/>
            <a:r>
              <a:rPr lang="ru-RU" sz="2700" b="1" i="1" dirty="0">
                <a:solidFill>
                  <a:srgbClr val="002060"/>
                </a:solidFill>
              </a:rPr>
              <a:t>Аккредитация ОМ НФО</a:t>
            </a:r>
            <a:endParaRPr lang="ru-KZ" sz="2700" b="1" i="1" dirty="0">
              <a:solidFill>
                <a:srgbClr val="002060"/>
              </a:solidFill>
            </a:endParaRPr>
          </a:p>
        </p:txBody>
      </p:sp>
      <p:sp>
        <p:nvSpPr>
          <p:cNvPr id="4" name="Прямоугольник: скругленные углы 3">
            <a:extLst>
              <a:ext uri="{FF2B5EF4-FFF2-40B4-BE49-F238E27FC236}">
                <a16:creationId xmlns:a16="http://schemas.microsoft.com/office/drawing/2014/main" id="{600ED07D-B0BE-A4C4-615A-CCDB5C6451D1}"/>
              </a:ext>
            </a:extLst>
          </p:cNvPr>
          <p:cNvSpPr/>
          <p:nvPr/>
        </p:nvSpPr>
        <p:spPr>
          <a:xfrm>
            <a:off x="829918" y="1408873"/>
            <a:ext cx="7424531" cy="66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dirty="0">
                <a:solidFill>
                  <a:schemeClr val="bg1"/>
                </a:solidFill>
                <a:ea typeface="Calibri" panose="020F0502020204030204" pitchFamily="34" charset="0"/>
              </a:rPr>
              <a:t>Неформальное образование (далее НФО) специалистов в области здравоохранения осуществляется в виде: стажировок, семинаров, тренингов, мастер-классов, вебинаров, онлайн курсов, конгрессов, конференций и прочее (далее образовательное мероприятие - ОМ)</a:t>
            </a:r>
            <a:endParaRPr lang="ru-KZ" sz="1350" b="1" dirty="0">
              <a:solidFill>
                <a:schemeClr val="bg1"/>
              </a:solidFill>
              <a:cs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B6D6CF1E-FF79-1AD7-CF43-7039C31EF294}"/>
              </a:ext>
            </a:extLst>
          </p:cNvPr>
          <p:cNvSpPr/>
          <p:nvPr/>
        </p:nvSpPr>
        <p:spPr>
          <a:xfrm>
            <a:off x="188843" y="2221238"/>
            <a:ext cx="8806070" cy="66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dirty="0">
                <a:solidFill>
                  <a:schemeClr val="bg1"/>
                </a:solidFill>
              </a:rPr>
              <a:t>Организации, осуществляющие ОМ НФО, самостоятельно разрабатывают сопровождающие документы и подают заявку для включения ОМ в перечень ОМ в профильный комитет УМО</a:t>
            </a:r>
            <a:endParaRPr lang="ru-KZ" sz="1350" dirty="0">
              <a:solidFill>
                <a:schemeClr val="bg1"/>
              </a:solidFill>
            </a:endParaRPr>
          </a:p>
        </p:txBody>
      </p:sp>
      <p:sp>
        <p:nvSpPr>
          <p:cNvPr id="6" name="Прямоугольник: скругленные углы 5">
            <a:extLst>
              <a:ext uri="{FF2B5EF4-FFF2-40B4-BE49-F238E27FC236}">
                <a16:creationId xmlns:a16="http://schemas.microsoft.com/office/drawing/2014/main" id="{4B828115-E9A6-4DC8-2DA1-C96B817E0743}"/>
              </a:ext>
            </a:extLst>
          </p:cNvPr>
          <p:cNvSpPr/>
          <p:nvPr/>
        </p:nvSpPr>
        <p:spPr>
          <a:xfrm>
            <a:off x="3349487" y="3125726"/>
            <a:ext cx="5625548" cy="6733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dirty="0">
                <a:solidFill>
                  <a:schemeClr val="bg1"/>
                </a:solidFill>
              </a:rPr>
              <a:t>Экспертизу документов ОМ НФО экспертами из членов профильного комитета УМО, не являющихся разработчиками программы мероприятия </a:t>
            </a:r>
            <a:endParaRPr lang="ru-KZ" sz="1350" dirty="0">
              <a:solidFill>
                <a:schemeClr val="bg1"/>
              </a:solidFill>
            </a:endParaRPr>
          </a:p>
        </p:txBody>
      </p:sp>
      <p:sp>
        <p:nvSpPr>
          <p:cNvPr id="7" name="Прямоугольник: скругленные углы 6">
            <a:extLst>
              <a:ext uri="{FF2B5EF4-FFF2-40B4-BE49-F238E27FC236}">
                <a16:creationId xmlns:a16="http://schemas.microsoft.com/office/drawing/2014/main" id="{0A02825A-ED76-0DB0-A89A-6C66B63396AD}"/>
              </a:ext>
            </a:extLst>
          </p:cNvPr>
          <p:cNvSpPr/>
          <p:nvPr/>
        </p:nvSpPr>
        <p:spPr>
          <a:xfrm>
            <a:off x="3369365" y="4116166"/>
            <a:ext cx="5625548" cy="954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dirty="0">
                <a:solidFill>
                  <a:schemeClr val="bg1"/>
                </a:solidFill>
              </a:rPr>
              <a:t>Аккредитацию ОМ НФО с указанием присвоенных данному мероприятию НФО ЗЕ после экспертизы предоставленных документов мероприятий НФО (протокол заседания профильного комитета УМО)</a:t>
            </a:r>
            <a:endParaRPr lang="ru-KZ" sz="1350" dirty="0">
              <a:solidFill>
                <a:schemeClr val="bg1"/>
              </a:solidFill>
            </a:endParaRPr>
          </a:p>
        </p:txBody>
      </p:sp>
      <p:sp>
        <p:nvSpPr>
          <p:cNvPr id="8" name="Прямоугольник: скругленные углы 7">
            <a:extLst>
              <a:ext uri="{FF2B5EF4-FFF2-40B4-BE49-F238E27FC236}">
                <a16:creationId xmlns:a16="http://schemas.microsoft.com/office/drawing/2014/main" id="{9270CBF0-039E-0B0E-56A3-086E69781058}"/>
              </a:ext>
            </a:extLst>
          </p:cNvPr>
          <p:cNvSpPr/>
          <p:nvPr/>
        </p:nvSpPr>
        <p:spPr>
          <a:xfrm>
            <a:off x="4611758" y="5262711"/>
            <a:ext cx="4194312" cy="586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dirty="0">
                <a:solidFill>
                  <a:schemeClr val="bg1"/>
                </a:solidFill>
              </a:rPr>
              <a:t>Ведет мониторинг качества программ ОМ НФО</a:t>
            </a:r>
            <a:endParaRPr lang="ru-KZ" sz="1350" dirty="0">
              <a:solidFill>
                <a:schemeClr val="bg1"/>
              </a:solidFill>
            </a:endParaRPr>
          </a:p>
        </p:txBody>
      </p:sp>
      <p:sp>
        <p:nvSpPr>
          <p:cNvPr id="9" name="Прямоугольник: скругленные углы 8">
            <a:extLst>
              <a:ext uri="{FF2B5EF4-FFF2-40B4-BE49-F238E27FC236}">
                <a16:creationId xmlns:a16="http://schemas.microsoft.com/office/drawing/2014/main" id="{0725B733-4573-FE40-1972-74CE2CF167D6}"/>
              </a:ext>
            </a:extLst>
          </p:cNvPr>
          <p:cNvSpPr/>
          <p:nvPr/>
        </p:nvSpPr>
        <p:spPr>
          <a:xfrm>
            <a:off x="337931" y="5282282"/>
            <a:ext cx="3597965" cy="586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dirty="0">
                <a:solidFill>
                  <a:schemeClr val="bg1"/>
                </a:solidFill>
              </a:rPr>
              <a:t>Создает и ведет перечень ОМ НФО</a:t>
            </a:r>
            <a:endParaRPr lang="ru-KZ" sz="1350" dirty="0">
              <a:solidFill>
                <a:schemeClr val="bg1"/>
              </a:solidFill>
            </a:endParaRPr>
          </a:p>
        </p:txBody>
      </p:sp>
      <p:sp>
        <p:nvSpPr>
          <p:cNvPr id="10" name="Стрелка: вниз 9">
            <a:extLst>
              <a:ext uri="{FF2B5EF4-FFF2-40B4-BE49-F238E27FC236}">
                <a16:creationId xmlns:a16="http://schemas.microsoft.com/office/drawing/2014/main" id="{6AFC5578-D209-EC6C-5A18-E4F69D91A3C9}"/>
              </a:ext>
            </a:extLst>
          </p:cNvPr>
          <p:cNvSpPr/>
          <p:nvPr/>
        </p:nvSpPr>
        <p:spPr>
          <a:xfrm>
            <a:off x="4333462" y="2072697"/>
            <a:ext cx="34289" cy="138085"/>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KZ" sz="1350"/>
          </a:p>
        </p:txBody>
      </p:sp>
      <p:sp>
        <p:nvSpPr>
          <p:cNvPr id="15" name="Прямоугольник: скругленные углы 14">
            <a:extLst>
              <a:ext uri="{FF2B5EF4-FFF2-40B4-BE49-F238E27FC236}">
                <a16:creationId xmlns:a16="http://schemas.microsoft.com/office/drawing/2014/main" id="{D01BA9FF-F424-9035-B696-EA4F014C6126}"/>
              </a:ext>
            </a:extLst>
          </p:cNvPr>
          <p:cNvSpPr/>
          <p:nvPr/>
        </p:nvSpPr>
        <p:spPr>
          <a:xfrm>
            <a:off x="188844" y="3641026"/>
            <a:ext cx="2673626" cy="66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600"/>
              </a:spcAft>
              <a:buSzPts val="1400"/>
              <a:tabLst>
                <a:tab pos="135255" algn="l"/>
              </a:tabLst>
            </a:pPr>
            <a:r>
              <a:rPr lang="ru-RU" sz="1350" b="1" dirty="0">
                <a:solidFill>
                  <a:srgbClr val="FF0000"/>
                </a:solidFill>
              </a:rPr>
              <a:t>Профильный комитет УМО проводит:</a:t>
            </a:r>
            <a:endParaRPr lang="ru-KZ" sz="1350" b="1" dirty="0">
              <a:solidFill>
                <a:srgbClr val="FF0000"/>
              </a:solidFill>
            </a:endParaRPr>
          </a:p>
        </p:txBody>
      </p:sp>
      <p:sp>
        <p:nvSpPr>
          <p:cNvPr id="17" name="Стрелка: вниз 16">
            <a:extLst>
              <a:ext uri="{FF2B5EF4-FFF2-40B4-BE49-F238E27FC236}">
                <a16:creationId xmlns:a16="http://schemas.microsoft.com/office/drawing/2014/main" id="{C5CDF976-7F7B-C6CC-128F-837A5A2735F3}"/>
              </a:ext>
            </a:extLst>
          </p:cNvPr>
          <p:cNvSpPr/>
          <p:nvPr/>
        </p:nvSpPr>
        <p:spPr>
          <a:xfrm>
            <a:off x="1441174" y="2885063"/>
            <a:ext cx="49696" cy="755963"/>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KZ" sz="1350"/>
          </a:p>
        </p:txBody>
      </p:sp>
      <p:cxnSp>
        <p:nvCxnSpPr>
          <p:cNvPr id="25" name="Прямая со стрелкой 24">
            <a:extLst>
              <a:ext uri="{FF2B5EF4-FFF2-40B4-BE49-F238E27FC236}">
                <a16:creationId xmlns:a16="http://schemas.microsoft.com/office/drawing/2014/main" id="{BB2B5EB9-A7E3-E4B9-EE06-3B352B3C6666}"/>
              </a:ext>
            </a:extLst>
          </p:cNvPr>
          <p:cNvCxnSpPr>
            <a:cxnSpLocks/>
            <a:stCxn id="15" idx="2"/>
          </p:cNvCxnSpPr>
          <p:nvPr/>
        </p:nvCxnSpPr>
        <p:spPr>
          <a:xfrm>
            <a:off x="1525657" y="4304851"/>
            <a:ext cx="1843708" cy="567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a:extLst>
              <a:ext uri="{FF2B5EF4-FFF2-40B4-BE49-F238E27FC236}">
                <a16:creationId xmlns:a16="http://schemas.microsoft.com/office/drawing/2014/main" id="{E99274F2-ABED-659A-CBB5-AE088D3065F4}"/>
              </a:ext>
            </a:extLst>
          </p:cNvPr>
          <p:cNvCxnSpPr>
            <a:cxnSpLocks/>
            <a:stCxn id="15" idx="2"/>
          </p:cNvCxnSpPr>
          <p:nvPr/>
        </p:nvCxnSpPr>
        <p:spPr>
          <a:xfrm>
            <a:off x="1525657" y="4304851"/>
            <a:ext cx="0" cy="957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a:extLst>
              <a:ext uri="{FF2B5EF4-FFF2-40B4-BE49-F238E27FC236}">
                <a16:creationId xmlns:a16="http://schemas.microsoft.com/office/drawing/2014/main" id="{F7DC2101-F88E-3A0D-8402-B007A64455A9}"/>
              </a:ext>
            </a:extLst>
          </p:cNvPr>
          <p:cNvCxnSpPr>
            <a:cxnSpLocks/>
            <a:stCxn id="15" idx="3"/>
          </p:cNvCxnSpPr>
          <p:nvPr/>
        </p:nvCxnSpPr>
        <p:spPr>
          <a:xfrm flipV="1">
            <a:off x="2862470" y="3641026"/>
            <a:ext cx="487017" cy="331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a:extLst>
              <a:ext uri="{FF2B5EF4-FFF2-40B4-BE49-F238E27FC236}">
                <a16:creationId xmlns:a16="http://schemas.microsoft.com/office/drawing/2014/main" id="{A2751EEB-4BDB-358D-A58C-12DBA247DEA1}"/>
              </a:ext>
            </a:extLst>
          </p:cNvPr>
          <p:cNvCxnSpPr/>
          <p:nvPr/>
        </p:nvCxnSpPr>
        <p:spPr>
          <a:xfrm>
            <a:off x="2862469" y="4116166"/>
            <a:ext cx="487018" cy="410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a:extLst>
              <a:ext uri="{FF2B5EF4-FFF2-40B4-BE49-F238E27FC236}">
                <a16:creationId xmlns:a16="http://schemas.microsoft.com/office/drawing/2014/main" id="{9631FF07-6C41-B060-57EE-F92C84D43135}"/>
              </a:ext>
            </a:extLst>
          </p:cNvPr>
          <p:cNvCxnSpPr>
            <a:cxnSpLocks/>
            <a:stCxn id="15" idx="2"/>
            <a:endCxn id="8" idx="1"/>
          </p:cNvCxnSpPr>
          <p:nvPr/>
        </p:nvCxnSpPr>
        <p:spPr>
          <a:xfrm>
            <a:off x="1525657" y="4304851"/>
            <a:ext cx="3086101" cy="1251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AE733CC-99D9-B571-7D08-2E7D20088563}"/>
              </a:ext>
            </a:extLst>
          </p:cNvPr>
          <p:cNvSpPr txBox="1"/>
          <p:nvPr/>
        </p:nvSpPr>
        <p:spPr>
          <a:xfrm>
            <a:off x="188842" y="62947"/>
            <a:ext cx="8955157" cy="662041"/>
          </a:xfrm>
          <a:prstGeom prst="rect">
            <a:avLst/>
          </a:prstGeom>
          <a:noFill/>
        </p:spPr>
        <p:txBody>
          <a:bodyPr wrap="square">
            <a:spAutoFit/>
          </a:bodyPr>
          <a:lstStyle/>
          <a:p>
            <a:pPr algn="ctr">
              <a:lnSpc>
                <a:spcPct val="107000"/>
              </a:lnSpc>
              <a:spcBef>
                <a:spcPts val="1200"/>
              </a:spcBef>
              <a:spcAft>
                <a:spcPts val="0"/>
              </a:spcAft>
            </a:pPr>
            <a:r>
              <a:rPr lang="kk-KZ" sz="1800" b="1" kern="0" dirty="0">
                <a:solidFill>
                  <a:srgbClr val="002060"/>
                </a:solidFill>
                <a:latin typeface="Arial Narrow" panose="020B0606020202030204" pitchFamily="34" charset="0"/>
                <a:ea typeface="Times New Roman" panose="02020603050405020304" pitchFamily="18" charset="0"/>
                <a:cs typeface="Times New Roman" panose="02020603050405020304" pitchFamily="18" charset="0"/>
              </a:rPr>
              <a:t>МЕТОДИЧЕСКИЕ РЕКОМЕНДАЦИИ </a:t>
            </a:r>
            <a:r>
              <a:rPr lang="ru-RU" sz="1800" b="1" kern="0" dirty="0">
                <a:solidFill>
                  <a:srgbClr val="002060"/>
                </a:solidFill>
                <a:latin typeface="Arial Narrow" panose="020B0606020202030204" pitchFamily="34" charset="0"/>
                <a:ea typeface="Times New Roman" panose="02020603050405020304" pitchFamily="18" charset="0"/>
                <a:cs typeface="Times New Roman" panose="02020603050405020304" pitchFamily="18" charset="0"/>
              </a:rPr>
              <a:t>ПО ОРГАНИЗАЦИИ И РЕАЛИЗАЦИИ ОБРАЗОВАТЕЛЬНЫХ ПРОГРАММ НЕФОРМАЛЬНО</a:t>
            </a:r>
            <a:r>
              <a:rPr lang="kk-KZ" sz="1800" b="1" kern="0" dirty="0">
                <a:solidFill>
                  <a:srgbClr val="002060"/>
                </a:solidFill>
                <a:latin typeface="Arial Narrow" panose="020B0606020202030204" pitchFamily="34" charset="0"/>
                <a:ea typeface="Times New Roman" panose="02020603050405020304" pitchFamily="18" charset="0"/>
                <a:cs typeface="Times New Roman" panose="02020603050405020304" pitchFamily="18" charset="0"/>
              </a:rPr>
              <a:t>ГО</a:t>
            </a:r>
            <a:r>
              <a:rPr lang="ru-RU" sz="1800" b="1" kern="0" dirty="0">
                <a:solidFill>
                  <a:srgbClr val="002060"/>
                </a:solidFill>
                <a:latin typeface="Arial Narrow" panose="020B0606020202030204" pitchFamily="34" charset="0"/>
                <a:ea typeface="Times New Roman" panose="02020603050405020304" pitchFamily="18" charset="0"/>
                <a:cs typeface="Times New Roman" panose="02020603050405020304" pitchFamily="18" charset="0"/>
              </a:rPr>
              <a:t> ОБРАЗОВАНИ</a:t>
            </a:r>
            <a:r>
              <a:rPr lang="kk-KZ" sz="1800" b="1" kern="0" dirty="0">
                <a:solidFill>
                  <a:srgbClr val="002060"/>
                </a:solidFill>
                <a:latin typeface="Arial Narrow" panose="020B0606020202030204" pitchFamily="34" charset="0"/>
                <a:ea typeface="Times New Roman" panose="02020603050405020304" pitchFamily="18" charset="0"/>
                <a:cs typeface="Times New Roman" panose="02020603050405020304" pitchFamily="18" charset="0"/>
              </a:rPr>
              <a:t>Я </a:t>
            </a:r>
            <a:r>
              <a:rPr lang="ru-RU" sz="1800" b="1" kern="0" dirty="0">
                <a:solidFill>
                  <a:srgbClr val="002060"/>
                </a:solidFill>
                <a:latin typeface="Arial Narrow" panose="020B0606020202030204" pitchFamily="34" charset="0"/>
                <a:ea typeface="Times New Roman" panose="02020603050405020304" pitchFamily="18" charset="0"/>
                <a:cs typeface="Times New Roman" panose="02020603050405020304" pitchFamily="18" charset="0"/>
              </a:rPr>
              <a:t>В ОБЛАСТИ ЗДРАВООХРАНЕНИЯ</a:t>
            </a:r>
          </a:p>
        </p:txBody>
      </p:sp>
    </p:spTree>
    <p:extLst>
      <p:ext uri="{BB962C8B-B14F-4D97-AF65-F5344CB8AC3E}">
        <p14:creationId xmlns:p14="http://schemas.microsoft.com/office/powerpoint/2010/main" val="14083484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2060</Words>
  <Application>Microsoft Office PowerPoint</Application>
  <PresentationFormat>Экран (4:3)</PresentationFormat>
  <Paragraphs>138</Paragraphs>
  <Slides>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Arial Narrow</vt:lpstr>
      <vt:lpstr>Calibri</vt:lpstr>
      <vt:lpstr>Times New Roman</vt:lpstr>
      <vt:lpstr>Тема Office</vt:lpstr>
      <vt:lpstr>Вопросы дополнительного и неформального образования в области здравоохранения.</vt:lpstr>
      <vt:lpstr>Вопросы ДО: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Аккредитация ОМ НФО</vt:lpstr>
      <vt:lpstr>Траектория слушателя ОМ НФО</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Saule Sydykova</cp:lastModifiedBy>
  <cp:revision>210</cp:revision>
  <dcterms:created xsi:type="dcterms:W3CDTF">2022-05-04T04:08:00Z</dcterms:created>
  <dcterms:modified xsi:type="dcterms:W3CDTF">2022-05-27T06:34:49Z</dcterms:modified>
</cp:coreProperties>
</file>