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9DD404-6ABD-4F33-A7A2-F7A26678205F}" type="doc">
      <dgm:prSet loTypeId="urn:microsoft.com/office/officeart/2005/8/layout/hList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65870E1-242D-4B63-9556-3C3D473DEBED}">
      <dgm:prSet phldrT="[Текст]"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400" b="1" dirty="0">
              <a:latin typeface="Arial Narrow" panose="020B0606020202030204" pitchFamily="34" charset="0"/>
            </a:rPr>
            <a:t>Основной состав - 38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12739BE3-F62D-4BE7-AA92-B5CC1F6150A6}" type="parTrans" cxnId="{3FD71E0A-A1B0-44E8-8BA4-E8FACEE5BA31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2DF9492A-6246-4EAF-8D65-18974FC4C894}" type="sibTrans" cxnId="{3FD71E0A-A1B0-44E8-8BA4-E8FACEE5BA31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3A9FEBEC-3BFA-4F7D-A17D-6CDC6B540E5E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Медицинские ВУЗы – </a:t>
          </a:r>
          <a:r>
            <a:rPr lang="ru-RU" sz="1400" b="1" dirty="0">
              <a:latin typeface="Arial Narrow" panose="020B0606020202030204" pitchFamily="34" charset="0"/>
            </a:rPr>
            <a:t>8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A373DDDF-E2D5-4F6C-9846-6B22F24752B7}" type="parTrans" cxnId="{C0A2FE9A-36EC-4CD8-8C34-9A3E930C6688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2B456C2C-39FB-45DC-A161-8A1D91A38D2D}" type="sibTrans" cxnId="{C0A2FE9A-36EC-4CD8-8C34-9A3E930C6688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65CAEEAB-0606-41B3-AE9A-DEFD9505E423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Многопрофильные ВУЗы с медицинскими факультетами – </a:t>
          </a:r>
          <a:r>
            <a:rPr lang="ru-RU" sz="1400" b="1" dirty="0">
              <a:latin typeface="Arial Narrow" panose="020B0606020202030204" pitchFamily="34" charset="0"/>
            </a:rPr>
            <a:t>6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FAEA6B36-7A6F-42B5-AEA7-82D6D5C3C643}" type="parTrans" cxnId="{5DFCB158-736C-478A-876D-327343E03FFE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518F9D21-510A-4FB0-8C43-973AE3C7C551}" type="sibTrans" cxnId="{5DFCB158-736C-478A-876D-327343E03FFE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EA0C3952-7AC4-461F-938F-BC71B4104EDA}">
      <dgm:prSet phldrT="[Текст]"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400" b="1" dirty="0">
              <a:latin typeface="Arial Narrow" panose="020B0606020202030204" pitchFamily="34" charset="0"/>
            </a:rPr>
            <a:t>Секции - 51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5ED40376-3D1E-4F64-B0A5-AB3C10A8DB8B}" type="parTrans" cxnId="{2162DDCE-3340-464D-A308-8EEC0887E318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A9241309-D583-4C1E-858C-5F6EA00358FC}" type="sibTrans" cxnId="{2162DDCE-3340-464D-A308-8EEC0887E318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26BACB0C-D4AE-46C0-A374-FCE626FB8D97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Секция </a:t>
          </a:r>
          <a:r>
            <a:rPr lang="ru-RU" sz="1400" i="1" dirty="0">
              <a:latin typeface="Arial Narrow" panose="020B0606020202030204" pitchFamily="34" charset="0"/>
            </a:rPr>
            <a:t>дополнительного и неформального образования </a:t>
          </a:r>
          <a:r>
            <a:rPr lang="ru-RU" sz="1400" dirty="0">
              <a:latin typeface="Arial Narrow" panose="020B0606020202030204" pitchFamily="34" charset="0"/>
            </a:rPr>
            <a:t>– </a:t>
          </a:r>
          <a:r>
            <a:rPr lang="ru-RU" sz="1400" b="1" dirty="0">
              <a:latin typeface="Arial Narrow" panose="020B0606020202030204" pitchFamily="34" charset="0"/>
            </a:rPr>
            <a:t>29 членов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4CFF124E-C51E-4A14-90E7-FF3735C9F1F9}" type="parTrans" cxnId="{61D04D1F-F74A-4269-ADA6-AD3AC96EAD3C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78D6C8A7-A867-4F20-89AE-A2DA861E44DA}" type="sibTrans" cxnId="{61D04D1F-F74A-4269-ADA6-AD3AC96EAD3C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5A5511A8-6BC7-41E3-AC45-F34D38C40F3B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Секция </a:t>
          </a:r>
          <a:r>
            <a:rPr lang="ru-RU" sz="1400" i="1" dirty="0">
              <a:latin typeface="Arial Narrow" panose="020B0606020202030204" pitchFamily="34" charset="0"/>
            </a:rPr>
            <a:t>высшего и послевузовского образования </a:t>
          </a:r>
          <a:r>
            <a:rPr lang="ru-RU" sz="1400" dirty="0">
              <a:latin typeface="Arial Narrow" panose="020B0606020202030204" pitchFamily="34" charset="0"/>
            </a:rPr>
            <a:t>– </a:t>
          </a:r>
          <a:r>
            <a:rPr lang="ru-RU" sz="1400" b="1" dirty="0">
              <a:latin typeface="Arial Narrow" panose="020B0606020202030204" pitchFamily="34" charset="0"/>
            </a:rPr>
            <a:t>22 члена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7F98126E-4CEF-46DC-9D48-606D8ACDED4D}" type="parTrans" cxnId="{6E11D6A5-E25A-46EA-B5B5-9FC5EB17F523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ABD4149C-153B-41A6-BDE1-FFC1CCB52019}" type="sibTrans" cxnId="{6E11D6A5-E25A-46EA-B5B5-9FC5EB17F523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EE5FFC5D-6C56-4BFA-9BC2-429FA25CD086}">
      <dgm:prSet phldrT="[Текст]"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400" b="1" dirty="0">
              <a:latin typeface="Arial Narrow" panose="020B0606020202030204" pitchFamily="34" charset="0"/>
            </a:rPr>
            <a:t>ГУПы и Комитеты - 630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91CD3EDB-615A-4DBF-A670-F82436455C76}" type="parTrans" cxnId="{A10CB365-54AF-4002-95DB-737C4B0247E0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ECAE2E38-D1C7-40D8-90B4-815082A4B571}" type="sibTrans" cxnId="{A10CB365-54AF-4002-95DB-737C4B0247E0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F4B0B681-C879-49B1-8F6B-11AF9A997963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ГУП программ </a:t>
          </a:r>
          <a:r>
            <a:rPr lang="ru-RU" sz="1400" b="1" i="1" dirty="0">
              <a:solidFill>
                <a:srgbClr val="00B050"/>
              </a:solidFill>
              <a:latin typeface="Arial Narrow" panose="020B0606020202030204" pitchFamily="34" charset="0"/>
            </a:rPr>
            <a:t>терапевтического</a:t>
          </a:r>
          <a:r>
            <a:rPr lang="ru-RU" sz="1400" dirty="0">
              <a:solidFill>
                <a:srgbClr val="00B050"/>
              </a:solidFill>
              <a:latin typeface="Arial Narrow" panose="020B0606020202030204" pitchFamily="34" charset="0"/>
            </a:rPr>
            <a:t> </a:t>
          </a:r>
          <a:r>
            <a:rPr lang="ru-RU" sz="1400" dirty="0">
              <a:latin typeface="Arial Narrow" panose="020B0606020202030204" pitchFamily="34" charset="0"/>
            </a:rPr>
            <a:t>профиля – </a:t>
          </a:r>
          <a:r>
            <a:rPr lang="ru-RU" sz="1400" b="1" dirty="0">
              <a:latin typeface="Arial Narrow" panose="020B0606020202030204" pitchFamily="34" charset="0"/>
            </a:rPr>
            <a:t>18 комитетов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0BE5F534-FC58-4BA6-A68C-106874A0600C}" type="parTrans" cxnId="{DE3228D3-A333-4F38-8ACE-DA74FD77BA21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F5E0861E-CB31-48E1-B5FB-6ACF4D72BE0B}" type="sibTrans" cxnId="{DE3228D3-A333-4F38-8ACE-DA74FD77BA21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07F024E3-41DA-44A4-8A10-56D50A11B81F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Научно-исследовательские институты и национальные научные центры – </a:t>
          </a:r>
          <a:r>
            <a:rPr lang="ru-RU" sz="1400" b="1" dirty="0">
              <a:latin typeface="Arial Narrow" panose="020B0606020202030204" pitchFamily="34" charset="0"/>
            </a:rPr>
            <a:t>14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C78D2AA7-EE6F-4034-94C8-86CA0E633821}" type="parTrans" cxnId="{D315FF62-59CB-478A-BAB3-E19451E62EEC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50E19DD3-7784-4FA1-935F-62468BBC1877}" type="sibTrans" cxnId="{D315FF62-59CB-478A-BAB3-E19451E62EEC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B33DD651-B41A-44E2-A7CB-F0D811F564B4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Партнерские организации - </a:t>
          </a:r>
          <a:r>
            <a:rPr lang="ru-RU" sz="1400" b="1" dirty="0">
              <a:latin typeface="Arial Narrow" panose="020B0606020202030204" pitchFamily="34" charset="0"/>
            </a:rPr>
            <a:t>10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769D177F-E7DE-4831-B538-2C9ECF9B8A92}" type="parTrans" cxnId="{0CBB0AE2-85DE-4E77-8EAC-902A185DFAD6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1693AF2B-F165-49B8-9522-C3A8E8DE67F8}" type="sibTrans" cxnId="{0CBB0AE2-85DE-4E77-8EAC-902A185DFAD6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40691BE6-803B-40E8-9603-84B7E0751E8C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ГУП программ </a:t>
          </a:r>
          <a:r>
            <a:rPr lang="ru-RU" sz="1400" b="1" i="1" dirty="0">
              <a:solidFill>
                <a:srgbClr val="00B050"/>
              </a:solidFill>
              <a:latin typeface="Arial Narrow" panose="020B0606020202030204" pitchFamily="34" charset="0"/>
            </a:rPr>
            <a:t>хирургического</a:t>
          </a:r>
          <a:r>
            <a:rPr lang="ru-RU" sz="1400" dirty="0">
              <a:solidFill>
                <a:srgbClr val="00B050"/>
              </a:solidFill>
              <a:latin typeface="Arial Narrow" panose="020B0606020202030204" pitchFamily="34" charset="0"/>
            </a:rPr>
            <a:t> </a:t>
          </a:r>
          <a:r>
            <a:rPr lang="ru-RU" sz="1400" dirty="0">
              <a:latin typeface="Arial Narrow" panose="020B0606020202030204" pitchFamily="34" charset="0"/>
            </a:rPr>
            <a:t>профиля – </a:t>
          </a:r>
          <a:r>
            <a:rPr lang="ru-RU" sz="1400" b="1" dirty="0">
              <a:latin typeface="Arial Narrow" panose="020B0606020202030204" pitchFamily="34" charset="0"/>
            </a:rPr>
            <a:t>14 комитетов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77A02A0B-A22A-478F-8FD6-02727EE41EA1}" type="parTrans" cxnId="{7D297C15-89E0-4F8A-B766-2D0738336B61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6BAD3E14-4DF6-4BDB-97A9-F063C690A748}" type="sibTrans" cxnId="{7D297C15-89E0-4F8A-B766-2D0738336B61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2B9EDF9F-9335-43F7-BF6C-70DBDC193913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ГУП программ </a:t>
          </a:r>
          <a:r>
            <a:rPr lang="ru-RU" sz="1400" b="1" i="1" dirty="0">
              <a:solidFill>
                <a:srgbClr val="00B050"/>
              </a:solidFill>
              <a:latin typeface="Arial Narrow" panose="020B0606020202030204" pitchFamily="34" charset="0"/>
            </a:rPr>
            <a:t>педиатрического</a:t>
          </a:r>
          <a:r>
            <a:rPr lang="ru-RU" sz="1400" dirty="0">
              <a:solidFill>
                <a:srgbClr val="00B050"/>
              </a:solidFill>
              <a:latin typeface="Arial Narrow" panose="020B0606020202030204" pitchFamily="34" charset="0"/>
            </a:rPr>
            <a:t> </a:t>
          </a:r>
          <a:r>
            <a:rPr lang="ru-RU" sz="1400" dirty="0">
              <a:latin typeface="Arial Narrow" panose="020B0606020202030204" pitchFamily="34" charset="0"/>
            </a:rPr>
            <a:t>профиля, </a:t>
          </a:r>
          <a:r>
            <a:rPr lang="ru-RU" sz="1400" b="1" i="1" dirty="0">
              <a:solidFill>
                <a:srgbClr val="00B050"/>
              </a:solidFill>
              <a:latin typeface="Arial Narrow" panose="020B0606020202030204" pitchFamily="34" charset="0"/>
            </a:rPr>
            <a:t>реаниматологии и анестезиологии </a:t>
          </a:r>
          <a:r>
            <a:rPr lang="ru-RU" sz="1400" dirty="0">
              <a:latin typeface="Arial Narrow" panose="020B0606020202030204" pitchFamily="34" charset="0"/>
            </a:rPr>
            <a:t>– </a:t>
          </a:r>
          <a:r>
            <a:rPr lang="ru-RU" sz="1400" b="1" dirty="0">
              <a:latin typeface="Arial Narrow" panose="020B0606020202030204" pitchFamily="34" charset="0"/>
            </a:rPr>
            <a:t>13 комитетов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8C91319F-DC42-4B53-9302-D1BDD3AD9732}" type="parTrans" cxnId="{D8717C44-1F86-4079-AA56-10471B08C62B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8215B2BD-DD41-48A7-B2C8-912936153101}" type="sibTrans" cxnId="{D8717C44-1F86-4079-AA56-10471B08C62B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9E8DC39E-085D-495F-98C4-9A86FDC00847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ГУП программ </a:t>
          </a:r>
          <a:r>
            <a:rPr lang="ru-RU" sz="1400" b="1" i="1" dirty="0">
              <a:solidFill>
                <a:srgbClr val="00B050"/>
              </a:solidFill>
              <a:latin typeface="Arial Narrow" panose="020B0606020202030204" pitchFamily="34" charset="0"/>
            </a:rPr>
            <a:t>неотложной медицины, онкологии, ядерной медицины и травматологии </a:t>
          </a:r>
          <a:r>
            <a:rPr lang="ru-RU" sz="1400" b="1" dirty="0">
              <a:latin typeface="Arial Narrow" panose="020B0606020202030204" pitchFamily="34" charset="0"/>
            </a:rPr>
            <a:t>– 4 комитета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9A48E62C-3807-4CAC-A26D-2E8525F9FF51}" type="parTrans" cxnId="{B6AA4B59-6954-49AF-8B51-1E55003C79B6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97DB4DCF-8678-41F4-A8F5-97B469124562}" type="sibTrans" cxnId="{B6AA4B59-6954-49AF-8B51-1E55003C79B6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F0458D1C-9594-4F99-B332-A962E1C173D2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ГУП программ </a:t>
          </a:r>
          <a:r>
            <a:rPr lang="ru-RU" sz="1400" b="1" i="1" dirty="0">
              <a:solidFill>
                <a:srgbClr val="00B050"/>
              </a:solidFill>
              <a:latin typeface="Arial Narrow" panose="020B0606020202030204" pitchFamily="34" charset="0"/>
            </a:rPr>
            <a:t>стоматологического</a:t>
          </a:r>
          <a:r>
            <a:rPr lang="ru-RU" sz="1400" dirty="0">
              <a:solidFill>
                <a:srgbClr val="00B050"/>
              </a:solidFill>
              <a:latin typeface="Arial Narrow" panose="020B0606020202030204" pitchFamily="34" charset="0"/>
            </a:rPr>
            <a:t> </a:t>
          </a:r>
          <a:r>
            <a:rPr lang="ru-RU" sz="1400" dirty="0">
              <a:latin typeface="Arial Narrow" panose="020B0606020202030204" pitchFamily="34" charset="0"/>
            </a:rPr>
            <a:t>профиля – </a:t>
          </a:r>
          <a:r>
            <a:rPr lang="ru-RU" sz="1400" b="1" dirty="0">
              <a:latin typeface="Arial Narrow" panose="020B0606020202030204" pitchFamily="34" charset="0"/>
            </a:rPr>
            <a:t>5 комитетов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74630B2C-192E-4F23-8AA9-D1B5C363D14C}" type="parTrans" cxnId="{FFF6B78E-CE34-4794-9817-627CC8507A53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34918A08-839F-4BBF-8A2D-E7C991A0A66B}" type="sibTrans" cxnId="{FFF6B78E-CE34-4794-9817-627CC8507A53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EE6309CF-BE06-4165-B3A3-A64DDC3F4D3E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ГУП программ </a:t>
          </a:r>
          <a:r>
            <a:rPr lang="ru-RU" sz="1400" b="1" i="1" dirty="0">
              <a:solidFill>
                <a:srgbClr val="00B050"/>
              </a:solidFill>
              <a:latin typeface="Arial Narrow" panose="020B0606020202030204" pitchFamily="34" charset="0"/>
            </a:rPr>
            <a:t>фармацевтического</a:t>
          </a:r>
          <a:r>
            <a:rPr lang="ru-RU" sz="1400" dirty="0">
              <a:solidFill>
                <a:srgbClr val="00B050"/>
              </a:solidFill>
              <a:latin typeface="Arial Narrow" panose="020B0606020202030204" pitchFamily="34" charset="0"/>
            </a:rPr>
            <a:t> </a:t>
          </a:r>
          <a:r>
            <a:rPr lang="ru-RU" sz="1400" dirty="0">
              <a:latin typeface="Arial Narrow" panose="020B0606020202030204" pitchFamily="34" charset="0"/>
            </a:rPr>
            <a:t>образования – </a:t>
          </a:r>
          <a:r>
            <a:rPr lang="ru-RU" sz="1400" b="1" dirty="0">
              <a:latin typeface="Arial Narrow" panose="020B0606020202030204" pitchFamily="34" charset="0"/>
            </a:rPr>
            <a:t>3 комитета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56DBEF41-17D4-4E98-AEBE-94B2D3A8B3E3}" type="parTrans" cxnId="{348E23EC-787F-48E3-ACB1-B1EE31973459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DF253188-AEBF-4E17-B94A-CF2F966AC596}" type="sibTrans" cxnId="{348E23EC-787F-48E3-ACB1-B1EE31973459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79FD262C-DF67-4931-B523-4C488EB8CBEB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ГУП программ подготовки </a:t>
          </a:r>
          <a:r>
            <a:rPr lang="ru-RU" sz="1400" b="1" i="1" dirty="0">
              <a:solidFill>
                <a:srgbClr val="00B050"/>
              </a:solidFill>
              <a:latin typeface="Arial Narrow" panose="020B0606020202030204" pitchFamily="34" charset="0"/>
            </a:rPr>
            <a:t>сестринского дела </a:t>
          </a:r>
          <a:r>
            <a:rPr lang="ru-RU" sz="1400" dirty="0">
              <a:latin typeface="Arial Narrow" panose="020B0606020202030204" pitchFamily="34" charset="0"/>
            </a:rPr>
            <a:t>– </a:t>
          </a:r>
          <a:r>
            <a:rPr lang="ru-RU" sz="1400" b="1" dirty="0">
              <a:latin typeface="Arial Narrow" panose="020B0606020202030204" pitchFamily="34" charset="0"/>
            </a:rPr>
            <a:t>3 комитета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9EEF6367-C7BB-4500-89BD-7910A5BEFA37}" type="parTrans" cxnId="{0F11AA2A-B1BD-4314-AF03-49DA2E4AF2BF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73BCAA21-7C19-4832-95F6-5F0E1E9BC80F}" type="sibTrans" cxnId="{0F11AA2A-B1BD-4314-AF03-49DA2E4AF2BF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B3ADC3B4-1873-4D15-B5A1-956D0F9A6E2E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400" dirty="0">
              <a:latin typeface="Arial Narrow" panose="020B0606020202030204" pitchFamily="34" charset="0"/>
            </a:rPr>
            <a:t>ГУП программы подготовки специалистов </a:t>
          </a:r>
          <a:r>
            <a:rPr lang="ru-RU" sz="1400" b="1" i="1" dirty="0">
              <a:solidFill>
                <a:srgbClr val="00B050"/>
              </a:solidFill>
              <a:latin typeface="Arial Narrow" panose="020B0606020202030204" pitchFamily="34" charset="0"/>
            </a:rPr>
            <a:t>общественного здоровья </a:t>
          </a:r>
          <a:r>
            <a:rPr lang="ru-RU" sz="1400" dirty="0">
              <a:latin typeface="Arial Narrow" panose="020B0606020202030204" pitchFamily="34" charset="0"/>
            </a:rPr>
            <a:t>и иных специалистов </a:t>
          </a:r>
          <a:r>
            <a:rPr lang="ru-RU" sz="1400" b="1" i="1" dirty="0">
              <a:solidFill>
                <a:srgbClr val="00B050"/>
              </a:solidFill>
              <a:latin typeface="Arial Narrow" panose="020B0606020202030204" pitchFamily="34" charset="0"/>
            </a:rPr>
            <a:t>здравоохранения</a:t>
          </a:r>
          <a:r>
            <a:rPr lang="ru-RU" sz="1400" dirty="0">
              <a:solidFill>
                <a:srgbClr val="00B050"/>
              </a:solidFill>
              <a:latin typeface="Arial Narrow" panose="020B0606020202030204" pitchFamily="34" charset="0"/>
            </a:rPr>
            <a:t> </a:t>
          </a:r>
          <a:r>
            <a:rPr lang="ru-RU" sz="1400" dirty="0">
              <a:latin typeface="Arial Narrow" panose="020B0606020202030204" pitchFamily="34" charset="0"/>
            </a:rPr>
            <a:t>– </a:t>
          </a:r>
          <a:r>
            <a:rPr lang="ru-RU" sz="1400" b="1" dirty="0">
              <a:latin typeface="Arial Narrow" panose="020B0606020202030204" pitchFamily="34" charset="0"/>
            </a:rPr>
            <a:t>4 комитета</a:t>
          </a:r>
          <a:endParaRPr lang="en-US" sz="1400" b="1" dirty="0">
            <a:latin typeface="Arial Narrow" panose="020B0606020202030204" pitchFamily="34" charset="0"/>
          </a:endParaRPr>
        </a:p>
      </dgm:t>
    </dgm:pt>
    <dgm:pt modelId="{E284E4D2-F1F8-4EC1-92FE-720B605ECE17}" type="parTrans" cxnId="{EE543D16-132E-4541-8467-21F047A336E0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D2E19176-9554-4767-9E28-1E45F487728A}" type="sibTrans" cxnId="{EE543D16-132E-4541-8467-21F047A336E0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C7BC0E7A-148D-428B-AB9E-A0EBA1BDC394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endParaRPr lang="en-US" sz="1400" b="1" dirty="0">
            <a:latin typeface="Arial Narrow" panose="020B0606020202030204" pitchFamily="34" charset="0"/>
          </a:endParaRPr>
        </a:p>
      </dgm:t>
    </dgm:pt>
    <dgm:pt modelId="{7C4E4AC1-A1D9-454E-A076-4F2667F8A930}" type="parTrans" cxnId="{BD60D688-C2AF-4BE8-AFB9-922849B5DF35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60324D52-6EB2-44D0-A5F3-022DF3CCD755}" type="sibTrans" cxnId="{BD60D688-C2AF-4BE8-AFB9-922849B5DF35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D600E133-CA56-4964-9F16-36931C3191FA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endParaRPr lang="en-US" sz="1400" b="1" dirty="0">
            <a:latin typeface="Arial Narrow" panose="020B0606020202030204" pitchFamily="34" charset="0"/>
          </a:endParaRPr>
        </a:p>
      </dgm:t>
    </dgm:pt>
    <dgm:pt modelId="{3CFED0A2-7C16-4829-9254-A7E8B9E253F5}" type="parTrans" cxnId="{152303D1-41EE-4015-A5BC-826B659A1B50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EE1E653A-CFD4-416C-973D-7B732688E02C}" type="sibTrans" cxnId="{152303D1-41EE-4015-A5BC-826B659A1B50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1A6C6CED-FAC1-4CB4-B9F1-CC6147E89ED2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endParaRPr lang="en-US" sz="1400" b="1" dirty="0">
            <a:latin typeface="Arial Narrow" panose="020B0606020202030204" pitchFamily="34" charset="0"/>
          </a:endParaRPr>
        </a:p>
      </dgm:t>
    </dgm:pt>
    <dgm:pt modelId="{1E613A4B-0DC3-4327-9836-3515305D0B55}" type="parTrans" cxnId="{DF3BA464-0EAE-409A-B893-9AE60F8B4E5B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EE5789D6-61BD-4216-9938-97CA78E67480}" type="sibTrans" cxnId="{DF3BA464-0EAE-409A-B893-9AE60F8B4E5B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AE56863C-D417-43DD-A3A2-4B0F44CA1BB5}">
      <dgm:prSet phldrT="[Текст]" custT="1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endParaRPr lang="en-US" sz="1400" b="1" dirty="0">
            <a:latin typeface="Arial Narrow" panose="020B0606020202030204" pitchFamily="34" charset="0"/>
          </a:endParaRPr>
        </a:p>
      </dgm:t>
    </dgm:pt>
    <dgm:pt modelId="{1DF09168-CD45-4E08-848F-82EAA64CA000}" type="parTrans" cxnId="{69191372-74B9-439E-99A4-D1FB1D775E22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70839D16-2169-4A94-A0BB-B1704928E497}" type="sibTrans" cxnId="{69191372-74B9-439E-99A4-D1FB1D775E22}">
      <dgm:prSet/>
      <dgm:spPr/>
      <dgm:t>
        <a:bodyPr/>
        <a:lstStyle/>
        <a:p>
          <a:endParaRPr lang="en-US" sz="1400">
            <a:latin typeface="Arial Narrow" panose="020B0606020202030204" pitchFamily="34" charset="0"/>
          </a:endParaRPr>
        </a:p>
      </dgm:t>
    </dgm:pt>
    <dgm:pt modelId="{7B6B5DB4-59F7-42D4-9A38-6DE0B218ED7C}" type="pres">
      <dgm:prSet presAssocID="{CC9DD404-6ABD-4F33-A7A2-F7A26678205F}" presName="Name0" presStyleCnt="0">
        <dgm:presLayoutVars>
          <dgm:dir/>
          <dgm:animLvl val="lvl"/>
          <dgm:resizeHandles val="exact"/>
        </dgm:presLayoutVars>
      </dgm:prSet>
      <dgm:spPr/>
    </dgm:pt>
    <dgm:pt modelId="{74C21A93-9CB2-4792-A613-17F67DE4BF0D}" type="pres">
      <dgm:prSet presAssocID="{665870E1-242D-4B63-9556-3C3D473DEBED}" presName="composite" presStyleCnt="0"/>
      <dgm:spPr/>
    </dgm:pt>
    <dgm:pt modelId="{7D24E3E3-96C5-4C3B-961C-C50DD6B2EB43}" type="pres">
      <dgm:prSet presAssocID="{665870E1-242D-4B63-9556-3C3D473DEBE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4D63F58-1129-4A6C-BCD2-C17B032BABC1}" type="pres">
      <dgm:prSet presAssocID="{665870E1-242D-4B63-9556-3C3D473DEBED}" presName="desTx" presStyleLbl="alignAccFollowNode1" presStyleIdx="0" presStyleCnt="3">
        <dgm:presLayoutVars>
          <dgm:bulletEnabled val="1"/>
        </dgm:presLayoutVars>
      </dgm:prSet>
      <dgm:spPr/>
    </dgm:pt>
    <dgm:pt modelId="{BCA5ADD9-40B9-4B2E-9B86-9E3F15737A19}" type="pres">
      <dgm:prSet presAssocID="{2DF9492A-6246-4EAF-8D65-18974FC4C894}" presName="space" presStyleCnt="0"/>
      <dgm:spPr/>
    </dgm:pt>
    <dgm:pt modelId="{EC4251D3-1B8F-4D03-B8A7-38AB2C27FE65}" type="pres">
      <dgm:prSet presAssocID="{EA0C3952-7AC4-461F-938F-BC71B4104EDA}" presName="composite" presStyleCnt="0"/>
      <dgm:spPr/>
    </dgm:pt>
    <dgm:pt modelId="{4BAC1247-9DDB-4BC4-AB70-E56E8202D69A}" type="pres">
      <dgm:prSet presAssocID="{EA0C3952-7AC4-461F-938F-BC71B4104ED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A599F49-ECF2-48BF-88D9-249EEB95DD73}" type="pres">
      <dgm:prSet presAssocID="{EA0C3952-7AC4-461F-938F-BC71B4104EDA}" presName="desTx" presStyleLbl="alignAccFollowNode1" presStyleIdx="1" presStyleCnt="3">
        <dgm:presLayoutVars>
          <dgm:bulletEnabled val="1"/>
        </dgm:presLayoutVars>
      </dgm:prSet>
      <dgm:spPr/>
    </dgm:pt>
    <dgm:pt modelId="{C1A2BF4A-A3C3-4064-9A00-ACABBA5603BA}" type="pres">
      <dgm:prSet presAssocID="{A9241309-D583-4C1E-858C-5F6EA00358FC}" presName="space" presStyleCnt="0"/>
      <dgm:spPr/>
    </dgm:pt>
    <dgm:pt modelId="{EA83E4ED-11C1-4C75-9A1A-6A50FACE9F19}" type="pres">
      <dgm:prSet presAssocID="{EE5FFC5D-6C56-4BFA-9BC2-429FA25CD086}" presName="composite" presStyleCnt="0"/>
      <dgm:spPr/>
    </dgm:pt>
    <dgm:pt modelId="{60649C3C-0AEE-401D-B2F6-81958FE652F4}" type="pres">
      <dgm:prSet presAssocID="{EE5FFC5D-6C56-4BFA-9BC2-429FA25CD086}" presName="parTx" presStyleLbl="alignNode1" presStyleIdx="2" presStyleCnt="3" custScaleX="111328">
        <dgm:presLayoutVars>
          <dgm:chMax val="0"/>
          <dgm:chPref val="0"/>
          <dgm:bulletEnabled val="1"/>
        </dgm:presLayoutVars>
      </dgm:prSet>
      <dgm:spPr/>
    </dgm:pt>
    <dgm:pt modelId="{DA233E2A-21D7-48AF-BF35-0497CEA4CD21}" type="pres">
      <dgm:prSet presAssocID="{EE5FFC5D-6C56-4BFA-9BC2-429FA25CD086}" presName="desTx" presStyleLbl="alignAccFollowNode1" presStyleIdx="2" presStyleCnt="3" custScaleX="109185">
        <dgm:presLayoutVars>
          <dgm:bulletEnabled val="1"/>
        </dgm:presLayoutVars>
      </dgm:prSet>
      <dgm:spPr/>
    </dgm:pt>
  </dgm:ptLst>
  <dgm:cxnLst>
    <dgm:cxn modelId="{3FD71E0A-A1B0-44E8-8BA4-E8FACEE5BA31}" srcId="{CC9DD404-6ABD-4F33-A7A2-F7A26678205F}" destId="{665870E1-242D-4B63-9556-3C3D473DEBED}" srcOrd="0" destOrd="0" parTransId="{12739BE3-F62D-4BE7-AA92-B5CC1F6150A6}" sibTransId="{2DF9492A-6246-4EAF-8D65-18974FC4C894}"/>
    <dgm:cxn modelId="{7D297C15-89E0-4F8A-B766-2D0738336B61}" srcId="{EE5FFC5D-6C56-4BFA-9BC2-429FA25CD086}" destId="{40691BE6-803B-40E8-9603-84B7E0751E8C}" srcOrd="1" destOrd="0" parTransId="{77A02A0B-A22A-478F-8FD6-02727EE41EA1}" sibTransId="{6BAD3E14-4DF6-4BDB-97A9-F063C690A748}"/>
    <dgm:cxn modelId="{EE543D16-132E-4541-8467-21F047A336E0}" srcId="{EE5FFC5D-6C56-4BFA-9BC2-429FA25CD086}" destId="{B3ADC3B4-1873-4D15-B5A1-956D0F9A6E2E}" srcOrd="7" destOrd="0" parTransId="{E284E4D2-F1F8-4EC1-92FE-720B605ECE17}" sibTransId="{D2E19176-9554-4767-9E28-1E45F487728A}"/>
    <dgm:cxn modelId="{0F48E31A-4F54-4B45-A3C5-4DA3D0895AB2}" type="presOf" srcId="{26BACB0C-D4AE-46C0-A374-FCE626FB8D97}" destId="{EA599F49-ECF2-48BF-88D9-249EEB95DD73}" srcOrd="0" destOrd="0" presId="urn:microsoft.com/office/officeart/2005/8/layout/hList1"/>
    <dgm:cxn modelId="{61D04D1F-F74A-4269-ADA6-AD3AC96EAD3C}" srcId="{EA0C3952-7AC4-461F-938F-BC71B4104EDA}" destId="{26BACB0C-D4AE-46C0-A374-FCE626FB8D97}" srcOrd="0" destOrd="0" parTransId="{4CFF124E-C51E-4A14-90E7-FF3735C9F1F9}" sibTransId="{78D6C8A7-A867-4F20-89AE-A2DA861E44DA}"/>
    <dgm:cxn modelId="{0F11AA2A-B1BD-4314-AF03-49DA2E4AF2BF}" srcId="{EE5FFC5D-6C56-4BFA-9BC2-429FA25CD086}" destId="{79FD262C-DF67-4931-B523-4C488EB8CBEB}" srcOrd="6" destOrd="0" parTransId="{9EEF6367-C7BB-4500-89BD-7910A5BEFA37}" sibTransId="{73BCAA21-7C19-4832-95F6-5F0E1E9BC80F}"/>
    <dgm:cxn modelId="{068D5C2B-F1FE-44A7-9D79-94C04BFC29AB}" type="presOf" srcId="{D600E133-CA56-4964-9F16-36931C3191FA}" destId="{14D63F58-1129-4A6C-BCD2-C17B032BABC1}" srcOrd="0" destOrd="3" presId="urn:microsoft.com/office/officeart/2005/8/layout/hList1"/>
    <dgm:cxn modelId="{B4DDBC31-DA28-43CB-A7EA-CB1873F09F54}" type="presOf" srcId="{F4B0B681-C879-49B1-8F6B-11AF9A997963}" destId="{DA233E2A-21D7-48AF-BF35-0497CEA4CD21}" srcOrd="0" destOrd="0" presId="urn:microsoft.com/office/officeart/2005/8/layout/hList1"/>
    <dgm:cxn modelId="{9B59325C-97FC-4098-80D7-70889F85C0B0}" type="presOf" srcId="{40691BE6-803B-40E8-9603-84B7E0751E8C}" destId="{DA233E2A-21D7-48AF-BF35-0497CEA4CD21}" srcOrd="0" destOrd="1" presId="urn:microsoft.com/office/officeart/2005/8/layout/hList1"/>
    <dgm:cxn modelId="{05915560-4DBF-46DF-8E48-0AF25B47133E}" type="presOf" srcId="{B3ADC3B4-1873-4D15-B5A1-956D0F9A6E2E}" destId="{DA233E2A-21D7-48AF-BF35-0497CEA4CD21}" srcOrd="0" destOrd="7" presId="urn:microsoft.com/office/officeart/2005/8/layout/hList1"/>
    <dgm:cxn modelId="{D315FF62-59CB-478A-BAB3-E19451E62EEC}" srcId="{665870E1-242D-4B63-9556-3C3D473DEBED}" destId="{07F024E3-41DA-44A4-8A10-56D50A11B81F}" srcOrd="4" destOrd="0" parTransId="{C78D2AA7-EE6F-4034-94C8-86CA0E633821}" sibTransId="{50E19DD3-7784-4FA1-935F-62468BBC1877}"/>
    <dgm:cxn modelId="{D8717C44-1F86-4079-AA56-10471B08C62B}" srcId="{EE5FFC5D-6C56-4BFA-9BC2-429FA25CD086}" destId="{2B9EDF9F-9335-43F7-BF6C-70DBDC193913}" srcOrd="2" destOrd="0" parTransId="{8C91319F-DC42-4B53-9302-D1BDD3AD9732}" sibTransId="{8215B2BD-DD41-48A7-B2C8-912936153101}"/>
    <dgm:cxn modelId="{DF3BA464-0EAE-409A-B893-9AE60F8B4E5B}" srcId="{665870E1-242D-4B63-9556-3C3D473DEBED}" destId="{1A6C6CED-FAC1-4CB4-B9F1-CC6147E89ED2}" srcOrd="5" destOrd="0" parTransId="{1E613A4B-0DC3-4327-9836-3515305D0B55}" sibTransId="{EE5789D6-61BD-4216-9938-97CA78E67480}"/>
    <dgm:cxn modelId="{A10CB365-54AF-4002-95DB-737C4B0247E0}" srcId="{CC9DD404-6ABD-4F33-A7A2-F7A26678205F}" destId="{EE5FFC5D-6C56-4BFA-9BC2-429FA25CD086}" srcOrd="2" destOrd="0" parTransId="{91CD3EDB-615A-4DBF-A670-F82436455C76}" sibTransId="{ECAE2E38-D1C7-40D8-90B4-815082A4B571}"/>
    <dgm:cxn modelId="{EFE2E36A-56DD-41D7-B3B9-4BFD49C26E45}" type="presOf" srcId="{EE5FFC5D-6C56-4BFA-9BC2-429FA25CD086}" destId="{60649C3C-0AEE-401D-B2F6-81958FE652F4}" srcOrd="0" destOrd="0" presId="urn:microsoft.com/office/officeart/2005/8/layout/hList1"/>
    <dgm:cxn modelId="{B000614C-589B-46EF-A316-F91D7A4B3090}" type="presOf" srcId="{2B9EDF9F-9335-43F7-BF6C-70DBDC193913}" destId="{DA233E2A-21D7-48AF-BF35-0497CEA4CD21}" srcOrd="0" destOrd="2" presId="urn:microsoft.com/office/officeart/2005/8/layout/hList1"/>
    <dgm:cxn modelId="{69191372-74B9-439E-99A4-D1FB1D775E22}" srcId="{EA0C3952-7AC4-461F-938F-BC71B4104EDA}" destId="{AE56863C-D417-43DD-A3A2-4B0F44CA1BB5}" srcOrd="1" destOrd="0" parTransId="{1DF09168-CD45-4E08-848F-82EAA64CA000}" sibTransId="{70839D16-2169-4A94-A0BB-B1704928E497}"/>
    <dgm:cxn modelId="{90E9B673-4D5C-4541-A139-BC2AD9AD01F7}" type="presOf" srcId="{CC9DD404-6ABD-4F33-A7A2-F7A26678205F}" destId="{7B6B5DB4-59F7-42D4-9A38-6DE0B218ED7C}" srcOrd="0" destOrd="0" presId="urn:microsoft.com/office/officeart/2005/8/layout/hList1"/>
    <dgm:cxn modelId="{5DFCB158-736C-478A-876D-327343E03FFE}" srcId="{665870E1-242D-4B63-9556-3C3D473DEBED}" destId="{65CAEEAB-0606-41B3-AE9A-DEFD9505E423}" srcOrd="2" destOrd="0" parTransId="{FAEA6B36-7A6F-42B5-AEA7-82D6D5C3C643}" sibTransId="{518F9D21-510A-4FB0-8C43-973AE3C7C551}"/>
    <dgm:cxn modelId="{68D3F578-FCBD-46E3-B862-751151C041C5}" type="presOf" srcId="{65CAEEAB-0606-41B3-AE9A-DEFD9505E423}" destId="{14D63F58-1129-4A6C-BCD2-C17B032BABC1}" srcOrd="0" destOrd="2" presId="urn:microsoft.com/office/officeart/2005/8/layout/hList1"/>
    <dgm:cxn modelId="{B6AA4B59-6954-49AF-8B51-1E55003C79B6}" srcId="{EE5FFC5D-6C56-4BFA-9BC2-429FA25CD086}" destId="{9E8DC39E-085D-495F-98C4-9A86FDC00847}" srcOrd="3" destOrd="0" parTransId="{9A48E62C-3807-4CAC-A26D-2E8525F9FF51}" sibTransId="{97DB4DCF-8678-41F4-A8F5-97B469124562}"/>
    <dgm:cxn modelId="{C06C157C-D2B0-4545-B7F7-F4864B3D1559}" type="presOf" srcId="{F0458D1C-9594-4F99-B332-A962E1C173D2}" destId="{DA233E2A-21D7-48AF-BF35-0497CEA4CD21}" srcOrd="0" destOrd="4" presId="urn:microsoft.com/office/officeart/2005/8/layout/hList1"/>
    <dgm:cxn modelId="{BD60D688-C2AF-4BE8-AFB9-922849B5DF35}" srcId="{665870E1-242D-4B63-9556-3C3D473DEBED}" destId="{C7BC0E7A-148D-428B-AB9E-A0EBA1BDC394}" srcOrd="1" destOrd="0" parTransId="{7C4E4AC1-A1D9-454E-A076-4F2667F8A930}" sibTransId="{60324D52-6EB2-44D0-A5F3-022DF3CCD755}"/>
    <dgm:cxn modelId="{8822548A-A24D-40E7-A3FA-834BAC07DFD5}" type="presOf" srcId="{79FD262C-DF67-4931-B523-4C488EB8CBEB}" destId="{DA233E2A-21D7-48AF-BF35-0497CEA4CD21}" srcOrd="0" destOrd="6" presId="urn:microsoft.com/office/officeart/2005/8/layout/hList1"/>
    <dgm:cxn modelId="{FFF6B78E-CE34-4794-9817-627CC8507A53}" srcId="{EE5FFC5D-6C56-4BFA-9BC2-429FA25CD086}" destId="{F0458D1C-9594-4F99-B332-A962E1C173D2}" srcOrd="4" destOrd="0" parTransId="{74630B2C-192E-4F23-8AA9-D1B5C363D14C}" sibTransId="{34918A08-839F-4BBF-8A2D-E7C991A0A66B}"/>
    <dgm:cxn modelId="{7DFCD797-CA0C-40CF-B2A8-DD78ED398F05}" type="presOf" srcId="{665870E1-242D-4B63-9556-3C3D473DEBED}" destId="{7D24E3E3-96C5-4C3B-961C-C50DD6B2EB43}" srcOrd="0" destOrd="0" presId="urn:microsoft.com/office/officeart/2005/8/layout/hList1"/>
    <dgm:cxn modelId="{C0A2FE9A-36EC-4CD8-8C34-9A3E930C6688}" srcId="{665870E1-242D-4B63-9556-3C3D473DEBED}" destId="{3A9FEBEC-3BFA-4F7D-A17D-6CDC6B540E5E}" srcOrd="0" destOrd="0" parTransId="{A373DDDF-E2D5-4F6C-9846-6B22F24752B7}" sibTransId="{2B456C2C-39FB-45DC-A161-8A1D91A38D2D}"/>
    <dgm:cxn modelId="{6E11D6A5-E25A-46EA-B5B5-9FC5EB17F523}" srcId="{EA0C3952-7AC4-461F-938F-BC71B4104EDA}" destId="{5A5511A8-6BC7-41E3-AC45-F34D38C40F3B}" srcOrd="2" destOrd="0" parTransId="{7F98126E-4CEF-46DC-9D48-606D8ACDED4D}" sibTransId="{ABD4149C-153B-41A6-BDE1-FFC1CCB52019}"/>
    <dgm:cxn modelId="{5346F1A9-CB9C-4AE6-A2DD-CB017868BF1D}" type="presOf" srcId="{C7BC0E7A-148D-428B-AB9E-A0EBA1BDC394}" destId="{14D63F58-1129-4A6C-BCD2-C17B032BABC1}" srcOrd="0" destOrd="1" presId="urn:microsoft.com/office/officeart/2005/8/layout/hList1"/>
    <dgm:cxn modelId="{15C05FB1-182A-4D5A-ADF8-5285994911A5}" type="presOf" srcId="{B33DD651-B41A-44E2-A7CB-F0D811F564B4}" destId="{14D63F58-1129-4A6C-BCD2-C17B032BABC1}" srcOrd="0" destOrd="6" presId="urn:microsoft.com/office/officeart/2005/8/layout/hList1"/>
    <dgm:cxn modelId="{2162DDCE-3340-464D-A308-8EEC0887E318}" srcId="{CC9DD404-6ABD-4F33-A7A2-F7A26678205F}" destId="{EA0C3952-7AC4-461F-938F-BC71B4104EDA}" srcOrd="1" destOrd="0" parTransId="{5ED40376-3D1E-4F64-B0A5-AB3C10A8DB8B}" sibTransId="{A9241309-D583-4C1E-858C-5F6EA00358FC}"/>
    <dgm:cxn modelId="{B1833DD0-C28C-4941-9B6E-8F6083EBE1A8}" type="presOf" srcId="{9E8DC39E-085D-495F-98C4-9A86FDC00847}" destId="{DA233E2A-21D7-48AF-BF35-0497CEA4CD21}" srcOrd="0" destOrd="3" presId="urn:microsoft.com/office/officeart/2005/8/layout/hList1"/>
    <dgm:cxn modelId="{152303D1-41EE-4015-A5BC-826B659A1B50}" srcId="{665870E1-242D-4B63-9556-3C3D473DEBED}" destId="{D600E133-CA56-4964-9F16-36931C3191FA}" srcOrd="3" destOrd="0" parTransId="{3CFED0A2-7C16-4829-9254-A7E8B9E253F5}" sibTransId="{EE1E653A-CFD4-416C-973D-7B732688E02C}"/>
    <dgm:cxn modelId="{E742E7D2-C389-4B64-B88F-2B429123C89D}" type="presOf" srcId="{EE6309CF-BE06-4165-B3A3-A64DDC3F4D3E}" destId="{DA233E2A-21D7-48AF-BF35-0497CEA4CD21}" srcOrd="0" destOrd="5" presId="urn:microsoft.com/office/officeart/2005/8/layout/hList1"/>
    <dgm:cxn modelId="{DE3228D3-A333-4F38-8ACE-DA74FD77BA21}" srcId="{EE5FFC5D-6C56-4BFA-9BC2-429FA25CD086}" destId="{F4B0B681-C879-49B1-8F6B-11AF9A997963}" srcOrd="0" destOrd="0" parTransId="{0BE5F534-FC58-4BA6-A68C-106874A0600C}" sibTransId="{F5E0861E-CB31-48E1-B5FB-6ACF4D72BE0B}"/>
    <dgm:cxn modelId="{4C6CF8DC-1006-48F7-AD6D-3857134521B6}" type="presOf" srcId="{EA0C3952-7AC4-461F-938F-BC71B4104EDA}" destId="{4BAC1247-9DDB-4BC4-AB70-E56E8202D69A}" srcOrd="0" destOrd="0" presId="urn:microsoft.com/office/officeart/2005/8/layout/hList1"/>
    <dgm:cxn modelId="{0CBB0AE2-85DE-4E77-8EAC-902A185DFAD6}" srcId="{665870E1-242D-4B63-9556-3C3D473DEBED}" destId="{B33DD651-B41A-44E2-A7CB-F0D811F564B4}" srcOrd="6" destOrd="0" parTransId="{769D177F-E7DE-4831-B538-2C9ECF9B8A92}" sibTransId="{1693AF2B-F165-49B8-9522-C3A8E8DE67F8}"/>
    <dgm:cxn modelId="{348E23EC-787F-48E3-ACB1-B1EE31973459}" srcId="{EE5FFC5D-6C56-4BFA-9BC2-429FA25CD086}" destId="{EE6309CF-BE06-4165-B3A3-A64DDC3F4D3E}" srcOrd="5" destOrd="0" parTransId="{56DBEF41-17D4-4E98-AEBE-94B2D3A8B3E3}" sibTransId="{DF253188-AEBF-4E17-B94A-CF2F966AC596}"/>
    <dgm:cxn modelId="{FCE7C2EC-6BF6-4175-BE87-A628D12854F5}" type="presOf" srcId="{5A5511A8-6BC7-41E3-AC45-F34D38C40F3B}" destId="{EA599F49-ECF2-48BF-88D9-249EEB95DD73}" srcOrd="0" destOrd="2" presId="urn:microsoft.com/office/officeart/2005/8/layout/hList1"/>
    <dgm:cxn modelId="{4C94E0ED-2D4D-4C1E-A444-E35F81EB21B1}" type="presOf" srcId="{AE56863C-D417-43DD-A3A2-4B0F44CA1BB5}" destId="{EA599F49-ECF2-48BF-88D9-249EEB95DD73}" srcOrd="0" destOrd="1" presId="urn:microsoft.com/office/officeart/2005/8/layout/hList1"/>
    <dgm:cxn modelId="{450796F1-212A-4132-BB01-315B585CEFAD}" type="presOf" srcId="{07F024E3-41DA-44A4-8A10-56D50A11B81F}" destId="{14D63F58-1129-4A6C-BCD2-C17B032BABC1}" srcOrd="0" destOrd="4" presId="urn:microsoft.com/office/officeart/2005/8/layout/hList1"/>
    <dgm:cxn modelId="{117652F2-B116-4C9B-BC5B-96DBB17A47B1}" type="presOf" srcId="{1A6C6CED-FAC1-4CB4-B9F1-CC6147E89ED2}" destId="{14D63F58-1129-4A6C-BCD2-C17B032BABC1}" srcOrd="0" destOrd="5" presId="urn:microsoft.com/office/officeart/2005/8/layout/hList1"/>
    <dgm:cxn modelId="{B441A9F8-92E3-41DD-AF18-7D70222118B9}" type="presOf" srcId="{3A9FEBEC-3BFA-4F7D-A17D-6CDC6B540E5E}" destId="{14D63F58-1129-4A6C-BCD2-C17B032BABC1}" srcOrd="0" destOrd="0" presId="urn:microsoft.com/office/officeart/2005/8/layout/hList1"/>
    <dgm:cxn modelId="{96B58785-4370-469E-AD5E-0C14A17F382D}" type="presParOf" srcId="{7B6B5DB4-59F7-42D4-9A38-6DE0B218ED7C}" destId="{74C21A93-9CB2-4792-A613-17F67DE4BF0D}" srcOrd="0" destOrd="0" presId="urn:microsoft.com/office/officeart/2005/8/layout/hList1"/>
    <dgm:cxn modelId="{E32ABFC5-3823-412B-A8B4-82C8B52AC327}" type="presParOf" srcId="{74C21A93-9CB2-4792-A613-17F67DE4BF0D}" destId="{7D24E3E3-96C5-4C3B-961C-C50DD6B2EB43}" srcOrd="0" destOrd="0" presId="urn:microsoft.com/office/officeart/2005/8/layout/hList1"/>
    <dgm:cxn modelId="{F861E1B1-6BD4-4C45-8D89-14D205525C10}" type="presParOf" srcId="{74C21A93-9CB2-4792-A613-17F67DE4BF0D}" destId="{14D63F58-1129-4A6C-BCD2-C17B032BABC1}" srcOrd="1" destOrd="0" presId="urn:microsoft.com/office/officeart/2005/8/layout/hList1"/>
    <dgm:cxn modelId="{9EC8D9D1-A6D7-47DB-A4D8-77CA0E080FB3}" type="presParOf" srcId="{7B6B5DB4-59F7-42D4-9A38-6DE0B218ED7C}" destId="{BCA5ADD9-40B9-4B2E-9B86-9E3F15737A19}" srcOrd="1" destOrd="0" presId="urn:microsoft.com/office/officeart/2005/8/layout/hList1"/>
    <dgm:cxn modelId="{B7F94230-43D3-4975-A3B3-CA72FCAAF6CD}" type="presParOf" srcId="{7B6B5DB4-59F7-42D4-9A38-6DE0B218ED7C}" destId="{EC4251D3-1B8F-4D03-B8A7-38AB2C27FE65}" srcOrd="2" destOrd="0" presId="urn:microsoft.com/office/officeart/2005/8/layout/hList1"/>
    <dgm:cxn modelId="{605F39E5-688E-4A66-BF79-D6B6214D7B24}" type="presParOf" srcId="{EC4251D3-1B8F-4D03-B8A7-38AB2C27FE65}" destId="{4BAC1247-9DDB-4BC4-AB70-E56E8202D69A}" srcOrd="0" destOrd="0" presId="urn:microsoft.com/office/officeart/2005/8/layout/hList1"/>
    <dgm:cxn modelId="{5C7DCD7D-1E26-4A8F-AAFD-5FABBBEDAAB2}" type="presParOf" srcId="{EC4251D3-1B8F-4D03-B8A7-38AB2C27FE65}" destId="{EA599F49-ECF2-48BF-88D9-249EEB95DD73}" srcOrd="1" destOrd="0" presId="urn:microsoft.com/office/officeart/2005/8/layout/hList1"/>
    <dgm:cxn modelId="{C9350945-9970-405D-9D1B-631A1A105099}" type="presParOf" srcId="{7B6B5DB4-59F7-42D4-9A38-6DE0B218ED7C}" destId="{C1A2BF4A-A3C3-4064-9A00-ACABBA5603BA}" srcOrd="3" destOrd="0" presId="urn:microsoft.com/office/officeart/2005/8/layout/hList1"/>
    <dgm:cxn modelId="{A7201590-B2A4-40FA-8DC1-D8A3C755E267}" type="presParOf" srcId="{7B6B5DB4-59F7-42D4-9A38-6DE0B218ED7C}" destId="{EA83E4ED-11C1-4C75-9A1A-6A50FACE9F19}" srcOrd="4" destOrd="0" presId="urn:microsoft.com/office/officeart/2005/8/layout/hList1"/>
    <dgm:cxn modelId="{956989D9-9F39-4693-BF14-F8770FFE4C7B}" type="presParOf" srcId="{EA83E4ED-11C1-4C75-9A1A-6A50FACE9F19}" destId="{60649C3C-0AEE-401D-B2F6-81958FE652F4}" srcOrd="0" destOrd="0" presId="urn:microsoft.com/office/officeart/2005/8/layout/hList1"/>
    <dgm:cxn modelId="{12F3D093-9A55-46E5-8918-A4D93D4576BD}" type="presParOf" srcId="{EA83E4ED-11C1-4C75-9A1A-6A50FACE9F19}" destId="{DA233E2A-21D7-48AF-BF35-0497CEA4CD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D7C58F-34B9-4125-8051-59DE7AFE742D}" type="doc">
      <dgm:prSet loTypeId="urn:microsoft.com/office/officeart/2005/8/layout/vList3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E88B9FF-0AAF-4C2E-A4C4-60842328B8DD}">
      <dgm:prSet phldrT="[Текст]"/>
      <dgm:spPr/>
      <dgm:t>
        <a:bodyPr/>
        <a:lstStyle/>
        <a:p>
          <a:r>
            <a:rPr lang="ru-RU" dirty="0"/>
            <a:t>Проведено 6 плановых заседаний УМО</a:t>
          </a:r>
          <a:endParaRPr lang="en-US" dirty="0"/>
        </a:p>
      </dgm:t>
    </dgm:pt>
    <dgm:pt modelId="{5CF4D10F-E53C-42D4-ABC3-6FF8EB65DE2A}" type="parTrans" cxnId="{E3EC2423-7CFB-45F8-9F51-D7BF1E0C50FB}">
      <dgm:prSet/>
      <dgm:spPr/>
      <dgm:t>
        <a:bodyPr/>
        <a:lstStyle/>
        <a:p>
          <a:endParaRPr lang="en-US"/>
        </a:p>
      </dgm:t>
    </dgm:pt>
    <dgm:pt modelId="{2702FCB7-D84A-4A21-BA75-1822B3CBA159}" type="sibTrans" cxnId="{E3EC2423-7CFB-45F8-9F51-D7BF1E0C50FB}">
      <dgm:prSet/>
      <dgm:spPr/>
      <dgm:t>
        <a:bodyPr/>
        <a:lstStyle/>
        <a:p>
          <a:endParaRPr lang="en-US"/>
        </a:p>
      </dgm:t>
    </dgm:pt>
    <dgm:pt modelId="{EAEF7D9D-8EEE-4B22-B0FE-B332197E4416}">
      <dgm:prSet phldrT="[Текст]"/>
      <dgm:spPr/>
      <dgm:t>
        <a:bodyPr/>
        <a:lstStyle/>
        <a:p>
          <a:r>
            <a:rPr lang="ru-RU" dirty="0"/>
            <a:t>Рассмотрено 16 актуальных вопросов образования в области Здравоохранение</a:t>
          </a:r>
          <a:endParaRPr lang="en-US" dirty="0"/>
        </a:p>
      </dgm:t>
    </dgm:pt>
    <dgm:pt modelId="{A81C28AC-4DB5-4D56-BDB3-03D891FE17F4}" type="parTrans" cxnId="{93A5F37E-43E4-4C97-B643-3ED483497F70}">
      <dgm:prSet/>
      <dgm:spPr/>
      <dgm:t>
        <a:bodyPr/>
        <a:lstStyle/>
        <a:p>
          <a:endParaRPr lang="en-US"/>
        </a:p>
      </dgm:t>
    </dgm:pt>
    <dgm:pt modelId="{90F89D1E-140A-41AC-9E1F-C289074AB9D4}" type="sibTrans" cxnId="{93A5F37E-43E4-4C97-B643-3ED483497F70}">
      <dgm:prSet/>
      <dgm:spPr/>
      <dgm:t>
        <a:bodyPr/>
        <a:lstStyle/>
        <a:p>
          <a:endParaRPr lang="en-US"/>
        </a:p>
      </dgm:t>
    </dgm:pt>
    <dgm:pt modelId="{70BF3E2D-AB49-43AD-B17A-B0EA2307FB94}">
      <dgm:prSet phldrT="[Текст]"/>
      <dgm:spPr/>
      <dgm:t>
        <a:bodyPr/>
        <a:lstStyle/>
        <a:p>
          <a:r>
            <a:rPr lang="ru-RU" dirty="0"/>
            <a:t>6 протоколов</a:t>
          </a:r>
          <a:endParaRPr lang="en-US" dirty="0"/>
        </a:p>
      </dgm:t>
    </dgm:pt>
    <dgm:pt modelId="{FD954EF5-0315-414D-892B-5E3EB655F67F}" type="parTrans" cxnId="{BB65124B-7425-479F-80B9-876F15F4DA99}">
      <dgm:prSet/>
      <dgm:spPr/>
      <dgm:t>
        <a:bodyPr/>
        <a:lstStyle/>
        <a:p>
          <a:endParaRPr lang="en-US"/>
        </a:p>
      </dgm:t>
    </dgm:pt>
    <dgm:pt modelId="{91F34840-D8E2-473C-8737-6B55592A743F}" type="sibTrans" cxnId="{BB65124B-7425-479F-80B9-876F15F4DA99}">
      <dgm:prSet/>
      <dgm:spPr/>
      <dgm:t>
        <a:bodyPr/>
        <a:lstStyle/>
        <a:p>
          <a:endParaRPr lang="en-US"/>
        </a:p>
      </dgm:t>
    </dgm:pt>
    <dgm:pt modelId="{931C8A88-5DD5-4C59-9C57-47C0B3C0E49C}" type="pres">
      <dgm:prSet presAssocID="{FAD7C58F-34B9-4125-8051-59DE7AFE742D}" presName="linearFlow" presStyleCnt="0">
        <dgm:presLayoutVars>
          <dgm:dir/>
          <dgm:resizeHandles val="exact"/>
        </dgm:presLayoutVars>
      </dgm:prSet>
      <dgm:spPr/>
    </dgm:pt>
    <dgm:pt modelId="{939447DC-9AB1-4C3C-9FEF-685C6134AC14}" type="pres">
      <dgm:prSet presAssocID="{7E88B9FF-0AAF-4C2E-A4C4-60842328B8DD}" presName="composite" presStyleCnt="0"/>
      <dgm:spPr/>
    </dgm:pt>
    <dgm:pt modelId="{59C1E490-C50E-435A-AAAC-5CAE945AFCD1}" type="pres">
      <dgm:prSet presAssocID="{7E88B9FF-0AAF-4C2E-A4C4-60842328B8DD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49FB243C-0875-4995-8FB6-D6D3D490DEDC}" type="pres">
      <dgm:prSet presAssocID="{7E88B9FF-0AAF-4C2E-A4C4-60842328B8DD}" presName="txShp" presStyleLbl="node1" presStyleIdx="0" presStyleCnt="3">
        <dgm:presLayoutVars>
          <dgm:bulletEnabled val="1"/>
        </dgm:presLayoutVars>
      </dgm:prSet>
      <dgm:spPr/>
    </dgm:pt>
    <dgm:pt modelId="{2EB91A82-7878-49B4-B9EA-FACF043703FF}" type="pres">
      <dgm:prSet presAssocID="{2702FCB7-D84A-4A21-BA75-1822B3CBA159}" presName="spacing" presStyleCnt="0"/>
      <dgm:spPr/>
    </dgm:pt>
    <dgm:pt modelId="{2D5BE075-81B3-4F65-A86E-91DEEC43F553}" type="pres">
      <dgm:prSet presAssocID="{EAEF7D9D-8EEE-4B22-B0FE-B332197E4416}" presName="composite" presStyleCnt="0"/>
      <dgm:spPr/>
    </dgm:pt>
    <dgm:pt modelId="{CD69A742-ACD7-4745-9C50-7E8731911906}" type="pres">
      <dgm:prSet presAssocID="{EAEF7D9D-8EEE-4B22-B0FE-B332197E4416}" presName="imgShp" presStyleLbl="fgImgPlace1" presStyleIdx="1" presStyleCnt="3" custLinFactNeighborX="-3633" custLinFactNeighborY="-744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3CD0809-5B04-4DFF-B1CC-3447FCC44FD4}" type="pres">
      <dgm:prSet presAssocID="{EAEF7D9D-8EEE-4B22-B0FE-B332197E4416}" presName="txShp" presStyleLbl="node1" presStyleIdx="1" presStyleCnt="3">
        <dgm:presLayoutVars>
          <dgm:bulletEnabled val="1"/>
        </dgm:presLayoutVars>
      </dgm:prSet>
      <dgm:spPr/>
    </dgm:pt>
    <dgm:pt modelId="{DB47265E-5DF4-4F4C-BE95-B791E3C5C4F7}" type="pres">
      <dgm:prSet presAssocID="{90F89D1E-140A-41AC-9E1F-C289074AB9D4}" presName="spacing" presStyleCnt="0"/>
      <dgm:spPr/>
    </dgm:pt>
    <dgm:pt modelId="{B598F2FD-C7A3-4C2E-ADC4-F51A1E3AA001}" type="pres">
      <dgm:prSet presAssocID="{70BF3E2D-AB49-43AD-B17A-B0EA2307FB94}" presName="composite" presStyleCnt="0"/>
      <dgm:spPr/>
    </dgm:pt>
    <dgm:pt modelId="{59021E3A-AC0C-42E1-BB6A-D81F12701E54}" type="pres">
      <dgm:prSet presAssocID="{70BF3E2D-AB49-43AD-B17A-B0EA2307FB94}" presName="imgShp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8C0C489B-824A-4E3B-A33B-ADE5D7918BDD}" type="pres">
      <dgm:prSet presAssocID="{70BF3E2D-AB49-43AD-B17A-B0EA2307FB94}" presName="txShp" presStyleLbl="node1" presStyleIdx="2" presStyleCnt="3">
        <dgm:presLayoutVars>
          <dgm:bulletEnabled val="1"/>
        </dgm:presLayoutVars>
      </dgm:prSet>
      <dgm:spPr/>
    </dgm:pt>
  </dgm:ptLst>
  <dgm:cxnLst>
    <dgm:cxn modelId="{03FE4503-4418-4AE5-AF85-8245C5C6801F}" type="presOf" srcId="{FAD7C58F-34B9-4125-8051-59DE7AFE742D}" destId="{931C8A88-5DD5-4C59-9C57-47C0B3C0E49C}" srcOrd="0" destOrd="0" presId="urn:microsoft.com/office/officeart/2005/8/layout/vList3"/>
    <dgm:cxn modelId="{E3EC2423-7CFB-45F8-9F51-D7BF1E0C50FB}" srcId="{FAD7C58F-34B9-4125-8051-59DE7AFE742D}" destId="{7E88B9FF-0AAF-4C2E-A4C4-60842328B8DD}" srcOrd="0" destOrd="0" parTransId="{5CF4D10F-E53C-42D4-ABC3-6FF8EB65DE2A}" sibTransId="{2702FCB7-D84A-4A21-BA75-1822B3CBA159}"/>
    <dgm:cxn modelId="{BB65124B-7425-479F-80B9-876F15F4DA99}" srcId="{FAD7C58F-34B9-4125-8051-59DE7AFE742D}" destId="{70BF3E2D-AB49-43AD-B17A-B0EA2307FB94}" srcOrd="2" destOrd="0" parTransId="{FD954EF5-0315-414D-892B-5E3EB655F67F}" sibTransId="{91F34840-D8E2-473C-8737-6B55592A743F}"/>
    <dgm:cxn modelId="{93A5F37E-43E4-4C97-B643-3ED483497F70}" srcId="{FAD7C58F-34B9-4125-8051-59DE7AFE742D}" destId="{EAEF7D9D-8EEE-4B22-B0FE-B332197E4416}" srcOrd="1" destOrd="0" parTransId="{A81C28AC-4DB5-4D56-BDB3-03D891FE17F4}" sibTransId="{90F89D1E-140A-41AC-9E1F-C289074AB9D4}"/>
    <dgm:cxn modelId="{642D3C9B-4CAB-4325-A95B-520107AE5622}" type="presOf" srcId="{EAEF7D9D-8EEE-4B22-B0FE-B332197E4416}" destId="{E3CD0809-5B04-4DFF-B1CC-3447FCC44FD4}" srcOrd="0" destOrd="0" presId="urn:microsoft.com/office/officeart/2005/8/layout/vList3"/>
    <dgm:cxn modelId="{9AE9A1B0-B7F4-479A-AEAB-15D6078BBFFC}" type="presOf" srcId="{7E88B9FF-0AAF-4C2E-A4C4-60842328B8DD}" destId="{49FB243C-0875-4995-8FB6-D6D3D490DEDC}" srcOrd="0" destOrd="0" presId="urn:microsoft.com/office/officeart/2005/8/layout/vList3"/>
    <dgm:cxn modelId="{16AE1FFF-F90C-4FDC-A7AA-7DD740006496}" type="presOf" srcId="{70BF3E2D-AB49-43AD-B17A-B0EA2307FB94}" destId="{8C0C489B-824A-4E3B-A33B-ADE5D7918BDD}" srcOrd="0" destOrd="0" presId="urn:microsoft.com/office/officeart/2005/8/layout/vList3"/>
    <dgm:cxn modelId="{1A0FFFBE-7E7A-4E26-BFBF-69195750018E}" type="presParOf" srcId="{931C8A88-5DD5-4C59-9C57-47C0B3C0E49C}" destId="{939447DC-9AB1-4C3C-9FEF-685C6134AC14}" srcOrd="0" destOrd="0" presId="urn:microsoft.com/office/officeart/2005/8/layout/vList3"/>
    <dgm:cxn modelId="{53F7E6CF-9D96-4428-84B0-B72C5FFA9E1F}" type="presParOf" srcId="{939447DC-9AB1-4C3C-9FEF-685C6134AC14}" destId="{59C1E490-C50E-435A-AAAC-5CAE945AFCD1}" srcOrd="0" destOrd="0" presId="urn:microsoft.com/office/officeart/2005/8/layout/vList3"/>
    <dgm:cxn modelId="{DA28DF79-4DC7-479B-BA32-BEC67B0D2D0A}" type="presParOf" srcId="{939447DC-9AB1-4C3C-9FEF-685C6134AC14}" destId="{49FB243C-0875-4995-8FB6-D6D3D490DEDC}" srcOrd="1" destOrd="0" presId="urn:microsoft.com/office/officeart/2005/8/layout/vList3"/>
    <dgm:cxn modelId="{EF50419B-8E46-4D6D-8800-B7AF2A46986D}" type="presParOf" srcId="{931C8A88-5DD5-4C59-9C57-47C0B3C0E49C}" destId="{2EB91A82-7878-49B4-B9EA-FACF043703FF}" srcOrd="1" destOrd="0" presId="urn:microsoft.com/office/officeart/2005/8/layout/vList3"/>
    <dgm:cxn modelId="{626ED299-C4BF-4E61-9F51-AECE1CFC2DDD}" type="presParOf" srcId="{931C8A88-5DD5-4C59-9C57-47C0B3C0E49C}" destId="{2D5BE075-81B3-4F65-A86E-91DEEC43F553}" srcOrd="2" destOrd="0" presId="urn:microsoft.com/office/officeart/2005/8/layout/vList3"/>
    <dgm:cxn modelId="{3704EF82-326E-479B-AC8B-F06BA47A7FF0}" type="presParOf" srcId="{2D5BE075-81B3-4F65-A86E-91DEEC43F553}" destId="{CD69A742-ACD7-4745-9C50-7E8731911906}" srcOrd="0" destOrd="0" presId="urn:microsoft.com/office/officeart/2005/8/layout/vList3"/>
    <dgm:cxn modelId="{4D16DFAD-4E8B-4B16-86B7-31748AAADBA1}" type="presParOf" srcId="{2D5BE075-81B3-4F65-A86E-91DEEC43F553}" destId="{E3CD0809-5B04-4DFF-B1CC-3447FCC44FD4}" srcOrd="1" destOrd="0" presId="urn:microsoft.com/office/officeart/2005/8/layout/vList3"/>
    <dgm:cxn modelId="{3ADCE5C0-AA5F-4709-9998-D8E9ACCB782F}" type="presParOf" srcId="{931C8A88-5DD5-4C59-9C57-47C0B3C0E49C}" destId="{DB47265E-5DF4-4F4C-BE95-B791E3C5C4F7}" srcOrd="3" destOrd="0" presId="urn:microsoft.com/office/officeart/2005/8/layout/vList3"/>
    <dgm:cxn modelId="{E3790488-B924-4770-8E20-2164F4AAF200}" type="presParOf" srcId="{931C8A88-5DD5-4C59-9C57-47C0B3C0E49C}" destId="{B598F2FD-C7A3-4C2E-ADC4-F51A1E3AA001}" srcOrd="4" destOrd="0" presId="urn:microsoft.com/office/officeart/2005/8/layout/vList3"/>
    <dgm:cxn modelId="{93D7C807-856B-4A3F-BDE7-AE21537D191A}" type="presParOf" srcId="{B598F2FD-C7A3-4C2E-ADC4-F51A1E3AA001}" destId="{59021E3A-AC0C-42E1-BB6A-D81F12701E54}" srcOrd="0" destOrd="0" presId="urn:microsoft.com/office/officeart/2005/8/layout/vList3"/>
    <dgm:cxn modelId="{45DCC4BA-509E-432E-A145-8E73F663C00A}" type="presParOf" srcId="{B598F2FD-C7A3-4C2E-ADC4-F51A1E3AA001}" destId="{8C0C489B-824A-4E3B-A33B-ADE5D7918BD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019285-6594-42F5-B3DE-6356FB246124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F3D381D-C791-470B-BBD1-1A5AC17B5EC1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/>
            <a:t>Формирование перечня результатов обучения и </a:t>
          </a:r>
          <a:r>
            <a:rPr lang="ru-RU" dirty="0" err="1"/>
            <a:t>микроквалификаций</a:t>
          </a:r>
          <a:r>
            <a:rPr lang="ru-RU" dirty="0"/>
            <a:t> по уровням подготовки направления подготовки Здравоохранение</a:t>
          </a:r>
          <a:endParaRPr lang="en-US" dirty="0"/>
        </a:p>
      </dgm:t>
    </dgm:pt>
    <dgm:pt modelId="{5F9EA488-5B99-4771-972A-5FFB2CBE1FB4}" type="parTrans" cxnId="{969B5A5A-E6F1-4CE0-9BA6-05ECC2C0C6DF}">
      <dgm:prSet/>
      <dgm:spPr/>
      <dgm:t>
        <a:bodyPr/>
        <a:lstStyle/>
        <a:p>
          <a:endParaRPr lang="en-US"/>
        </a:p>
      </dgm:t>
    </dgm:pt>
    <dgm:pt modelId="{662CBFD6-307C-4F02-BA94-01F959324B5E}" type="sibTrans" cxnId="{969B5A5A-E6F1-4CE0-9BA6-05ECC2C0C6DF}">
      <dgm:prSet/>
      <dgm:spPr/>
      <dgm:t>
        <a:bodyPr/>
        <a:lstStyle/>
        <a:p>
          <a:endParaRPr lang="en-US"/>
        </a:p>
      </dgm:t>
    </dgm:pt>
    <dgm:pt modelId="{060986E8-ECE4-45BD-B0C3-13A6D611C04D}">
      <dgm:prSet phldrT="[Текст]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 algn="ctr"/>
          <a:r>
            <a:rPr lang="ru-RU" b="0" dirty="0"/>
            <a:t>Секцией ВО и ПВО разработан Каталог типовых РО уровней подготовки направления Здравоохранение, методические рекомендации по </a:t>
          </a:r>
          <a:r>
            <a:rPr lang="ru-RU" b="0" dirty="0" err="1"/>
            <a:t>микроквалификациям</a:t>
          </a:r>
          <a:r>
            <a:rPr lang="ru-RU" b="0" dirty="0"/>
            <a:t> в системе подготовки кадров здравоохранения, внесено предложение в методические рекомендации МОН РК по </a:t>
          </a:r>
          <a:r>
            <a:rPr lang="ru-RU" b="0" dirty="0" err="1"/>
            <a:t>микроквалификациям</a:t>
          </a:r>
          <a:r>
            <a:rPr lang="ru-RU" b="0" dirty="0"/>
            <a:t>: «создать реестр поставщиков </a:t>
          </a:r>
          <a:r>
            <a:rPr lang="ru-RU" b="0" dirty="0" err="1"/>
            <a:t>микроквалификаций</a:t>
          </a:r>
          <a:r>
            <a:rPr lang="ru-RU" b="0" dirty="0"/>
            <a:t> по отраслям».</a:t>
          </a:r>
          <a:endParaRPr lang="en-US" b="0" dirty="0"/>
        </a:p>
      </dgm:t>
    </dgm:pt>
    <dgm:pt modelId="{115E3E45-91E7-4049-9E9C-DC473054E9ED}" type="parTrans" cxnId="{D2498474-E9DE-4421-B385-5E4224EAFD4D}">
      <dgm:prSet/>
      <dgm:spPr/>
      <dgm:t>
        <a:bodyPr/>
        <a:lstStyle/>
        <a:p>
          <a:endParaRPr lang="en-US"/>
        </a:p>
      </dgm:t>
    </dgm:pt>
    <dgm:pt modelId="{3B8270EF-82E2-406B-9BF1-D955334CC132}" type="sibTrans" cxnId="{D2498474-E9DE-4421-B385-5E4224EAFD4D}">
      <dgm:prSet/>
      <dgm:spPr/>
      <dgm:t>
        <a:bodyPr/>
        <a:lstStyle/>
        <a:p>
          <a:endParaRPr lang="en-US"/>
        </a:p>
      </dgm:t>
    </dgm:pt>
    <dgm:pt modelId="{E8722CF0-2F18-4470-AE41-6B0C147E9413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/>
            <a:t>Пересмотр и разработка типовых учебных планов ОП резидентуры</a:t>
          </a:r>
          <a:endParaRPr lang="en-US" dirty="0"/>
        </a:p>
      </dgm:t>
    </dgm:pt>
    <dgm:pt modelId="{0EB9540F-7324-41B8-B4FA-B53606EF2EAA}" type="parTrans" cxnId="{F0297E0A-1174-445E-B120-2BE0DBE60366}">
      <dgm:prSet/>
      <dgm:spPr/>
      <dgm:t>
        <a:bodyPr/>
        <a:lstStyle/>
        <a:p>
          <a:endParaRPr lang="en-US"/>
        </a:p>
      </dgm:t>
    </dgm:pt>
    <dgm:pt modelId="{B872B831-B77C-4391-817B-F77C39E4F3AD}" type="sibTrans" cxnId="{F0297E0A-1174-445E-B120-2BE0DBE60366}">
      <dgm:prSet/>
      <dgm:spPr/>
      <dgm:t>
        <a:bodyPr/>
        <a:lstStyle/>
        <a:p>
          <a:endParaRPr lang="en-US"/>
        </a:p>
      </dgm:t>
    </dgm:pt>
    <dgm:pt modelId="{4C9DCEF4-1EDC-41BA-8774-54AA4FF754A5}">
      <dgm:prSet phldrT="[Текст]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dirty="0"/>
            <a:t>Комитетами проведено обсуждение проектов </a:t>
          </a:r>
          <a:r>
            <a:rPr lang="ru-RU" dirty="0" err="1"/>
            <a:t>ТУПлов</a:t>
          </a:r>
          <a:r>
            <a:rPr lang="ru-RU" dirty="0"/>
            <a:t> резидентуры с главными внештатными специалистами, </a:t>
          </a:r>
          <a:r>
            <a:rPr lang="ru-RU" dirty="0" err="1"/>
            <a:t>ГУПами</a:t>
          </a:r>
          <a:r>
            <a:rPr lang="ru-RU" dirty="0"/>
            <a:t> анализ проектов </a:t>
          </a:r>
          <a:r>
            <a:rPr lang="ru-RU" dirty="0" err="1"/>
            <a:t>ТУПлов</a:t>
          </a:r>
          <a:r>
            <a:rPr lang="ru-RU" dirty="0"/>
            <a:t> резидентуры на соответствие НПА в области здравоохранения и привлечены к обсуждению работодатели, Секцией </a:t>
          </a:r>
          <a:r>
            <a:rPr lang="ru-RU" dirty="0" err="1"/>
            <a:t>ВиПВО</a:t>
          </a:r>
          <a:r>
            <a:rPr lang="ru-RU" dirty="0"/>
            <a:t> проведен анализ проектов </a:t>
          </a:r>
          <a:r>
            <a:rPr lang="ru-RU" dirty="0" err="1"/>
            <a:t>ТУПлов</a:t>
          </a:r>
          <a:r>
            <a:rPr lang="ru-RU" dirty="0"/>
            <a:t> резидентуры на соответствие НПА в области медицинского образования.</a:t>
          </a:r>
          <a:endParaRPr lang="en-US" dirty="0"/>
        </a:p>
      </dgm:t>
    </dgm:pt>
    <dgm:pt modelId="{0D70BF1D-326E-4950-846F-4A4E334C5E0F}" type="parTrans" cxnId="{E2860CA6-833D-4AA5-88AC-31D1A7E67DA6}">
      <dgm:prSet/>
      <dgm:spPr/>
      <dgm:t>
        <a:bodyPr/>
        <a:lstStyle/>
        <a:p>
          <a:endParaRPr lang="en-US"/>
        </a:p>
      </dgm:t>
    </dgm:pt>
    <dgm:pt modelId="{FED93344-4F7A-4052-AAB8-C21884CE748C}" type="sibTrans" cxnId="{E2860CA6-833D-4AA5-88AC-31D1A7E67DA6}">
      <dgm:prSet/>
      <dgm:spPr/>
      <dgm:t>
        <a:bodyPr/>
        <a:lstStyle/>
        <a:p>
          <a:endParaRPr lang="en-US"/>
        </a:p>
      </dgm:t>
    </dgm:pt>
    <dgm:pt modelId="{20E0B620-C4EE-4EC4-8861-42DB71A61182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/>
            <a:t>Проект дорожной карты пилотирования оценки знаний и навыков обучающихся</a:t>
          </a:r>
          <a:endParaRPr lang="en-US" dirty="0"/>
        </a:p>
      </dgm:t>
    </dgm:pt>
    <dgm:pt modelId="{9501ADA8-3E17-47C3-831A-CE6F63886231}" type="parTrans" cxnId="{85399881-3E56-45B1-8FF2-98C64EAB47E2}">
      <dgm:prSet/>
      <dgm:spPr/>
      <dgm:t>
        <a:bodyPr/>
        <a:lstStyle/>
        <a:p>
          <a:endParaRPr lang="en-US"/>
        </a:p>
      </dgm:t>
    </dgm:pt>
    <dgm:pt modelId="{8E9C8815-6CC1-4793-A040-758C1EB514C4}" type="sibTrans" cxnId="{85399881-3E56-45B1-8FF2-98C64EAB47E2}">
      <dgm:prSet/>
      <dgm:spPr/>
      <dgm:t>
        <a:bodyPr/>
        <a:lstStyle/>
        <a:p>
          <a:endParaRPr lang="en-US"/>
        </a:p>
      </dgm:t>
    </dgm:pt>
    <dgm:pt modelId="{C373CB7A-9952-4C22-85F7-8D1D245EC55C}">
      <dgm:prSet phldrT="[Текст]"/>
      <dgm:spPr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Независимую оценку обучающихся реализовать в обязательном формате по ОП непрерывной интегрированной подготовки (с отражением в ГОСО по специальностям здравоохранения)</a:t>
          </a:r>
          <a:endParaRPr lang="en-US" dirty="0">
            <a:latin typeface="Arial Narrow" panose="020B0606020202030204" pitchFamily="34" charset="0"/>
          </a:endParaRPr>
        </a:p>
      </dgm:t>
    </dgm:pt>
    <dgm:pt modelId="{40EB2F78-2913-44A3-8041-05A8AD6D1A8C}" type="parTrans" cxnId="{2F57662C-9E9A-4995-B1F2-690103955704}">
      <dgm:prSet/>
      <dgm:spPr/>
      <dgm:t>
        <a:bodyPr/>
        <a:lstStyle/>
        <a:p>
          <a:endParaRPr lang="en-US"/>
        </a:p>
      </dgm:t>
    </dgm:pt>
    <dgm:pt modelId="{813B4DEC-C69B-4817-9078-353466AC0C80}" type="sibTrans" cxnId="{2F57662C-9E9A-4995-B1F2-690103955704}">
      <dgm:prSet/>
      <dgm:spPr/>
      <dgm:t>
        <a:bodyPr/>
        <a:lstStyle/>
        <a:p>
          <a:endParaRPr lang="en-US"/>
        </a:p>
      </dgm:t>
    </dgm:pt>
    <dgm:pt modelId="{FD1DCBA9-E1BA-43CC-A2EE-260BD746C00C}" type="pres">
      <dgm:prSet presAssocID="{3E019285-6594-42F5-B3DE-6356FB246124}" presName="Name0" presStyleCnt="0">
        <dgm:presLayoutVars>
          <dgm:dir/>
          <dgm:animLvl val="lvl"/>
          <dgm:resizeHandles val="exact"/>
        </dgm:presLayoutVars>
      </dgm:prSet>
      <dgm:spPr/>
    </dgm:pt>
    <dgm:pt modelId="{E12C8FF5-4908-438C-85C7-45B5C46954BA}" type="pres">
      <dgm:prSet presAssocID="{FF3D381D-C791-470B-BBD1-1A5AC17B5EC1}" presName="linNode" presStyleCnt="0"/>
      <dgm:spPr/>
    </dgm:pt>
    <dgm:pt modelId="{751EDB80-FFBF-417D-99DD-767AD48459BB}" type="pres">
      <dgm:prSet presAssocID="{FF3D381D-C791-470B-BBD1-1A5AC17B5EC1}" presName="parentText" presStyleLbl="node1" presStyleIdx="0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4063FF4A-E516-4587-98F7-DD4D621D2479}" type="pres">
      <dgm:prSet presAssocID="{FF3D381D-C791-470B-BBD1-1A5AC17B5EC1}" presName="descendantText" presStyleLbl="alignAccFollowNode1" presStyleIdx="0" presStyleCnt="3">
        <dgm:presLayoutVars>
          <dgm:bulletEnabled val="1"/>
        </dgm:presLayoutVars>
      </dgm:prSet>
      <dgm:spPr/>
    </dgm:pt>
    <dgm:pt modelId="{61E39926-E6C4-4FBD-AAFE-FF90B3529D9A}" type="pres">
      <dgm:prSet presAssocID="{662CBFD6-307C-4F02-BA94-01F959324B5E}" presName="sp" presStyleCnt="0"/>
      <dgm:spPr/>
    </dgm:pt>
    <dgm:pt modelId="{C7C270D3-BE44-4B24-B2EA-54FE2D1553D2}" type="pres">
      <dgm:prSet presAssocID="{E8722CF0-2F18-4470-AE41-6B0C147E9413}" presName="linNode" presStyleCnt="0"/>
      <dgm:spPr/>
    </dgm:pt>
    <dgm:pt modelId="{865DE0DE-9602-4C8F-A862-5A482BF32A93}" type="pres">
      <dgm:prSet presAssocID="{E8722CF0-2F18-4470-AE41-6B0C147E9413}" presName="parentText" presStyleLbl="node1" presStyleIdx="1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C9CCE62C-3A2E-4787-8D33-85C24660D8C2}" type="pres">
      <dgm:prSet presAssocID="{E8722CF0-2F18-4470-AE41-6B0C147E9413}" presName="descendantText" presStyleLbl="alignAccFollowNode1" presStyleIdx="1" presStyleCnt="3">
        <dgm:presLayoutVars>
          <dgm:bulletEnabled val="1"/>
        </dgm:presLayoutVars>
      </dgm:prSet>
      <dgm:spPr/>
    </dgm:pt>
    <dgm:pt modelId="{C446475B-FC50-44A9-B426-06D12F894DB6}" type="pres">
      <dgm:prSet presAssocID="{B872B831-B77C-4391-817B-F77C39E4F3AD}" presName="sp" presStyleCnt="0"/>
      <dgm:spPr/>
    </dgm:pt>
    <dgm:pt modelId="{5FF597D1-BC3D-4A48-A6C8-7FAD6F526A3F}" type="pres">
      <dgm:prSet presAssocID="{20E0B620-C4EE-4EC4-8861-42DB71A61182}" presName="linNode" presStyleCnt="0"/>
      <dgm:spPr/>
    </dgm:pt>
    <dgm:pt modelId="{E36558EB-CA46-48D8-A89E-D65D540AE4D3}" type="pres">
      <dgm:prSet presAssocID="{20E0B620-C4EE-4EC4-8861-42DB71A61182}" presName="parentText" presStyleLbl="node1" presStyleIdx="2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5B32B564-1F6D-41AE-AEC4-D494E2970C68}" type="pres">
      <dgm:prSet presAssocID="{20E0B620-C4EE-4EC4-8861-42DB71A61182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0297E0A-1174-445E-B120-2BE0DBE60366}" srcId="{3E019285-6594-42F5-B3DE-6356FB246124}" destId="{E8722CF0-2F18-4470-AE41-6B0C147E9413}" srcOrd="1" destOrd="0" parTransId="{0EB9540F-7324-41B8-B4FA-B53606EF2EAA}" sibTransId="{B872B831-B77C-4391-817B-F77C39E4F3AD}"/>
    <dgm:cxn modelId="{2961E50A-BFDD-484C-A44D-3A86A76D36C2}" type="presOf" srcId="{060986E8-ECE4-45BD-B0C3-13A6D611C04D}" destId="{4063FF4A-E516-4587-98F7-DD4D621D2479}" srcOrd="0" destOrd="0" presId="urn:microsoft.com/office/officeart/2005/8/layout/vList5"/>
    <dgm:cxn modelId="{CFB4EB10-8BAA-48BE-BC27-F032E8E59493}" type="presOf" srcId="{3E019285-6594-42F5-B3DE-6356FB246124}" destId="{FD1DCBA9-E1BA-43CC-A2EE-260BD746C00C}" srcOrd="0" destOrd="0" presId="urn:microsoft.com/office/officeart/2005/8/layout/vList5"/>
    <dgm:cxn modelId="{2F57662C-9E9A-4995-B1F2-690103955704}" srcId="{20E0B620-C4EE-4EC4-8861-42DB71A61182}" destId="{C373CB7A-9952-4C22-85F7-8D1D245EC55C}" srcOrd="0" destOrd="0" parTransId="{40EB2F78-2913-44A3-8041-05A8AD6D1A8C}" sibTransId="{813B4DEC-C69B-4817-9078-353466AC0C80}"/>
    <dgm:cxn modelId="{06F89D46-F981-4641-B488-D2F2C7A18576}" type="presOf" srcId="{4C9DCEF4-1EDC-41BA-8774-54AA4FF754A5}" destId="{C9CCE62C-3A2E-4787-8D33-85C24660D8C2}" srcOrd="0" destOrd="0" presId="urn:microsoft.com/office/officeart/2005/8/layout/vList5"/>
    <dgm:cxn modelId="{D2498474-E9DE-4421-B385-5E4224EAFD4D}" srcId="{FF3D381D-C791-470B-BBD1-1A5AC17B5EC1}" destId="{060986E8-ECE4-45BD-B0C3-13A6D611C04D}" srcOrd="0" destOrd="0" parTransId="{115E3E45-91E7-4049-9E9C-DC473054E9ED}" sibTransId="{3B8270EF-82E2-406B-9BF1-D955334CC132}"/>
    <dgm:cxn modelId="{969B5A5A-E6F1-4CE0-9BA6-05ECC2C0C6DF}" srcId="{3E019285-6594-42F5-B3DE-6356FB246124}" destId="{FF3D381D-C791-470B-BBD1-1A5AC17B5EC1}" srcOrd="0" destOrd="0" parTransId="{5F9EA488-5B99-4771-972A-5FFB2CBE1FB4}" sibTransId="{662CBFD6-307C-4F02-BA94-01F959324B5E}"/>
    <dgm:cxn modelId="{85399881-3E56-45B1-8FF2-98C64EAB47E2}" srcId="{3E019285-6594-42F5-B3DE-6356FB246124}" destId="{20E0B620-C4EE-4EC4-8861-42DB71A61182}" srcOrd="2" destOrd="0" parTransId="{9501ADA8-3E17-47C3-831A-CE6F63886231}" sibTransId="{8E9C8815-6CC1-4793-A040-758C1EB514C4}"/>
    <dgm:cxn modelId="{B055D38D-8F2C-4F2C-8843-031F295C2430}" type="presOf" srcId="{E8722CF0-2F18-4470-AE41-6B0C147E9413}" destId="{865DE0DE-9602-4C8F-A862-5A482BF32A93}" srcOrd="0" destOrd="0" presId="urn:microsoft.com/office/officeart/2005/8/layout/vList5"/>
    <dgm:cxn modelId="{E2860CA6-833D-4AA5-88AC-31D1A7E67DA6}" srcId="{E8722CF0-2F18-4470-AE41-6B0C147E9413}" destId="{4C9DCEF4-1EDC-41BA-8774-54AA4FF754A5}" srcOrd="0" destOrd="0" parTransId="{0D70BF1D-326E-4950-846F-4A4E334C5E0F}" sibTransId="{FED93344-4F7A-4052-AAB8-C21884CE748C}"/>
    <dgm:cxn modelId="{36C9BCAA-4935-4C0F-B784-5FA18312E5AF}" type="presOf" srcId="{FF3D381D-C791-470B-BBD1-1A5AC17B5EC1}" destId="{751EDB80-FFBF-417D-99DD-767AD48459BB}" srcOrd="0" destOrd="0" presId="urn:microsoft.com/office/officeart/2005/8/layout/vList5"/>
    <dgm:cxn modelId="{B8B893EA-90CE-4D1B-8D86-DA772511289D}" type="presOf" srcId="{C373CB7A-9952-4C22-85F7-8D1D245EC55C}" destId="{5B32B564-1F6D-41AE-AEC4-D494E2970C68}" srcOrd="0" destOrd="0" presId="urn:microsoft.com/office/officeart/2005/8/layout/vList5"/>
    <dgm:cxn modelId="{2D158FEB-F7AD-4A9F-B003-2E637E881D72}" type="presOf" srcId="{20E0B620-C4EE-4EC4-8861-42DB71A61182}" destId="{E36558EB-CA46-48D8-A89E-D65D540AE4D3}" srcOrd="0" destOrd="0" presId="urn:microsoft.com/office/officeart/2005/8/layout/vList5"/>
    <dgm:cxn modelId="{FB1D28EB-9822-4345-BCA0-1F52FA4A1150}" type="presParOf" srcId="{FD1DCBA9-E1BA-43CC-A2EE-260BD746C00C}" destId="{E12C8FF5-4908-438C-85C7-45B5C46954BA}" srcOrd="0" destOrd="0" presId="urn:microsoft.com/office/officeart/2005/8/layout/vList5"/>
    <dgm:cxn modelId="{0ED14617-959D-4186-84EB-0758F60D0AE9}" type="presParOf" srcId="{E12C8FF5-4908-438C-85C7-45B5C46954BA}" destId="{751EDB80-FFBF-417D-99DD-767AD48459BB}" srcOrd="0" destOrd="0" presId="urn:microsoft.com/office/officeart/2005/8/layout/vList5"/>
    <dgm:cxn modelId="{49048DD5-A8C2-468D-8215-5C18D5F4072F}" type="presParOf" srcId="{E12C8FF5-4908-438C-85C7-45B5C46954BA}" destId="{4063FF4A-E516-4587-98F7-DD4D621D2479}" srcOrd="1" destOrd="0" presId="urn:microsoft.com/office/officeart/2005/8/layout/vList5"/>
    <dgm:cxn modelId="{45EA8342-CEA8-4B1C-BC10-B31ACB895AF7}" type="presParOf" srcId="{FD1DCBA9-E1BA-43CC-A2EE-260BD746C00C}" destId="{61E39926-E6C4-4FBD-AAFE-FF90B3529D9A}" srcOrd="1" destOrd="0" presId="urn:microsoft.com/office/officeart/2005/8/layout/vList5"/>
    <dgm:cxn modelId="{2445F700-A507-4C1A-BB32-4443CC5703E1}" type="presParOf" srcId="{FD1DCBA9-E1BA-43CC-A2EE-260BD746C00C}" destId="{C7C270D3-BE44-4B24-B2EA-54FE2D1553D2}" srcOrd="2" destOrd="0" presId="urn:microsoft.com/office/officeart/2005/8/layout/vList5"/>
    <dgm:cxn modelId="{D266B2B3-A15B-4E69-BBBA-BC4A1A620CDD}" type="presParOf" srcId="{C7C270D3-BE44-4B24-B2EA-54FE2D1553D2}" destId="{865DE0DE-9602-4C8F-A862-5A482BF32A93}" srcOrd="0" destOrd="0" presId="urn:microsoft.com/office/officeart/2005/8/layout/vList5"/>
    <dgm:cxn modelId="{24E84A03-291C-49A0-B895-589DA3155336}" type="presParOf" srcId="{C7C270D3-BE44-4B24-B2EA-54FE2D1553D2}" destId="{C9CCE62C-3A2E-4787-8D33-85C24660D8C2}" srcOrd="1" destOrd="0" presId="urn:microsoft.com/office/officeart/2005/8/layout/vList5"/>
    <dgm:cxn modelId="{986CC8FD-6550-46C5-95F2-AAFFAF9AE692}" type="presParOf" srcId="{FD1DCBA9-E1BA-43CC-A2EE-260BD746C00C}" destId="{C446475B-FC50-44A9-B426-06D12F894DB6}" srcOrd="3" destOrd="0" presId="urn:microsoft.com/office/officeart/2005/8/layout/vList5"/>
    <dgm:cxn modelId="{5B5783AC-73C1-41E1-A011-7975781E705B}" type="presParOf" srcId="{FD1DCBA9-E1BA-43CC-A2EE-260BD746C00C}" destId="{5FF597D1-BC3D-4A48-A6C8-7FAD6F526A3F}" srcOrd="4" destOrd="0" presId="urn:microsoft.com/office/officeart/2005/8/layout/vList5"/>
    <dgm:cxn modelId="{2739AC71-9EDE-4E43-AAC9-2EAD6BD4F76A}" type="presParOf" srcId="{5FF597D1-BC3D-4A48-A6C8-7FAD6F526A3F}" destId="{E36558EB-CA46-48D8-A89E-D65D540AE4D3}" srcOrd="0" destOrd="0" presId="urn:microsoft.com/office/officeart/2005/8/layout/vList5"/>
    <dgm:cxn modelId="{D4634B96-C3F5-407B-90DF-BA11E73A20A1}" type="presParOf" srcId="{5FF597D1-BC3D-4A48-A6C8-7FAD6F526A3F}" destId="{5B32B564-1F6D-41AE-AEC4-D494E2970C68}" srcOrd="1" destOrd="0" presId="urn:microsoft.com/office/officeart/2005/8/layout/vList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6F1FA5-2D05-45BC-BABD-2DBC20D60882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74E2AD9-A4CC-4574-812A-E2C5EEEC0E6B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Обсуждение протокольного решения заседания Республиканского учебно-методического совета МОН РК от 31 декабря 2021 года</a:t>
          </a:r>
          <a:endParaRPr lang="en-US" dirty="0">
            <a:latin typeface="Arial Narrow" panose="020B0606020202030204" pitchFamily="34" charset="0"/>
          </a:endParaRPr>
        </a:p>
      </dgm:t>
    </dgm:pt>
    <dgm:pt modelId="{B4BEAC3A-4CE8-4A63-9BF5-0E9232455E77}" type="parTrans" cxnId="{FB534D19-F6E5-4F68-B765-C81B76C051BF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6E4FB10E-D553-4500-AA89-065E4D967DEB}" type="sibTrans" cxnId="{FB534D19-F6E5-4F68-B765-C81B76C051BF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D17476AC-8422-4EFB-A68B-AB81B9B1DE27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В ДВПО МОН РК, ДНЧР МЗ РК направлены предложения к проекту приказа «О внесении изменений и дополнений в приказ Министра образования и науки Республики Казахстан от 31 октября 2018 года  № 604 «Об утверждении государственных общеобязательных стандартов образования всех уровней образования» </a:t>
          </a:r>
          <a:endParaRPr lang="en-US" dirty="0">
            <a:latin typeface="Arial Narrow" panose="020B0606020202030204" pitchFamily="34" charset="0"/>
          </a:endParaRPr>
        </a:p>
      </dgm:t>
    </dgm:pt>
    <dgm:pt modelId="{A08A56B7-AED6-48B4-8D72-444FA9D63DE3}" type="parTrans" cxnId="{C64154C3-981F-4A50-8984-D079A925A041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E6AD52D4-D76A-4A7B-B064-F319F7862461}" type="sibTrans" cxnId="{C64154C3-981F-4A50-8984-D079A925A041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1AAF5C50-347B-4C3D-A295-B22398AFD4B1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Согласование и утверждение спецификаций тестов независимой  оценки обучающихся ОП «Медицина», «Педиатрия», «Стоматология»</a:t>
          </a:r>
          <a:endParaRPr lang="en-US" dirty="0">
            <a:latin typeface="Arial Narrow" panose="020B0606020202030204" pitchFamily="34" charset="0"/>
          </a:endParaRPr>
        </a:p>
      </dgm:t>
    </dgm:pt>
    <dgm:pt modelId="{43E65D52-1B7C-4ABE-8704-22DCB804B04F}" type="parTrans" cxnId="{E42BC028-9781-4DD5-9591-BF9B93EFED5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F29F7749-19CE-461B-94F1-54665A24BE9C}" type="sibTrans" cxnId="{E42BC028-9781-4DD5-9591-BF9B93EFED5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FA6DD61B-3A24-4EBE-A2F5-69B5620DCD85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Организациям образования рекомендовано провести повышение квалификации ППС методологии разработки тестовых задание множественного выбора</a:t>
          </a:r>
          <a:endParaRPr lang="en-US" dirty="0">
            <a:latin typeface="Arial Narrow" panose="020B0606020202030204" pitchFamily="34" charset="0"/>
          </a:endParaRPr>
        </a:p>
      </dgm:t>
    </dgm:pt>
    <dgm:pt modelId="{53937C28-A587-4380-A653-AF8C7C01E2E3}" type="parTrans" cxnId="{0F441CF4-281C-43C6-8EF6-200C2FBF70D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FC2EFD39-D626-47E1-A4E8-0151CBAADDD4}" type="sibTrans" cxnId="{0F441CF4-281C-43C6-8EF6-200C2FBF70D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F3B47099-1F0F-4353-B90D-C75B20B6BA3A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Внесение предложений в проект </a:t>
          </a:r>
          <a:r>
            <a:rPr lang="ru-RU" dirty="0" err="1">
              <a:latin typeface="Arial Narrow" panose="020B0606020202030204" pitchFamily="34" charset="0"/>
            </a:rPr>
            <a:t>ТУПров</a:t>
          </a:r>
          <a:r>
            <a:rPr lang="ru-RU" dirty="0">
              <a:latin typeface="Arial Narrow" panose="020B0606020202030204" pitchFamily="34" charset="0"/>
            </a:rPr>
            <a:t> высшего и послевузовского образования в области здравоохранения</a:t>
          </a:r>
          <a:endParaRPr lang="en-US" dirty="0">
            <a:latin typeface="Arial Narrow" panose="020B0606020202030204" pitchFamily="34" charset="0"/>
          </a:endParaRPr>
        </a:p>
      </dgm:t>
    </dgm:pt>
    <dgm:pt modelId="{6DC61E2C-3063-4700-8711-5E548BEAE309}" type="parTrans" cxnId="{06CF01E4-A030-43BA-978D-4B70F2B8D278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14A5CA0C-8F37-4331-A0B8-5388319DD25F}" type="sibTrans" cxnId="{06CF01E4-A030-43BA-978D-4B70F2B8D278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22E242AA-A389-4FD0-924A-2102E72E6812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Внесены предложения в проект </a:t>
          </a:r>
          <a:r>
            <a:rPr lang="ru-RU" dirty="0" err="1">
              <a:latin typeface="Arial Narrow" panose="020B0606020202030204" pitchFamily="34" charset="0"/>
            </a:rPr>
            <a:t>ТУПров</a:t>
          </a:r>
          <a:r>
            <a:rPr lang="ru-RU" dirty="0">
              <a:latin typeface="Arial Narrow" panose="020B0606020202030204" pitchFamily="34" charset="0"/>
            </a:rPr>
            <a:t> высшего и послевузовского образования в области здравоохранения в виде сравнительной таблицы</a:t>
          </a:r>
          <a:endParaRPr lang="en-US" dirty="0">
            <a:latin typeface="Arial Narrow" panose="020B0606020202030204" pitchFamily="34" charset="0"/>
          </a:endParaRPr>
        </a:p>
      </dgm:t>
    </dgm:pt>
    <dgm:pt modelId="{6AC6FC29-B66E-4F0D-B458-EC09BF21AF4F}" type="parTrans" cxnId="{E0E68B45-8B40-42DC-BA7C-B408943F945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370418B4-2798-45A2-99B9-72E25DEC2324}" type="sibTrans" cxnId="{E0E68B45-8B40-42DC-BA7C-B408943F945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EF30C484-DD72-4AED-9996-6A7EBBEB384D}" type="pres">
      <dgm:prSet presAssocID="{736F1FA5-2D05-45BC-BABD-2DBC20D60882}" presName="Name0" presStyleCnt="0">
        <dgm:presLayoutVars>
          <dgm:dir/>
          <dgm:animLvl val="lvl"/>
          <dgm:resizeHandles val="exact"/>
        </dgm:presLayoutVars>
      </dgm:prSet>
      <dgm:spPr/>
    </dgm:pt>
    <dgm:pt modelId="{73DC626C-AD3F-45C9-B6F5-F7C541BB2EC5}" type="pres">
      <dgm:prSet presAssocID="{B74E2AD9-A4CC-4574-812A-E2C5EEEC0E6B}" presName="linNode" presStyleCnt="0"/>
      <dgm:spPr/>
    </dgm:pt>
    <dgm:pt modelId="{C6C7FC5F-C59B-4FD2-8878-8E0B9940ACA0}" type="pres">
      <dgm:prSet presAssocID="{B74E2AD9-A4CC-4574-812A-E2C5EEEC0E6B}" presName="parentText" presStyleLbl="node1" presStyleIdx="0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8F89862E-7FC3-4AF3-9C54-BE87C23E43F0}" type="pres">
      <dgm:prSet presAssocID="{B74E2AD9-A4CC-4574-812A-E2C5EEEC0E6B}" presName="descendantText" presStyleLbl="alignAccFollowNode1" presStyleIdx="0" presStyleCnt="3">
        <dgm:presLayoutVars>
          <dgm:bulletEnabled val="1"/>
        </dgm:presLayoutVars>
      </dgm:prSet>
      <dgm:spPr/>
    </dgm:pt>
    <dgm:pt modelId="{056B73FC-7F16-4799-A286-CC07E4B7F110}" type="pres">
      <dgm:prSet presAssocID="{6E4FB10E-D553-4500-AA89-065E4D967DEB}" presName="sp" presStyleCnt="0"/>
      <dgm:spPr/>
    </dgm:pt>
    <dgm:pt modelId="{F1EEAFBD-74B9-435E-A44F-7AB32E30E0AF}" type="pres">
      <dgm:prSet presAssocID="{1AAF5C50-347B-4C3D-A295-B22398AFD4B1}" presName="linNode" presStyleCnt="0"/>
      <dgm:spPr/>
    </dgm:pt>
    <dgm:pt modelId="{2089F051-A576-4B7A-86BF-B4AC8C756E6C}" type="pres">
      <dgm:prSet presAssocID="{1AAF5C50-347B-4C3D-A295-B22398AFD4B1}" presName="parentText" presStyleLbl="node1" presStyleIdx="1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564574D4-C8C6-4BC0-8FCF-740D8B98F9F7}" type="pres">
      <dgm:prSet presAssocID="{1AAF5C50-347B-4C3D-A295-B22398AFD4B1}" presName="descendantText" presStyleLbl="alignAccFollowNode1" presStyleIdx="1" presStyleCnt="3">
        <dgm:presLayoutVars>
          <dgm:bulletEnabled val="1"/>
        </dgm:presLayoutVars>
      </dgm:prSet>
      <dgm:spPr/>
    </dgm:pt>
    <dgm:pt modelId="{BF6E7B9E-393B-4269-886A-728D01A86731}" type="pres">
      <dgm:prSet presAssocID="{F29F7749-19CE-461B-94F1-54665A24BE9C}" presName="sp" presStyleCnt="0"/>
      <dgm:spPr/>
    </dgm:pt>
    <dgm:pt modelId="{2D99D540-D9BE-4448-9DA0-A66BFCA67DCA}" type="pres">
      <dgm:prSet presAssocID="{F3B47099-1F0F-4353-B90D-C75B20B6BA3A}" presName="linNode" presStyleCnt="0"/>
      <dgm:spPr/>
    </dgm:pt>
    <dgm:pt modelId="{3589DE24-1E22-46C8-85DE-A35684F83E19}" type="pres">
      <dgm:prSet presAssocID="{F3B47099-1F0F-4353-B90D-C75B20B6BA3A}" presName="parentText" presStyleLbl="node1" presStyleIdx="2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988AE489-504E-415B-AAE0-913161F0C153}" type="pres">
      <dgm:prSet presAssocID="{F3B47099-1F0F-4353-B90D-C75B20B6BA3A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DC5F9B00-65EA-49DA-994C-10A41B41CF0E}" type="presOf" srcId="{22E242AA-A389-4FD0-924A-2102E72E6812}" destId="{988AE489-504E-415B-AAE0-913161F0C153}" srcOrd="0" destOrd="0" presId="urn:microsoft.com/office/officeart/2005/8/layout/vList5"/>
    <dgm:cxn modelId="{FB534D19-F6E5-4F68-B765-C81B76C051BF}" srcId="{736F1FA5-2D05-45BC-BABD-2DBC20D60882}" destId="{B74E2AD9-A4CC-4574-812A-E2C5EEEC0E6B}" srcOrd="0" destOrd="0" parTransId="{B4BEAC3A-4CE8-4A63-9BF5-0E9232455E77}" sibTransId="{6E4FB10E-D553-4500-AA89-065E4D967DEB}"/>
    <dgm:cxn modelId="{E42BC028-9781-4DD5-9591-BF9B93EFED57}" srcId="{736F1FA5-2D05-45BC-BABD-2DBC20D60882}" destId="{1AAF5C50-347B-4C3D-A295-B22398AFD4B1}" srcOrd="1" destOrd="0" parTransId="{43E65D52-1B7C-4ABE-8704-22DCB804B04F}" sibTransId="{F29F7749-19CE-461B-94F1-54665A24BE9C}"/>
    <dgm:cxn modelId="{F8379939-D1EB-4493-8225-962A24C3E6E6}" type="presOf" srcId="{736F1FA5-2D05-45BC-BABD-2DBC20D60882}" destId="{EF30C484-DD72-4AED-9996-6A7EBBEB384D}" srcOrd="0" destOrd="0" presId="urn:microsoft.com/office/officeart/2005/8/layout/vList5"/>
    <dgm:cxn modelId="{7565EF39-244B-4F90-B231-D2D21D928795}" type="presOf" srcId="{1AAF5C50-347B-4C3D-A295-B22398AFD4B1}" destId="{2089F051-A576-4B7A-86BF-B4AC8C756E6C}" srcOrd="0" destOrd="0" presId="urn:microsoft.com/office/officeart/2005/8/layout/vList5"/>
    <dgm:cxn modelId="{E0E68B45-8B40-42DC-BA7C-B408943F945B}" srcId="{F3B47099-1F0F-4353-B90D-C75B20B6BA3A}" destId="{22E242AA-A389-4FD0-924A-2102E72E6812}" srcOrd="0" destOrd="0" parTransId="{6AC6FC29-B66E-4F0D-B458-EC09BF21AF4F}" sibTransId="{370418B4-2798-45A2-99B9-72E25DEC2324}"/>
    <dgm:cxn modelId="{555D354B-9CB8-46E3-A92D-AB933D5006CD}" type="presOf" srcId="{D17476AC-8422-4EFB-A68B-AB81B9B1DE27}" destId="{8F89862E-7FC3-4AF3-9C54-BE87C23E43F0}" srcOrd="0" destOrd="0" presId="urn:microsoft.com/office/officeart/2005/8/layout/vList5"/>
    <dgm:cxn modelId="{0D2B3CA9-5840-4FD6-B94D-FFF3BE9BDDF8}" type="presOf" srcId="{B74E2AD9-A4CC-4574-812A-E2C5EEEC0E6B}" destId="{C6C7FC5F-C59B-4FD2-8878-8E0B9940ACA0}" srcOrd="0" destOrd="0" presId="urn:microsoft.com/office/officeart/2005/8/layout/vList5"/>
    <dgm:cxn modelId="{C64154C3-981F-4A50-8984-D079A925A041}" srcId="{B74E2AD9-A4CC-4574-812A-E2C5EEEC0E6B}" destId="{D17476AC-8422-4EFB-A68B-AB81B9B1DE27}" srcOrd="0" destOrd="0" parTransId="{A08A56B7-AED6-48B4-8D72-444FA9D63DE3}" sibTransId="{E6AD52D4-D76A-4A7B-B064-F319F7862461}"/>
    <dgm:cxn modelId="{531573D2-1114-40CC-B62E-C86ADE24F529}" type="presOf" srcId="{F3B47099-1F0F-4353-B90D-C75B20B6BA3A}" destId="{3589DE24-1E22-46C8-85DE-A35684F83E19}" srcOrd="0" destOrd="0" presId="urn:microsoft.com/office/officeart/2005/8/layout/vList5"/>
    <dgm:cxn modelId="{06CF01E4-A030-43BA-978D-4B70F2B8D278}" srcId="{736F1FA5-2D05-45BC-BABD-2DBC20D60882}" destId="{F3B47099-1F0F-4353-B90D-C75B20B6BA3A}" srcOrd="2" destOrd="0" parTransId="{6DC61E2C-3063-4700-8711-5E548BEAE309}" sibTransId="{14A5CA0C-8F37-4331-A0B8-5388319DD25F}"/>
    <dgm:cxn modelId="{0F441CF4-281C-43C6-8EF6-200C2FBF70DB}" srcId="{1AAF5C50-347B-4C3D-A295-B22398AFD4B1}" destId="{FA6DD61B-3A24-4EBE-A2F5-69B5620DCD85}" srcOrd="0" destOrd="0" parTransId="{53937C28-A587-4380-A653-AF8C7C01E2E3}" sibTransId="{FC2EFD39-D626-47E1-A4E8-0151CBAADDD4}"/>
    <dgm:cxn modelId="{F4F1B8F7-9CF4-4F39-9ED8-93EC24F5ACD5}" type="presOf" srcId="{FA6DD61B-3A24-4EBE-A2F5-69B5620DCD85}" destId="{564574D4-C8C6-4BC0-8FCF-740D8B98F9F7}" srcOrd="0" destOrd="0" presId="urn:microsoft.com/office/officeart/2005/8/layout/vList5"/>
    <dgm:cxn modelId="{E9753C31-A8DB-4F6F-85E0-575D9CA532F9}" type="presParOf" srcId="{EF30C484-DD72-4AED-9996-6A7EBBEB384D}" destId="{73DC626C-AD3F-45C9-B6F5-F7C541BB2EC5}" srcOrd="0" destOrd="0" presId="urn:microsoft.com/office/officeart/2005/8/layout/vList5"/>
    <dgm:cxn modelId="{89687601-6566-40CE-8B0A-4311D63223D6}" type="presParOf" srcId="{73DC626C-AD3F-45C9-B6F5-F7C541BB2EC5}" destId="{C6C7FC5F-C59B-4FD2-8878-8E0B9940ACA0}" srcOrd="0" destOrd="0" presId="urn:microsoft.com/office/officeart/2005/8/layout/vList5"/>
    <dgm:cxn modelId="{713FFA4E-0DB3-4BCE-A7D0-D2A3AD82AD0A}" type="presParOf" srcId="{73DC626C-AD3F-45C9-B6F5-F7C541BB2EC5}" destId="{8F89862E-7FC3-4AF3-9C54-BE87C23E43F0}" srcOrd="1" destOrd="0" presId="urn:microsoft.com/office/officeart/2005/8/layout/vList5"/>
    <dgm:cxn modelId="{DA5982F7-92D4-4F97-9E95-E09DC5394E49}" type="presParOf" srcId="{EF30C484-DD72-4AED-9996-6A7EBBEB384D}" destId="{056B73FC-7F16-4799-A286-CC07E4B7F110}" srcOrd="1" destOrd="0" presId="urn:microsoft.com/office/officeart/2005/8/layout/vList5"/>
    <dgm:cxn modelId="{6332C582-5E26-4876-B928-BD69C91754E1}" type="presParOf" srcId="{EF30C484-DD72-4AED-9996-6A7EBBEB384D}" destId="{F1EEAFBD-74B9-435E-A44F-7AB32E30E0AF}" srcOrd="2" destOrd="0" presId="urn:microsoft.com/office/officeart/2005/8/layout/vList5"/>
    <dgm:cxn modelId="{248AB045-2890-47F9-971C-9700332307C2}" type="presParOf" srcId="{F1EEAFBD-74B9-435E-A44F-7AB32E30E0AF}" destId="{2089F051-A576-4B7A-86BF-B4AC8C756E6C}" srcOrd="0" destOrd="0" presId="urn:microsoft.com/office/officeart/2005/8/layout/vList5"/>
    <dgm:cxn modelId="{AF6B1AE2-3530-48BD-A309-9F25D50315EA}" type="presParOf" srcId="{F1EEAFBD-74B9-435E-A44F-7AB32E30E0AF}" destId="{564574D4-C8C6-4BC0-8FCF-740D8B98F9F7}" srcOrd="1" destOrd="0" presId="urn:microsoft.com/office/officeart/2005/8/layout/vList5"/>
    <dgm:cxn modelId="{CDE01CB7-1019-4FA9-BBF0-083417A6C570}" type="presParOf" srcId="{EF30C484-DD72-4AED-9996-6A7EBBEB384D}" destId="{BF6E7B9E-393B-4269-886A-728D01A86731}" srcOrd="3" destOrd="0" presId="urn:microsoft.com/office/officeart/2005/8/layout/vList5"/>
    <dgm:cxn modelId="{A9EF9C69-182D-4B63-A057-5890ADDA824D}" type="presParOf" srcId="{EF30C484-DD72-4AED-9996-6A7EBBEB384D}" destId="{2D99D540-D9BE-4448-9DA0-A66BFCA67DCA}" srcOrd="4" destOrd="0" presId="urn:microsoft.com/office/officeart/2005/8/layout/vList5"/>
    <dgm:cxn modelId="{56AF3532-AEBF-4918-A691-D57AB2BD08F7}" type="presParOf" srcId="{2D99D540-D9BE-4448-9DA0-A66BFCA67DCA}" destId="{3589DE24-1E22-46C8-85DE-A35684F83E19}" srcOrd="0" destOrd="0" presId="urn:microsoft.com/office/officeart/2005/8/layout/vList5"/>
    <dgm:cxn modelId="{A992F2FB-23FB-4A41-BE32-9FABE0243F36}" type="presParOf" srcId="{2D99D540-D9BE-4448-9DA0-A66BFCA67DCA}" destId="{988AE489-504E-415B-AAE0-913161F0C1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2C4818-1123-42C3-89E0-587378264821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5B8A610-1009-4D98-A47D-B3263BB8CF31}">
      <dgm:prSet phldrT="[Текст]"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100" dirty="0">
              <a:latin typeface="Arial Narrow" panose="020B0606020202030204" pitchFamily="34" charset="0"/>
            </a:rPr>
            <a:t>Обсуждение запроса Департамента высшего и послевузовского образования МОН РК №</a:t>
          </a:r>
          <a:r>
            <a:rPr lang="ru-RU" sz="1200" dirty="0">
              <a:latin typeface="Arial Narrow" panose="020B0606020202030204" pitchFamily="34" charset="0"/>
            </a:rPr>
            <a:t>14-4/271-ВН</a:t>
          </a:r>
          <a:r>
            <a:rPr lang="ru-RU" sz="1100" dirty="0">
              <a:latin typeface="Arial Narrow" panose="020B0606020202030204" pitchFamily="34" charset="0"/>
            </a:rPr>
            <a:t> от 23.02.2022 г. о проекте таблицы соответствия по образовательным областям</a:t>
          </a:r>
          <a:endParaRPr lang="en-US" sz="1100" dirty="0">
            <a:latin typeface="Arial Narrow" panose="020B0606020202030204" pitchFamily="34" charset="0"/>
          </a:endParaRPr>
        </a:p>
      </dgm:t>
    </dgm:pt>
    <dgm:pt modelId="{2ABAAEC0-438C-43A2-847C-A5C10F4BA95C}" type="parTrans" cxnId="{14019333-DDD5-4389-BE1B-F8BAEFAA07A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3FACA583-462C-41E1-B200-4E134A80CB25}" type="sibTrans" cxnId="{14019333-DDD5-4389-BE1B-F8BAEFAA07A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378E14AF-5763-445E-9AC2-26B5930AE11D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Направлены предложения в Департамент высшего и послевузовского образования МОН РК</a:t>
          </a:r>
          <a:endParaRPr lang="en-US" dirty="0">
            <a:latin typeface="Arial Narrow" panose="020B0606020202030204" pitchFamily="34" charset="0"/>
          </a:endParaRPr>
        </a:p>
      </dgm:t>
    </dgm:pt>
    <dgm:pt modelId="{3CB15020-9359-41FB-9C30-E60ED73AE962}" type="parTrans" cxnId="{96FCB86A-9A2B-470B-801B-F91D2872091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F7115497-64C5-47EA-9E57-7D58DD9F573F}" type="sibTrans" cxnId="{96FCB86A-9A2B-470B-801B-F91D2872091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39DEDBFF-C1D6-4BA5-92A7-E50834C7C295}">
      <dgm:prSet phldrT="[Текст]"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100" dirty="0">
              <a:latin typeface="Arial Narrow" panose="020B0606020202030204" pitchFamily="34" charset="0"/>
            </a:rPr>
            <a:t>Утверждение программ сертификационных курсов дополнительного образования в области здравоохранения</a:t>
          </a:r>
          <a:endParaRPr lang="en-US" sz="1100" dirty="0">
            <a:latin typeface="Arial Narrow" panose="020B0606020202030204" pitchFamily="34" charset="0"/>
          </a:endParaRPr>
        </a:p>
      </dgm:t>
    </dgm:pt>
    <dgm:pt modelId="{2F3AFFD7-8F8B-4E58-B174-1BF532A30586}" type="parTrans" cxnId="{6AFE3A7F-A887-4EB5-9EAB-6DF390BE016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21154641-2C56-4E97-BC38-9A5B6339F3EF}" type="sibTrans" cxnId="{6AFE3A7F-A887-4EB5-9EAB-6DF390BE016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9C7AB7E9-E1D6-4409-B3E1-139B5DF32C22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Утверждены программы сертификационных курсов (55 ОП СК) и направлены в ДНЧР</a:t>
          </a:r>
          <a:endParaRPr lang="en-US" dirty="0">
            <a:latin typeface="Arial Narrow" panose="020B0606020202030204" pitchFamily="34" charset="0"/>
          </a:endParaRPr>
        </a:p>
      </dgm:t>
    </dgm:pt>
    <dgm:pt modelId="{95F6E979-32CE-471C-9AC9-831F98A1A161}" type="parTrans" cxnId="{6137197E-F27E-4CC9-B306-D9708607EF5C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03EF7FA0-5A2C-4687-A504-AD0B8CE98EFF}" type="sibTrans" cxnId="{6137197E-F27E-4CC9-B306-D9708607EF5C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80030473-D32C-406D-94F7-EF296B5FFEAA}">
      <dgm:prSet phldrT="[Текст]"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100" dirty="0">
              <a:latin typeface="Arial Narrow" panose="020B0606020202030204" pitchFamily="34" charset="0"/>
            </a:rPr>
            <a:t>Обсуждение информации о поручении ДНЧР по в</a:t>
          </a:r>
          <a:r>
            <a:rPr lang="kk-KZ" sz="1100" dirty="0">
              <a:latin typeface="Arial Narrow" panose="020B0606020202030204" pitchFamily="34" charset="0"/>
            </a:rPr>
            <a:t>опросу допуска выпускников медицинской школы Назарбаев университета программы «Общая врачебная практика» к сертификации на присуждение квалификации «Врач общей практики»</a:t>
          </a:r>
          <a:endParaRPr lang="en-US" sz="1100" dirty="0">
            <a:latin typeface="Arial Narrow" panose="020B0606020202030204" pitchFamily="34" charset="0"/>
          </a:endParaRPr>
        </a:p>
      </dgm:t>
    </dgm:pt>
    <dgm:pt modelId="{19E4E030-5C68-4116-A843-9B80D331D137}" type="parTrans" cxnId="{3C0FE6E8-A139-46A5-977D-AE3B95F3400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07C0AD89-5067-4374-8A81-BCFD8742D053}" type="sibTrans" cxnId="{3C0FE6E8-A139-46A5-977D-AE3B95F3400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8D4D36F8-CE13-4B25-BC17-EB68FA53114D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kk-KZ" dirty="0">
              <a:latin typeface="Arial Narrow" panose="020B0606020202030204" pitchFamily="34" charset="0"/>
            </a:rPr>
            <a:t>УМО рассмотрев материалы представленные НУ (образовательную программу, академический календарь, учебные планы) рекомендовало ДНЧР МЗ РК разрешить допуск выпускников НУ ОП «Общая врачебная практика» к сертификации на присуждение квалификации «Врач общей практики»</a:t>
          </a:r>
          <a:endParaRPr lang="en-US" dirty="0">
            <a:latin typeface="Arial Narrow" panose="020B0606020202030204" pitchFamily="34" charset="0"/>
          </a:endParaRPr>
        </a:p>
      </dgm:t>
    </dgm:pt>
    <dgm:pt modelId="{CF357C77-300C-4B3F-8CEF-FA1F2EBD6865}" type="parTrans" cxnId="{F83AA8AD-6AB0-471D-888D-66E17F943DAD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6C7CC1AF-E4C0-4874-80CD-A4326658C957}" type="sibTrans" cxnId="{F83AA8AD-6AB0-471D-888D-66E17F943DAD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2651E348-7144-42B4-AC6F-B3889B4D50A9}" type="pres">
      <dgm:prSet presAssocID="{B32C4818-1123-42C3-89E0-587378264821}" presName="Name0" presStyleCnt="0">
        <dgm:presLayoutVars>
          <dgm:dir/>
          <dgm:animLvl val="lvl"/>
          <dgm:resizeHandles val="exact"/>
        </dgm:presLayoutVars>
      </dgm:prSet>
      <dgm:spPr/>
    </dgm:pt>
    <dgm:pt modelId="{92454355-72F4-4AD5-B36F-A5D375A30EF4}" type="pres">
      <dgm:prSet presAssocID="{F5B8A610-1009-4D98-A47D-B3263BB8CF31}" presName="linNode" presStyleCnt="0"/>
      <dgm:spPr/>
    </dgm:pt>
    <dgm:pt modelId="{CB8ECC11-DF4F-4773-AB54-C773023398D2}" type="pres">
      <dgm:prSet presAssocID="{F5B8A610-1009-4D98-A47D-B3263BB8CF31}" presName="parentText" presStyleLbl="node1" presStyleIdx="0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E410844A-B417-4F4F-A67D-8AB59A38056A}" type="pres">
      <dgm:prSet presAssocID="{F5B8A610-1009-4D98-A47D-B3263BB8CF31}" presName="descendantText" presStyleLbl="alignAccFollowNode1" presStyleIdx="0" presStyleCnt="3">
        <dgm:presLayoutVars>
          <dgm:bulletEnabled val="1"/>
        </dgm:presLayoutVars>
      </dgm:prSet>
      <dgm:spPr/>
    </dgm:pt>
    <dgm:pt modelId="{FDF718B7-BA1D-45E5-B94C-00F644CEEBAF}" type="pres">
      <dgm:prSet presAssocID="{3FACA583-462C-41E1-B200-4E134A80CB25}" presName="sp" presStyleCnt="0"/>
      <dgm:spPr/>
    </dgm:pt>
    <dgm:pt modelId="{D8772E53-FC20-4DC6-889F-5FBA3B4B9B5D}" type="pres">
      <dgm:prSet presAssocID="{39DEDBFF-C1D6-4BA5-92A7-E50834C7C295}" presName="linNode" presStyleCnt="0"/>
      <dgm:spPr/>
    </dgm:pt>
    <dgm:pt modelId="{D0CF664D-7420-4AC9-8630-7A9FF094CDCE}" type="pres">
      <dgm:prSet presAssocID="{39DEDBFF-C1D6-4BA5-92A7-E50834C7C295}" presName="parentText" presStyleLbl="node1" presStyleIdx="1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5B666496-3EE5-4F8B-AD33-8667CC12986E}" type="pres">
      <dgm:prSet presAssocID="{39DEDBFF-C1D6-4BA5-92A7-E50834C7C295}" presName="descendantText" presStyleLbl="alignAccFollowNode1" presStyleIdx="1" presStyleCnt="3">
        <dgm:presLayoutVars>
          <dgm:bulletEnabled val="1"/>
        </dgm:presLayoutVars>
      </dgm:prSet>
      <dgm:spPr/>
    </dgm:pt>
    <dgm:pt modelId="{EE18F80F-D822-4856-8ABE-D6FDA860C11A}" type="pres">
      <dgm:prSet presAssocID="{21154641-2C56-4E97-BC38-9A5B6339F3EF}" presName="sp" presStyleCnt="0"/>
      <dgm:spPr/>
    </dgm:pt>
    <dgm:pt modelId="{325CC2CC-7A13-45A3-B630-30447ECA30D8}" type="pres">
      <dgm:prSet presAssocID="{80030473-D32C-406D-94F7-EF296B5FFEAA}" presName="linNode" presStyleCnt="0"/>
      <dgm:spPr/>
    </dgm:pt>
    <dgm:pt modelId="{494AEB00-0EDA-46E6-84D5-FB5DE1845112}" type="pres">
      <dgm:prSet presAssocID="{80030473-D32C-406D-94F7-EF296B5FFEAA}" presName="parentText" presStyleLbl="node1" presStyleIdx="2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240A4888-2431-44CE-AE66-D5CBEA2675AA}" type="pres">
      <dgm:prSet presAssocID="{80030473-D32C-406D-94F7-EF296B5FFEAA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57C3304-9A37-49BE-82FF-62601C976E54}" type="presOf" srcId="{B32C4818-1123-42C3-89E0-587378264821}" destId="{2651E348-7144-42B4-AC6F-B3889B4D50A9}" srcOrd="0" destOrd="0" presId="urn:microsoft.com/office/officeart/2005/8/layout/vList5"/>
    <dgm:cxn modelId="{08D9FD1A-6C89-4188-A074-5319D0CD1235}" type="presOf" srcId="{9C7AB7E9-E1D6-4409-B3E1-139B5DF32C22}" destId="{5B666496-3EE5-4F8B-AD33-8667CC12986E}" srcOrd="0" destOrd="0" presId="urn:microsoft.com/office/officeart/2005/8/layout/vList5"/>
    <dgm:cxn modelId="{14019333-DDD5-4389-BE1B-F8BAEFAA07A7}" srcId="{B32C4818-1123-42C3-89E0-587378264821}" destId="{F5B8A610-1009-4D98-A47D-B3263BB8CF31}" srcOrd="0" destOrd="0" parTransId="{2ABAAEC0-438C-43A2-847C-A5C10F4BA95C}" sibTransId="{3FACA583-462C-41E1-B200-4E134A80CB25}"/>
    <dgm:cxn modelId="{3C9FC633-27FA-4012-80C2-0A4839E19F61}" type="presOf" srcId="{8D4D36F8-CE13-4B25-BC17-EB68FA53114D}" destId="{240A4888-2431-44CE-AE66-D5CBEA2675AA}" srcOrd="0" destOrd="0" presId="urn:microsoft.com/office/officeart/2005/8/layout/vList5"/>
    <dgm:cxn modelId="{13FFE63F-B4BE-4A74-80FD-5151189E5BF6}" type="presOf" srcId="{378E14AF-5763-445E-9AC2-26B5930AE11D}" destId="{E410844A-B417-4F4F-A67D-8AB59A38056A}" srcOrd="0" destOrd="0" presId="urn:microsoft.com/office/officeart/2005/8/layout/vList5"/>
    <dgm:cxn modelId="{96FCB86A-9A2B-470B-801B-F91D28720914}" srcId="{F5B8A610-1009-4D98-A47D-B3263BB8CF31}" destId="{378E14AF-5763-445E-9AC2-26B5930AE11D}" srcOrd="0" destOrd="0" parTransId="{3CB15020-9359-41FB-9C30-E60ED73AE962}" sibTransId="{F7115497-64C5-47EA-9E57-7D58DD9F573F}"/>
    <dgm:cxn modelId="{B0C20450-DB16-4302-9096-BDAC59262DC3}" type="presOf" srcId="{80030473-D32C-406D-94F7-EF296B5FFEAA}" destId="{494AEB00-0EDA-46E6-84D5-FB5DE1845112}" srcOrd="0" destOrd="0" presId="urn:microsoft.com/office/officeart/2005/8/layout/vList5"/>
    <dgm:cxn modelId="{6137197E-F27E-4CC9-B306-D9708607EF5C}" srcId="{39DEDBFF-C1D6-4BA5-92A7-E50834C7C295}" destId="{9C7AB7E9-E1D6-4409-B3E1-139B5DF32C22}" srcOrd="0" destOrd="0" parTransId="{95F6E979-32CE-471C-9AC9-831F98A1A161}" sibTransId="{03EF7FA0-5A2C-4687-A504-AD0B8CE98EFF}"/>
    <dgm:cxn modelId="{6AFE3A7F-A887-4EB5-9EAB-6DF390BE016B}" srcId="{B32C4818-1123-42C3-89E0-587378264821}" destId="{39DEDBFF-C1D6-4BA5-92A7-E50834C7C295}" srcOrd="1" destOrd="0" parTransId="{2F3AFFD7-8F8B-4E58-B174-1BF532A30586}" sibTransId="{21154641-2C56-4E97-BC38-9A5B6339F3EF}"/>
    <dgm:cxn modelId="{F83AA8AD-6AB0-471D-888D-66E17F943DAD}" srcId="{80030473-D32C-406D-94F7-EF296B5FFEAA}" destId="{8D4D36F8-CE13-4B25-BC17-EB68FA53114D}" srcOrd="0" destOrd="0" parTransId="{CF357C77-300C-4B3F-8CEF-FA1F2EBD6865}" sibTransId="{6C7CC1AF-E4C0-4874-80CD-A4326658C957}"/>
    <dgm:cxn modelId="{C9A579D1-4D92-436C-89B4-ACBE761D0711}" type="presOf" srcId="{39DEDBFF-C1D6-4BA5-92A7-E50834C7C295}" destId="{D0CF664D-7420-4AC9-8630-7A9FF094CDCE}" srcOrd="0" destOrd="0" presId="urn:microsoft.com/office/officeart/2005/8/layout/vList5"/>
    <dgm:cxn modelId="{3C0FE6E8-A139-46A5-977D-AE3B95F34007}" srcId="{B32C4818-1123-42C3-89E0-587378264821}" destId="{80030473-D32C-406D-94F7-EF296B5FFEAA}" srcOrd="2" destOrd="0" parTransId="{19E4E030-5C68-4116-A843-9B80D331D137}" sibTransId="{07C0AD89-5067-4374-8A81-BCFD8742D053}"/>
    <dgm:cxn modelId="{C68537F0-02BC-4BFE-BF72-9BCD4DC22FBF}" type="presOf" srcId="{F5B8A610-1009-4D98-A47D-B3263BB8CF31}" destId="{CB8ECC11-DF4F-4773-AB54-C773023398D2}" srcOrd="0" destOrd="0" presId="urn:microsoft.com/office/officeart/2005/8/layout/vList5"/>
    <dgm:cxn modelId="{1469FE42-CA2F-4F51-918A-FB7012DDFB14}" type="presParOf" srcId="{2651E348-7144-42B4-AC6F-B3889B4D50A9}" destId="{92454355-72F4-4AD5-B36F-A5D375A30EF4}" srcOrd="0" destOrd="0" presId="urn:microsoft.com/office/officeart/2005/8/layout/vList5"/>
    <dgm:cxn modelId="{E09B47A3-9198-4AD3-A7F8-AF6CCCB8514B}" type="presParOf" srcId="{92454355-72F4-4AD5-B36F-A5D375A30EF4}" destId="{CB8ECC11-DF4F-4773-AB54-C773023398D2}" srcOrd="0" destOrd="0" presId="urn:microsoft.com/office/officeart/2005/8/layout/vList5"/>
    <dgm:cxn modelId="{B5D5F8A2-5934-4034-AEC4-E625AE105072}" type="presParOf" srcId="{92454355-72F4-4AD5-B36F-A5D375A30EF4}" destId="{E410844A-B417-4F4F-A67D-8AB59A38056A}" srcOrd="1" destOrd="0" presId="urn:microsoft.com/office/officeart/2005/8/layout/vList5"/>
    <dgm:cxn modelId="{DBCB6CB3-ABC7-495C-96EB-9847B032A023}" type="presParOf" srcId="{2651E348-7144-42B4-AC6F-B3889B4D50A9}" destId="{FDF718B7-BA1D-45E5-B94C-00F644CEEBAF}" srcOrd="1" destOrd="0" presId="urn:microsoft.com/office/officeart/2005/8/layout/vList5"/>
    <dgm:cxn modelId="{4475CEDB-7205-4D4A-B370-5E40D8C90160}" type="presParOf" srcId="{2651E348-7144-42B4-AC6F-B3889B4D50A9}" destId="{D8772E53-FC20-4DC6-889F-5FBA3B4B9B5D}" srcOrd="2" destOrd="0" presId="urn:microsoft.com/office/officeart/2005/8/layout/vList5"/>
    <dgm:cxn modelId="{3A512A83-759E-4790-8AFA-12B08A93090A}" type="presParOf" srcId="{D8772E53-FC20-4DC6-889F-5FBA3B4B9B5D}" destId="{D0CF664D-7420-4AC9-8630-7A9FF094CDCE}" srcOrd="0" destOrd="0" presId="urn:microsoft.com/office/officeart/2005/8/layout/vList5"/>
    <dgm:cxn modelId="{7C83519B-1F5D-4E9F-AC8E-7B652BC36089}" type="presParOf" srcId="{D8772E53-FC20-4DC6-889F-5FBA3B4B9B5D}" destId="{5B666496-3EE5-4F8B-AD33-8667CC12986E}" srcOrd="1" destOrd="0" presId="urn:microsoft.com/office/officeart/2005/8/layout/vList5"/>
    <dgm:cxn modelId="{669F92EF-3F82-4427-BC4B-0D141D6860D2}" type="presParOf" srcId="{2651E348-7144-42B4-AC6F-B3889B4D50A9}" destId="{EE18F80F-D822-4856-8ABE-D6FDA860C11A}" srcOrd="3" destOrd="0" presId="urn:microsoft.com/office/officeart/2005/8/layout/vList5"/>
    <dgm:cxn modelId="{B204844E-21D2-48AF-B136-C2B23A87841B}" type="presParOf" srcId="{2651E348-7144-42B4-AC6F-B3889B4D50A9}" destId="{325CC2CC-7A13-45A3-B630-30447ECA30D8}" srcOrd="4" destOrd="0" presId="urn:microsoft.com/office/officeart/2005/8/layout/vList5"/>
    <dgm:cxn modelId="{F5E7337A-831E-47D4-BECB-DEB74A2FFE2D}" type="presParOf" srcId="{325CC2CC-7A13-45A3-B630-30447ECA30D8}" destId="{494AEB00-0EDA-46E6-84D5-FB5DE1845112}" srcOrd="0" destOrd="0" presId="urn:microsoft.com/office/officeart/2005/8/layout/vList5"/>
    <dgm:cxn modelId="{D77346A6-0168-4994-B2C1-CD8264B7BA46}" type="presParOf" srcId="{325CC2CC-7A13-45A3-B630-30447ECA30D8}" destId="{240A4888-2431-44CE-AE66-D5CBEA2675AA}" srcOrd="1" destOrd="0" presId="urn:microsoft.com/office/officeart/2005/8/layout/vList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F09D05-F0B5-4C88-9302-AD4F5A13149B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87DC12D-FEBB-430E-B541-6C46B1340476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Обсуждение материалов РУМС МОН РК от 29 апреля 2022 г.</a:t>
          </a:r>
          <a:endParaRPr lang="en-US" dirty="0">
            <a:latin typeface="Arial Narrow" panose="020B0606020202030204" pitchFamily="34" charset="0"/>
          </a:endParaRPr>
        </a:p>
      </dgm:t>
    </dgm:pt>
    <dgm:pt modelId="{29D9EB74-71E3-4FD9-AD76-F2985C5269E6}" type="parTrans" cxnId="{6AFEFD9A-94B4-4D84-B255-0590F5971BE1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BA67CC84-6CCC-4152-A109-89CC727D2F7F}" type="sibTrans" cxnId="{6AFEFD9A-94B4-4D84-B255-0590F5971BE1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016D35DA-1AFB-4E35-9A5B-7B793619B216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В перечень ОП реализующих обучение в онлайн формате не включать направление подготовки «Здравоохранение». Рассмотреть возможность реализации дуального обучения, где теоретическая часть будет осуществляться в организации образования, а практическое обучение – на рабочем месте. Дуальное обучение предлагается реализовать по следующим ОП: Сестринское дело; - Общественное здравоохранение; Фармация. Сформировать рабочую группу по разработке методических рекомендаций по дуальной подготовке</a:t>
          </a:r>
          <a:endParaRPr lang="en-US" dirty="0">
            <a:latin typeface="Arial Narrow" panose="020B0606020202030204" pitchFamily="34" charset="0"/>
          </a:endParaRPr>
        </a:p>
      </dgm:t>
    </dgm:pt>
    <dgm:pt modelId="{4A2D6B7F-3B6E-4654-AA99-C2C71CB31A43}" type="parTrans" cxnId="{6A6EDB2B-1697-4805-B907-83DC895E912C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31774C87-C9C3-40E5-BEAF-DE5BD76816DE}" type="sibTrans" cxnId="{6A6EDB2B-1697-4805-B907-83DC895E912C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514A3BB-1BC7-4BB2-96F4-D6A1F333E7BC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Предложения УМО по направлению подготовки «Здравоохранение» к проекту Руководства по внедрению интегрального GPA обучающихся высших учебных заведений в режиме эксперимента направлены в ДВПО</a:t>
          </a:r>
          <a:endParaRPr lang="en-US" dirty="0">
            <a:latin typeface="Arial Narrow" panose="020B0606020202030204" pitchFamily="34" charset="0"/>
          </a:endParaRPr>
        </a:p>
      </dgm:t>
    </dgm:pt>
    <dgm:pt modelId="{0E1A9C3D-38A0-466E-A23A-BFF695CADBCD}" type="parTrans" cxnId="{D25A74B9-E2E2-43E8-B297-4139B90CD90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1CD931F4-1AE7-4B92-87B3-7C35D492F0ED}" type="sibTrans" cxnId="{D25A74B9-E2E2-43E8-B297-4139B90CD90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9A7397F8-621D-4F6B-BABF-3CECFE8C2498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О приеме в резидентуру</a:t>
          </a:r>
          <a:endParaRPr lang="en-US" dirty="0">
            <a:latin typeface="Arial Narrow" panose="020B0606020202030204" pitchFamily="34" charset="0"/>
          </a:endParaRPr>
        </a:p>
      </dgm:t>
    </dgm:pt>
    <dgm:pt modelId="{4D4CE762-BD74-4302-B2B4-1D821AE95998}" type="parTrans" cxnId="{F93085C9-BA24-4732-BFE1-2DFD134B80A6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F10E6728-34A1-421B-8FA2-C51C73CDD1FA}" type="sibTrans" cxnId="{F93085C9-BA24-4732-BFE1-2DFD134B80A6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AD60C82F-6E5B-460E-BA2F-69B002A404CD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В связи с обращениями выпускников зарубежных вузов, где не предусмотрено обучение в интернатуре, а также претендентов РК, завершивших обучение раннее (с 1993 по 1999), в НПА, регулирующих прием в резидентуру ограничиться требованием </a:t>
          </a:r>
          <a:r>
            <a:rPr lang="ru-RU" b="1" i="1" dirty="0">
              <a:latin typeface="Arial Narrow" panose="020B0606020202030204" pitchFamily="34" charset="0"/>
            </a:rPr>
            <a:t>«принимать лица, имеющих документ, указывающий квалификацию «врача», сертификат специалиста здравоохранения при наличии.</a:t>
          </a:r>
          <a:endParaRPr lang="en-US" dirty="0">
            <a:latin typeface="Arial Narrow" panose="020B0606020202030204" pitchFamily="34" charset="0"/>
          </a:endParaRPr>
        </a:p>
      </dgm:t>
    </dgm:pt>
    <dgm:pt modelId="{FEC7BC06-E81E-4BD9-AB69-66D655ED6CAC}" type="parTrans" cxnId="{EEF543A8-6ECB-4CB9-9E99-1064A683B91E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36C890D-5A72-4155-A1C4-3E6B0306D4A3}" type="sibTrans" cxnId="{EEF543A8-6ECB-4CB9-9E99-1064A683B91E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B23A4A19-CD77-4392-B17F-1F5D8DF9D295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Обсуждение материалов РУМС МОН РК от 29 апреля 2022 г.</a:t>
          </a:r>
          <a:endParaRPr lang="en-US" dirty="0">
            <a:latin typeface="Arial Narrow" panose="020B0606020202030204" pitchFamily="34" charset="0"/>
          </a:endParaRPr>
        </a:p>
      </dgm:t>
    </dgm:pt>
    <dgm:pt modelId="{7893DBA6-6294-4C85-B620-774522427AE3}" type="sibTrans" cxnId="{ACF32ADC-9469-45F8-9830-EEAC544B14E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ED6CD050-CE27-4B8C-8A22-98A305C2A824}" type="parTrans" cxnId="{ACF32ADC-9469-45F8-9830-EEAC544B14E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BD48DBE-48E3-470C-AB8A-F61D0973B2DB}" type="pres">
      <dgm:prSet presAssocID="{C0F09D05-F0B5-4C88-9302-AD4F5A13149B}" presName="Name0" presStyleCnt="0">
        <dgm:presLayoutVars>
          <dgm:dir/>
          <dgm:animLvl val="lvl"/>
          <dgm:resizeHandles val="exact"/>
        </dgm:presLayoutVars>
      </dgm:prSet>
      <dgm:spPr/>
    </dgm:pt>
    <dgm:pt modelId="{34B3D4A5-A6CC-4D14-BDB9-42272708A383}" type="pres">
      <dgm:prSet presAssocID="{387DC12D-FEBB-430E-B541-6C46B1340476}" presName="linNode" presStyleCnt="0"/>
      <dgm:spPr/>
    </dgm:pt>
    <dgm:pt modelId="{8A9C0C1E-67B2-4531-8581-B6EF80B7715D}" type="pres">
      <dgm:prSet presAssocID="{387DC12D-FEBB-430E-B541-6C46B1340476}" presName="parentText" presStyleLbl="node1" presStyleIdx="0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E834C03D-0BDA-4133-AA52-A59FF55C1F5F}" type="pres">
      <dgm:prSet presAssocID="{387DC12D-FEBB-430E-B541-6C46B1340476}" presName="descendantText" presStyleLbl="alignAccFollowNode1" presStyleIdx="0" presStyleCnt="3" custScaleY="113461">
        <dgm:presLayoutVars>
          <dgm:bulletEnabled val="1"/>
        </dgm:presLayoutVars>
      </dgm:prSet>
      <dgm:spPr/>
    </dgm:pt>
    <dgm:pt modelId="{EF1DE750-7E59-46DE-80F1-A3F18A7A9935}" type="pres">
      <dgm:prSet presAssocID="{BA67CC84-6CCC-4152-A109-89CC727D2F7F}" presName="sp" presStyleCnt="0"/>
      <dgm:spPr/>
    </dgm:pt>
    <dgm:pt modelId="{7C46F017-48FB-4760-8DA4-409C7DB95A91}" type="pres">
      <dgm:prSet presAssocID="{B23A4A19-CD77-4392-B17F-1F5D8DF9D295}" presName="linNode" presStyleCnt="0"/>
      <dgm:spPr/>
    </dgm:pt>
    <dgm:pt modelId="{9B883C3C-AD3C-4D4C-A94E-89C98F38F5DD}" type="pres">
      <dgm:prSet presAssocID="{B23A4A19-CD77-4392-B17F-1F5D8DF9D295}" presName="parentText" presStyleLbl="node1" presStyleIdx="1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EC17FFB2-0D37-49B5-A6F2-3F9F532D7834}" type="pres">
      <dgm:prSet presAssocID="{B23A4A19-CD77-4392-B17F-1F5D8DF9D295}" presName="descendantText" presStyleLbl="alignAccFollowNode1" presStyleIdx="1" presStyleCnt="3">
        <dgm:presLayoutVars>
          <dgm:bulletEnabled val="1"/>
        </dgm:presLayoutVars>
      </dgm:prSet>
      <dgm:spPr/>
    </dgm:pt>
    <dgm:pt modelId="{10EE7780-1023-48D1-A0F5-C153A217BFE6}" type="pres">
      <dgm:prSet presAssocID="{7893DBA6-6294-4C85-B620-774522427AE3}" presName="sp" presStyleCnt="0"/>
      <dgm:spPr/>
    </dgm:pt>
    <dgm:pt modelId="{10189C9E-0127-4CC5-9485-FD442B0F7B0F}" type="pres">
      <dgm:prSet presAssocID="{9A7397F8-621D-4F6B-BABF-3CECFE8C2498}" presName="linNode" presStyleCnt="0"/>
      <dgm:spPr/>
    </dgm:pt>
    <dgm:pt modelId="{95E6B47C-44AC-4DFD-B631-00861BD7B12A}" type="pres">
      <dgm:prSet presAssocID="{9A7397F8-621D-4F6B-BABF-3CECFE8C2498}" presName="parentText" presStyleLbl="node1" presStyleIdx="2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9C487CE6-2ED9-4748-B276-6959E644CD2D}" type="pres">
      <dgm:prSet presAssocID="{9A7397F8-621D-4F6B-BABF-3CECFE8C249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A6EDB2B-1697-4805-B907-83DC895E912C}" srcId="{387DC12D-FEBB-430E-B541-6C46B1340476}" destId="{016D35DA-1AFB-4E35-9A5B-7B793619B216}" srcOrd="0" destOrd="0" parTransId="{4A2D6B7F-3B6E-4654-AA99-C2C71CB31A43}" sibTransId="{31774C87-C9C3-40E5-BEAF-DE5BD76816DE}"/>
    <dgm:cxn modelId="{A89EC436-91B2-45B3-8783-F9DCE5198F31}" type="presOf" srcId="{387DC12D-FEBB-430E-B541-6C46B1340476}" destId="{8A9C0C1E-67B2-4531-8581-B6EF80B7715D}" srcOrd="0" destOrd="0" presId="urn:microsoft.com/office/officeart/2005/8/layout/vList5"/>
    <dgm:cxn modelId="{C51A9E5C-E659-4DBD-BD0E-66AB98FF26F3}" type="presOf" srcId="{9A7397F8-621D-4F6B-BABF-3CECFE8C2498}" destId="{95E6B47C-44AC-4DFD-B631-00861BD7B12A}" srcOrd="0" destOrd="0" presId="urn:microsoft.com/office/officeart/2005/8/layout/vList5"/>
    <dgm:cxn modelId="{1F3EDA6F-C60F-4881-A087-363D6307F551}" type="presOf" srcId="{AD60C82F-6E5B-460E-BA2F-69B002A404CD}" destId="{9C487CE6-2ED9-4748-B276-6959E644CD2D}" srcOrd="0" destOrd="0" presId="urn:microsoft.com/office/officeart/2005/8/layout/vList5"/>
    <dgm:cxn modelId="{5409F37E-F716-466E-B7D7-D7277A2A6FFC}" type="presOf" srcId="{C0F09D05-F0B5-4C88-9302-AD4F5A13149B}" destId="{7BD48DBE-48E3-470C-AB8A-F61D0973B2DB}" srcOrd="0" destOrd="0" presId="urn:microsoft.com/office/officeart/2005/8/layout/vList5"/>
    <dgm:cxn modelId="{FC6F4D89-1297-4BBD-B06F-95C35E467896}" type="presOf" srcId="{B23A4A19-CD77-4392-B17F-1F5D8DF9D295}" destId="{9B883C3C-AD3C-4D4C-A94E-89C98F38F5DD}" srcOrd="0" destOrd="0" presId="urn:microsoft.com/office/officeart/2005/8/layout/vList5"/>
    <dgm:cxn modelId="{6AFEFD9A-94B4-4D84-B255-0590F5971BE1}" srcId="{C0F09D05-F0B5-4C88-9302-AD4F5A13149B}" destId="{387DC12D-FEBB-430E-B541-6C46B1340476}" srcOrd="0" destOrd="0" parTransId="{29D9EB74-71E3-4FD9-AD76-F2985C5269E6}" sibTransId="{BA67CC84-6CCC-4152-A109-89CC727D2F7F}"/>
    <dgm:cxn modelId="{EEF543A8-6ECB-4CB9-9E99-1064A683B91E}" srcId="{9A7397F8-621D-4F6B-BABF-3CECFE8C2498}" destId="{AD60C82F-6E5B-460E-BA2F-69B002A404CD}" srcOrd="0" destOrd="0" parTransId="{FEC7BC06-E81E-4BD9-AB69-66D655ED6CAC}" sibTransId="{736C890D-5A72-4155-A1C4-3E6B0306D4A3}"/>
    <dgm:cxn modelId="{D25A74B9-E2E2-43E8-B297-4139B90CD90B}" srcId="{B23A4A19-CD77-4392-B17F-1F5D8DF9D295}" destId="{7514A3BB-1BC7-4BB2-96F4-D6A1F333E7BC}" srcOrd="0" destOrd="0" parTransId="{0E1A9C3D-38A0-466E-A23A-BFF695CADBCD}" sibTransId="{1CD931F4-1AE7-4B92-87B3-7C35D492F0ED}"/>
    <dgm:cxn modelId="{F93085C9-BA24-4732-BFE1-2DFD134B80A6}" srcId="{C0F09D05-F0B5-4C88-9302-AD4F5A13149B}" destId="{9A7397F8-621D-4F6B-BABF-3CECFE8C2498}" srcOrd="2" destOrd="0" parTransId="{4D4CE762-BD74-4302-B2B4-1D821AE95998}" sibTransId="{F10E6728-34A1-421B-8FA2-C51C73CDD1FA}"/>
    <dgm:cxn modelId="{ACF32ADC-9469-45F8-9830-EEAC544B14E4}" srcId="{C0F09D05-F0B5-4C88-9302-AD4F5A13149B}" destId="{B23A4A19-CD77-4392-B17F-1F5D8DF9D295}" srcOrd="1" destOrd="0" parTransId="{ED6CD050-CE27-4B8C-8A22-98A305C2A824}" sibTransId="{7893DBA6-6294-4C85-B620-774522427AE3}"/>
    <dgm:cxn modelId="{C15379DC-24EE-4253-827B-5A4446582A1C}" type="presOf" srcId="{7514A3BB-1BC7-4BB2-96F4-D6A1F333E7BC}" destId="{EC17FFB2-0D37-49B5-A6F2-3F9F532D7834}" srcOrd="0" destOrd="0" presId="urn:microsoft.com/office/officeart/2005/8/layout/vList5"/>
    <dgm:cxn modelId="{16DAC8E0-25AC-460F-BB59-178FE20D36CF}" type="presOf" srcId="{016D35DA-1AFB-4E35-9A5B-7B793619B216}" destId="{E834C03D-0BDA-4133-AA52-A59FF55C1F5F}" srcOrd="0" destOrd="0" presId="urn:microsoft.com/office/officeart/2005/8/layout/vList5"/>
    <dgm:cxn modelId="{39CA54B2-27B7-4F7C-82EC-B4379FEB72F9}" type="presParOf" srcId="{7BD48DBE-48E3-470C-AB8A-F61D0973B2DB}" destId="{34B3D4A5-A6CC-4D14-BDB9-42272708A383}" srcOrd="0" destOrd="0" presId="urn:microsoft.com/office/officeart/2005/8/layout/vList5"/>
    <dgm:cxn modelId="{F9564B33-7D64-4DD8-A1E3-616EF60FA997}" type="presParOf" srcId="{34B3D4A5-A6CC-4D14-BDB9-42272708A383}" destId="{8A9C0C1E-67B2-4531-8581-B6EF80B7715D}" srcOrd="0" destOrd="0" presId="urn:microsoft.com/office/officeart/2005/8/layout/vList5"/>
    <dgm:cxn modelId="{C51706F6-8840-43B9-9CBF-49B9B5221161}" type="presParOf" srcId="{34B3D4A5-A6CC-4D14-BDB9-42272708A383}" destId="{E834C03D-0BDA-4133-AA52-A59FF55C1F5F}" srcOrd="1" destOrd="0" presId="urn:microsoft.com/office/officeart/2005/8/layout/vList5"/>
    <dgm:cxn modelId="{61C097B6-E6B1-429E-9D2A-A6A4D7F06369}" type="presParOf" srcId="{7BD48DBE-48E3-470C-AB8A-F61D0973B2DB}" destId="{EF1DE750-7E59-46DE-80F1-A3F18A7A9935}" srcOrd="1" destOrd="0" presId="urn:microsoft.com/office/officeart/2005/8/layout/vList5"/>
    <dgm:cxn modelId="{99B1D9E3-938A-4862-A216-7097E1C1DFE9}" type="presParOf" srcId="{7BD48DBE-48E3-470C-AB8A-F61D0973B2DB}" destId="{7C46F017-48FB-4760-8DA4-409C7DB95A91}" srcOrd="2" destOrd="0" presId="urn:microsoft.com/office/officeart/2005/8/layout/vList5"/>
    <dgm:cxn modelId="{A6EAC224-4B50-4D30-97F4-FFB03EBF354D}" type="presParOf" srcId="{7C46F017-48FB-4760-8DA4-409C7DB95A91}" destId="{9B883C3C-AD3C-4D4C-A94E-89C98F38F5DD}" srcOrd="0" destOrd="0" presId="urn:microsoft.com/office/officeart/2005/8/layout/vList5"/>
    <dgm:cxn modelId="{B5AAD3F1-76CA-461C-B4A2-30460A684623}" type="presParOf" srcId="{7C46F017-48FB-4760-8DA4-409C7DB95A91}" destId="{EC17FFB2-0D37-49B5-A6F2-3F9F532D7834}" srcOrd="1" destOrd="0" presId="urn:microsoft.com/office/officeart/2005/8/layout/vList5"/>
    <dgm:cxn modelId="{92D0C82D-9B67-4765-AFEC-F81CEE770B5E}" type="presParOf" srcId="{7BD48DBE-48E3-470C-AB8A-F61D0973B2DB}" destId="{10EE7780-1023-48D1-A0F5-C153A217BFE6}" srcOrd="3" destOrd="0" presId="urn:microsoft.com/office/officeart/2005/8/layout/vList5"/>
    <dgm:cxn modelId="{561BA883-D3EB-4DFE-9947-BBF89CFC8011}" type="presParOf" srcId="{7BD48DBE-48E3-470C-AB8A-F61D0973B2DB}" destId="{10189C9E-0127-4CC5-9485-FD442B0F7B0F}" srcOrd="4" destOrd="0" presId="urn:microsoft.com/office/officeart/2005/8/layout/vList5"/>
    <dgm:cxn modelId="{9DB7EA4C-EBD3-4A4F-BC80-8604660C98A3}" type="presParOf" srcId="{10189C9E-0127-4CC5-9485-FD442B0F7B0F}" destId="{95E6B47C-44AC-4DFD-B631-00861BD7B12A}" srcOrd="0" destOrd="0" presId="urn:microsoft.com/office/officeart/2005/8/layout/vList5"/>
    <dgm:cxn modelId="{B46EDB2A-8251-4FBB-A2A3-A9C49048EDD9}" type="presParOf" srcId="{10189C9E-0127-4CC5-9485-FD442B0F7B0F}" destId="{9C487CE6-2ED9-4748-B276-6959E644CD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F09D05-F0B5-4C88-9302-AD4F5A13149B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D60C82F-6E5B-460E-BA2F-69B002A404CD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kk-KZ" dirty="0">
              <a:latin typeface="Arial Narrow" panose="020B0606020202030204" pitchFamily="34" charset="0"/>
            </a:rPr>
            <a:t>Внести дополнения в приказ</a:t>
          </a:r>
          <a:r>
            <a:rPr lang="ru-RU" dirty="0">
              <a:latin typeface="Arial Narrow" panose="020B0606020202030204" pitchFamily="34" charset="0"/>
            </a:rPr>
            <a:t> МЗРК от 15 декабря 2020 года № ҚР ДСМ-274/2020 «Об утверждении правил проведения сертификации специалиста в области здравоохранения, подтверждения действия сертификата специалиста в области здравоохранения, включая иностранных специалистов, а также условия допуска к сертификации специалиста в области здравоохранения лица, получившего медицинское образование за пределами РК» о </a:t>
          </a:r>
          <a:r>
            <a:rPr lang="ru-RU" dirty="0" err="1">
              <a:latin typeface="Arial Narrow" panose="020B0606020202030204" pitchFamily="34" charset="0"/>
            </a:rPr>
            <a:t>госуслуге</a:t>
          </a:r>
          <a:r>
            <a:rPr lang="ru-RU" dirty="0">
              <a:latin typeface="Arial Narrow" panose="020B0606020202030204" pitchFamily="34" charset="0"/>
            </a:rPr>
            <a:t> по сертификационному курсу</a:t>
          </a:r>
          <a:endParaRPr lang="en-US" dirty="0">
            <a:latin typeface="Arial Narrow" panose="020B0606020202030204" pitchFamily="34" charset="0"/>
          </a:endParaRPr>
        </a:p>
      </dgm:t>
    </dgm:pt>
    <dgm:pt modelId="{9A7397F8-621D-4F6B-BABF-3CECFE8C2498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Вопросы дополнительного и неформального образования в области здравоохранения</a:t>
          </a:r>
          <a:endParaRPr lang="en-US" dirty="0">
            <a:latin typeface="Arial Narrow" panose="020B0606020202030204" pitchFamily="34" charset="0"/>
          </a:endParaRPr>
        </a:p>
      </dgm:t>
    </dgm:pt>
    <dgm:pt modelId="{F10E6728-34A1-421B-8FA2-C51C73CDD1FA}" type="sibTrans" cxnId="{F93085C9-BA24-4732-BFE1-2DFD134B80A6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4D4CE762-BD74-4302-B2B4-1D821AE95998}" type="parTrans" cxnId="{F93085C9-BA24-4732-BFE1-2DFD134B80A6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36C890D-5A72-4155-A1C4-3E6B0306D4A3}" type="sibTrans" cxnId="{EEF543A8-6ECB-4CB9-9E99-1064A683B91E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FEC7BC06-E81E-4BD9-AB69-66D655ED6CAC}" type="parTrans" cxnId="{EEF543A8-6ECB-4CB9-9E99-1064A683B91E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514A3BB-1BC7-4BB2-96F4-D6A1F333E7BC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В</a:t>
          </a:r>
          <a:r>
            <a:rPr lang="kk-KZ" dirty="0">
              <a:latin typeface="Arial Narrow" panose="020B0606020202030204" pitchFamily="34" charset="0"/>
            </a:rPr>
            <a:t>нести дополнения в приказ МЗ РК </a:t>
          </a:r>
          <a:r>
            <a:rPr lang="ru-RU" dirty="0">
              <a:latin typeface="Arial Narrow" panose="020B0606020202030204" pitchFamily="34" charset="0"/>
            </a:rPr>
            <a:t>от 21 декабря 2020 года № ҚР ДСМ-303/2020 «Об утверждении правил дополнительного и неформального образования специалистов в области здравоохранения, квалификационных требований к организациям, реализующим образовательные программы дополнительного и неформального образования в области здравоохранения» о заключении договора между организацией об оценке и слушателем сертификационного курса  и квалификационных требованиях для ППС в</a:t>
          </a:r>
          <a:r>
            <a:rPr lang="kk-KZ" dirty="0">
              <a:latin typeface="Arial Narrow" panose="020B0606020202030204" pitchFamily="34" charset="0"/>
            </a:rPr>
            <a:t>ысших медицинских колледжей.</a:t>
          </a:r>
          <a:endParaRPr lang="en-US" dirty="0">
            <a:latin typeface="Arial Narrow" panose="020B0606020202030204" pitchFamily="34" charset="0"/>
          </a:endParaRPr>
        </a:p>
      </dgm:t>
    </dgm:pt>
    <dgm:pt modelId="{B23A4A19-CD77-4392-B17F-1F5D8DF9D295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Вопросы дополнительного и неформального образования в области здравоохранения</a:t>
          </a:r>
          <a:endParaRPr lang="en-US" dirty="0">
            <a:latin typeface="Arial Narrow" panose="020B0606020202030204" pitchFamily="34" charset="0"/>
          </a:endParaRPr>
        </a:p>
      </dgm:t>
    </dgm:pt>
    <dgm:pt modelId="{7893DBA6-6294-4C85-B620-774522427AE3}" type="sibTrans" cxnId="{ACF32ADC-9469-45F8-9830-EEAC544B14E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ED6CD050-CE27-4B8C-8A22-98A305C2A824}" type="parTrans" cxnId="{ACF32ADC-9469-45F8-9830-EEAC544B14E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1CD931F4-1AE7-4B92-87B3-7C35D492F0ED}" type="sibTrans" cxnId="{D25A74B9-E2E2-43E8-B297-4139B90CD90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0E1A9C3D-38A0-466E-A23A-BFF695CADBCD}" type="parTrans" cxnId="{D25A74B9-E2E2-43E8-B297-4139B90CD90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016D35DA-1AFB-4E35-9A5B-7B793619B216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Разрешить реализацию программ сертификационных курсов организациями образования (ВУЗы, НИИ, НЦ, ВМК), утвержденных на заседании УМО по направлению подготовки Здравоохранение и размещенными на сайте УМО.</a:t>
          </a:r>
          <a:endParaRPr lang="en-US" dirty="0">
            <a:latin typeface="Arial Narrow" panose="020B0606020202030204" pitchFamily="34" charset="0"/>
          </a:endParaRPr>
        </a:p>
      </dgm:t>
    </dgm:pt>
    <dgm:pt modelId="{387DC12D-FEBB-430E-B541-6C46B1340476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 Вопросы дополнительного и неформального образования в области здравоохранения</a:t>
          </a:r>
          <a:endParaRPr lang="en-US" dirty="0">
            <a:latin typeface="Arial Narrow" panose="020B0606020202030204" pitchFamily="34" charset="0"/>
          </a:endParaRPr>
        </a:p>
      </dgm:t>
    </dgm:pt>
    <dgm:pt modelId="{BA67CC84-6CCC-4152-A109-89CC727D2F7F}" type="sibTrans" cxnId="{6AFEFD9A-94B4-4D84-B255-0590F5971BE1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29D9EB74-71E3-4FD9-AD76-F2985C5269E6}" type="parTrans" cxnId="{6AFEFD9A-94B4-4D84-B255-0590F5971BE1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31774C87-C9C3-40E5-BEAF-DE5BD76816DE}" type="sibTrans" cxnId="{6A6EDB2B-1697-4805-B907-83DC895E912C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4A2D6B7F-3B6E-4654-AA99-C2C71CB31A43}" type="parTrans" cxnId="{6A6EDB2B-1697-4805-B907-83DC895E912C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C643C9B3-0EE9-464F-9CE6-B90F1213481F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>
              <a:latin typeface="Arial Narrow" panose="020B0606020202030204" pitchFamily="34" charset="0"/>
            </a:rPr>
            <a:t>Организациям образования (ВУЗы, НИИ, НЦ, ВМК) внести предложения в проект методических </a:t>
          </a:r>
          <a:r>
            <a:rPr lang="kk-KZ">
              <a:latin typeface="Arial Narrow" panose="020B0606020202030204" pitchFamily="34" charset="0"/>
            </a:rPr>
            <a:t>рекомендации </a:t>
          </a:r>
          <a:r>
            <a:rPr lang="ru-RU">
              <a:latin typeface="Arial Narrow" panose="020B0606020202030204" pitchFamily="34" charset="0"/>
            </a:rPr>
            <a:t>по организации и реализации неформально</a:t>
          </a:r>
          <a:r>
            <a:rPr lang="kk-KZ">
              <a:latin typeface="Arial Narrow" panose="020B0606020202030204" pitchFamily="34" charset="0"/>
            </a:rPr>
            <a:t>го</a:t>
          </a:r>
          <a:r>
            <a:rPr lang="ru-RU">
              <a:latin typeface="Arial Narrow" panose="020B0606020202030204" pitchFamily="34" charset="0"/>
            </a:rPr>
            <a:t> образования в области здравоохранения в Секцию дополнительного и неформального образования УМО</a:t>
          </a:r>
          <a:endParaRPr lang="en-US" dirty="0">
            <a:latin typeface="Arial Narrow" panose="020B0606020202030204" pitchFamily="34" charset="0"/>
          </a:endParaRPr>
        </a:p>
      </dgm:t>
    </dgm:pt>
    <dgm:pt modelId="{B3C80100-E3FF-4177-8F5C-FBE051A1CBC8}" type="parTrans" cxnId="{62BC4B05-F5DC-423B-9668-C00387598618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5CD204CA-6EA8-4297-A516-DA59337E7AAF}" type="sibTrans" cxnId="{62BC4B05-F5DC-423B-9668-C00387598618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BD48DBE-48E3-470C-AB8A-F61D0973B2DB}" type="pres">
      <dgm:prSet presAssocID="{C0F09D05-F0B5-4C88-9302-AD4F5A13149B}" presName="Name0" presStyleCnt="0">
        <dgm:presLayoutVars>
          <dgm:dir/>
          <dgm:animLvl val="lvl"/>
          <dgm:resizeHandles val="exact"/>
        </dgm:presLayoutVars>
      </dgm:prSet>
      <dgm:spPr/>
    </dgm:pt>
    <dgm:pt modelId="{34B3D4A5-A6CC-4D14-BDB9-42272708A383}" type="pres">
      <dgm:prSet presAssocID="{387DC12D-FEBB-430E-B541-6C46B1340476}" presName="linNode" presStyleCnt="0"/>
      <dgm:spPr/>
    </dgm:pt>
    <dgm:pt modelId="{8A9C0C1E-67B2-4531-8581-B6EF80B7715D}" type="pres">
      <dgm:prSet presAssocID="{387DC12D-FEBB-430E-B541-6C46B1340476}" presName="parentText" presStyleLbl="node1" presStyleIdx="0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E834C03D-0BDA-4133-AA52-A59FF55C1F5F}" type="pres">
      <dgm:prSet presAssocID="{387DC12D-FEBB-430E-B541-6C46B1340476}" presName="descendantText" presStyleLbl="alignAccFollowNode1" presStyleIdx="0" presStyleCnt="3" custScaleY="113461">
        <dgm:presLayoutVars>
          <dgm:bulletEnabled val="1"/>
        </dgm:presLayoutVars>
      </dgm:prSet>
      <dgm:spPr/>
    </dgm:pt>
    <dgm:pt modelId="{EF1DE750-7E59-46DE-80F1-A3F18A7A9935}" type="pres">
      <dgm:prSet presAssocID="{BA67CC84-6CCC-4152-A109-89CC727D2F7F}" presName="sp" presStyleCnt="0"/>
      <dgm:spPr/>
    </dgm:pt>
    <dgm:pt modelId="{7C46F017-48FB-4760-8DA4-409C7DB95A91}" type="pres">
      <dgm:prSet presAssocID="{B23A4A19-CD77-4392-B17F-1F5D8DF9D295}" presName="linNode" presStyleCnt="0"/>
      <dgm:spPr/>
    </dgm:pt>
    <dgm:pt modelId="{9B883C3C-AD3C-4D4C-A94E-89C98F38F5DD}" type="pres">
      <dgm:prSet presAssocID="{B23A4A19-CD77-4392-B17F-1F5D8DF9D295}" presName="parentText" presStyleLbl="node1" presStyleIdx="1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EC17FFB2-0D37-49B5-A6F2-3F9F532D7834}" type="pres">
      <dgm:prSet presAssocID="{B23A4A19-CD77-4392-B17F-1F5D8DF9D295}" presName="descendantText" presStyleLbl="alignAccFollowNode1" presStyleIdx="1" presStyleCnt="3">
        <dgm:presLayoutVars>
          <dgm:bulletEnabled val="1"/>
        </dgm:presLayoutVars>
      </dgm:prSet>
      <dgm:spPr/>
    </dgm:pt>
    <dgm:pt modelId="{10EE7780-1023-48D1-A0F5-C153A217BFE6}" type="pres">
      <dgm:prSet presAssocID="{7893DBA6-6294-4C85-B620-774522427AE3}" presName="sp" presStyleCnt="0"/>
      <dgm:spPr/>
    </dgm:pt>
    <dgm:pt modelId="{10189C9E-0127-4CC5-9485-FD442B0F7B0F}" type="pres">
      <dgm:prSet presAssocID="{9A7397F8-621D-4F6B-BABF-3CECFE8C2498}" presName="linNode" presStyleCnt="0"/>
      <dgm:spPr/>
    </dgm:pt>
    <dgm:pt modelId="{95E6B47C-44AC-4DFD-B631-00861BD7B12A}" type="pres">
      <dgm:prSet presAssocID="{9A7397F8-621D-4F6B-BABF-3CECFE8C2498}" presName="parentText" presStyleLbl="node1" presStyleIdx="2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9C487CE6-2ED9-4748-B276-6959E644CD2D}" type="pres">
      <dgm:prSet presAssocID="{9A7397F8-621D-4F6B-BABF-3CECFE8C249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2BC4B05-F5DC-423B-9668-C00387598618}" srcId="{387DC12D-FEBB-430E-B541-6C46B1340476}" destId="{C643C9B3-0EE9-464F-9CE6-B90F1213481F}" srcOrd="1" destOrd="0" parTransId="{B3C80100-E3FF-4177-8F5C-FBE051A1CBC8}" sibTransId="{5CD204CA-6EA8-4297-A516-DA59337E7AAF}"/>
    <dgm:cxn modelId="{6A6EDB2B-1697-4805-B907-83DC895E912C}" srcId="{387DC12D-FEBB-430E-B541-6C46B1340476}" destId="{016D35DA-1AFB-4E35-9A5B-7B793619B216}" srcOrd="0" destOrd="0" parTransId="{4A2D6B7F-3B6E-4654-AA99-C2C71CB31A43}" sibTransId="{31774C87-C9C3-40E5-BEAF-DE5BD76816DE}"/>
    <dgm:cxn modelId="{7D548F3C-D7E6-4F0D-AB14-138B4870F2DE}" type="presOf" srcId="{AD60C82F-6E5B-460E-BA2F-69B002A404CD}" destId="{9C487CE6-2ED9-4748-B276-6959E644CD2D}" srcOrd="0" destOrd="0" presId="urn:microsoft.com/office/officeart/2005/8/layout/vList5"/>
    <dgm:cxn modelId="{F0168166-9EB7-4AD9-9F1C-FA5AF2F11A40}" type="presOf" srcId="{9A7397F8-621D-4F6B-BABF-3CECFE8C2498}" destId="{95E6B47C-44AC-4DFD-B631-00861BD7B12A}" srcOrd="0" destOrd="0" presId="urn:microsoft.com/office/officeart/2005/8/layout/vList5"/>
    <dgm:cxn modelId="{D2AC5C4D-8D08-4790-A9F5-8D7F6D00B626}" type="presOf" srcId="{7514A3BB-1BC7-4BB2-96F4-D6A1F333E7BC}" destId="{EC17FFB2-0D37-49B5-A6F2-3F9F532D7834}" srcOrd="0" destOrd="0" presId="urn:microsoft.com/office/officeart/2005/8/layout/vList5"/>
    <dgm:cxn modelId="{73816C55-D139-49D7-9EC2-5365824013CB}" type="presOf" srcId="{C643C9B3-0EE9-464F-9CE6-B90F1213481F}" destId="{E834C03D-0BDA-4133-AA52-A59FF55C1F5F}" srcOrd="0" destOrd="1" presId="urn:microsoft.com/office/officeart/2005/8/layout/vList5"/>
    <dgm:cxn modelId="{2D0DC88F-44B5-41DA-9D1C-35D6920583EB}" type="presOf" srcId="{B23A4A19-CD77-4392-B17F-1F5D8DF9D295}" destId="{9B883C3C-AD3C-4D4C-A94E-89C98F38F5DD}" srcOrd="0" destOrd="0" presId="urn:microsoft.com/office/officeart/2005/8/layout/vList5"/>
    <dgm:cxn modelId="{6AFEFD9A-94B4-4D84-B255-0590F5971BE1}" srcId="{C0F09D05-F0B5-4C88-9302-AD4F5A13149B}" destId="{387DC12D-FEBB-430E-B541-6C46B1340476}" srcOrd="0" destOrd="0" parTransId="{29D9EB74-71E3-4FD9-AD76-F2985C5269E6}" sibTransId="{BA67CC84-6CCC-4152-A109-89CC727D2F7F}"/>
    <dgm:cxn modelId="{EEF543A8-6ECB-4CB9-9E99-1064A683B91E}" srcId="{9A7397F8-621D-4F6B-BABF-3CECFE8C2498}" destId="{AD60C82F-6E5B-460E-BA2F-69B002A404CD}" srcOrd="0" destOrd="0" parTransId="{FEC7BC06-E81E-4BD9-AB69-66D655ED6CAC}" sibTransId="{736C890D-5A72-4155-A1C4-3E6B0306D4A3}"/>
    <dgm:cxn modelId="{D25A74B9-E2E2-43E8-B297-4139B90CD90B}" srcId="{B23A4A19-CD77-4392-B17F-1F5D8DF9D295}" destId="{7514A3BB-1BC7-4BB2-96F4-D6A1F333E7BC}" srcOrd="0" destOrd="0" parTransId="{0E1A9C3D-38A0-466E-A23A-BFF695CADBCD}" sibTransId="{1CD931F4-1AE7-4B92-87B3-7C35D492F0ED}"/>
    <dgm:cxn modelId="{F93085C9-BA24-4732-BFE1-2DFD134B80A6}" srcId="{C0F09D05-F0B5-4C88-9302-AD4F5A13149B}" destId="{9A7397F8-621D-4F6B-BABF-3CECFE8C2498}" srcOrd="2" destOrd="0" parTransId="{4D4CE762-BD74-4302-B2B4-1D821AE95998}" sibTransId="{F10E6728-34A1-421B-8FA2-C51C73CDD1FA}"/>
    <dgm:cxn modelId="{9D1A7CDA-7BB7-40CE-A7A5-47DA6B416632}" type="presOf" srcId="{016D35DA-1AFB-4E35-9A5B-7B793619B216}" destId="{E834C03D-0BDA-4133-AA52-A59FF55C1F5F}" srcOrd="0" destOrd="0" presId="urn:microsoft.com/office/officeart/2005/8/layout/vList5"/>
    <dgm:cxn modelId="{ACF32ADC-9469-45F8-9830-EEAC544B14E4}" srcId="{C0F09D05-F0B5-4C88-9302-AD4F5A13149B}" destId="{B23A4A19-CD77-4392-B17F-1F5D8DF9D295}" srcOrd="1" destOrd="0" parTransId="{ED6CD050-CE27-4B8C-8A22-98A305C2A824}" sibTransId="{7893DBA6-6294-4C85-B620-774522427AE3}"/>
    <dgm:cxn modelId="{EC184EE2-419F-45ED-A0C7-56AA0F18E0BA}" type="presOf" srcId="{C0F09D05-F0B5-4C88-9302-AD4F5A13149B}" destId="{7BD48DBE-48E3-470C-AB8A-F61D0973B2DB}" srcOrd="0" destOrd="0" presId="urn:microsoft.com/office/officeart/2005/8/layout/vList5"/>
    <dgm:cxn modelId="{BE280AEA-2D50-4AA5-9EDD-634D7D5891B2}" type="presOf" srcId="{387DC12D-FEBB-430E-B541-6C46B1340476}" destId="{8A9C0C1E-67B2-4531-8581-B6EF80B7715D}" srcOrd="0" destOrd="0" presId="urn:microsoft.com/office/officeart/2005/8/layout/vList5"/>
    <dgm:cxn modelId="{16E5A035-998E-49FE-B1E5-3B7914C15967}" type="presParOf" srcId="{7BD48DBE-48E3-470C-AB8A-F61D0973B2DB}" destId="{34B3D4A5-A6CC-4D14-BDB9-42272708A383}" srcOrd="0" destOrd="0" presId="urn:microsoft.com/office/officeart/2005/8/layout/vList5"/>
    <dgm:cxn modelId="{6A1D5AAA-172D-416F-B643-54B76720C312}" type="presParOf" srcId="{34B3D4A5-A6CC-4D14-BDB9-42272708A383}" destId="{8A9C0C1E-67B2-4531-8581-B6EF80B7715D}" srcOrd="0" destOrd="0" presId="urn:microsoft.com/office/officeart/2005/8/layout/vList5"/>
    <dgm:cxn modelId="{C4C67361-E895-474D-91BC-EFB0AAE8409F}" type="presParOf" srcId="{34B3D4A5-A6CC-4D14-BDB9-42272708A383}" destId="{E834C03D-0BDA-4133-AA52-A59FF55C1F5F}" srcOrd="1" destOrd="0" presId="urn:microsoft.com/office/officeart/2005/8/layout/vList5"/>
    <dgm:cxn modelId="{E94C8DF9-8CDC-40DE-B571-A03013D5A8B3}" type="presParOf" srcId="{7BD48DBE-48E3-470C-AB8A-F61D0973B2DB}" destId="{EF1DE750-7E59-46DE-80F1-A3F18A7A9935}" srcOrd="1" destOrd="0" presId="urn:microsoft.com/office/officeart/2005/8/layout/vList5"/>
    <dgm:cxn modelId="{963C442F-BDCF-42B2-BDF5-09851BF81BB0}" type="presParOf" srcId="{7BD48DBE-48E3-470C-AB8A-F61D0973B2DB}" destId="{7C46F017-48FB-4760-8DA4-409C7DB95A91}" srcOrd="2" destOrd="0" presId="urn:microsoft.com/office/officeart/2005/8/layout/vList5"/>
    <dgm:cxn modelId="{988A802C-D19F-4379-9217-BF2FC11068CC}" type="presParOf" srcId="{7C46F017-48FB-4760-8DA4-409C7DB95A91}" destId="{9B883C3C-AD3C-4D4C-A94E-89C98F38F5DD}" srcOrd="0" destOrd="0" presId="urn:microsoft.com/office/officeart/2005/8/layout/vList5"/>
    <dgm:cxn modelId="{A30E8ED7-6C80-4681-B20D-2B7C9605A335}" type="presParOf" srcId="{7C46F017-48FB-4760-8DA4-409C7DB95A91}" destId="{EC17FFB2-0D37-49B5-A6F2-3F9F532D7834}" srcOrd="1" destOrd="0" presId="urn:microsoft.com/office/officeart/2005/8/layout/vList5"/>
    <dgm:cxn modelId="{ED956B7E-A03B-45EE-B1D2-FC2CCEAF46F2}" type="presParOf" srcId="{7BD48DBE-48E3-470C-AB8A-F61D0973B2DB}" destId="{10EE7780-1023-48D1-A0F5-C153A217BFE6}" srcOrd="3" destOrd="0" presId="urn:microsoft.com/office/officeart/2005/8/layout/vList5"/>
    <dgm:cxn modelId="{CFD5BF97-F1E3-402E-8371-0118DDC8AE98}" type="presParOf" srcId="{7BD48DBE-48E3-470C-AB8A-F61D0973B2DB}" destId="{10189C9E-0127-4CC5-9485-FD442B0F7B0F}" srcOrd="4" destOrd="0" presId="urn:microsoft.com/office/officeart/2005/8/layout/vList5"/>
    <dgm:cxn modelId="{A83F5BA8-94B4-432F-B834-0663E9D91317}" type="presParOf" srcId="{10189C9E-0127-4CC5-9485-FD442B0F7B0F}" destId="{95E6B47C-44AC-4DFD-B631-00861BD7B12A}" srcOrd="0" destOrd="0" presId="urn:microsoft.com/office/officeart/2005/8/layout/vList5"/>
    <dgm:cxn modelId="{5B9B917F-CC1C-4D33-8012-60D8FDB4CD72}" type="presParOf" srcId="{10189C9E-0127-4CC5-9485-FD442B0F7B0F}" destId="{9C487CE6-2ED9-4748-B276-6959E644CD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F09D05-F0B5-4C88-9302-AD4F5A13149B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D60C82F-6E5B-460E-BA2F-69B002A404CD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Организациям образования подготовить проекты ОП для реализации проектов государственных общеобязательных стандартов </a:t>
          </a:r>
          <a:r>
            <a:rPr lang="kk-KZ" dirty="0">
              <a:latin typeface="Arial Narrow" panose="020B0606020202030204" pitchFamily="34" charset="0"/>
            </a:rPr>
            <a:t>по уровням образования </a:t>
          </a:r>
          <a:r>
            <a:rPr lang="ru-RU" dirty="0">
              <a:latin typeface="Arial Narrow" panose="020B0606020202030204" pitchFamily="34" charset="0"/>
            </a:rPr>
            <a:t>в области здравоохранения с объемом ООД 56 кредитов</a:t>
          </a:r>
          <a:endParaRPr lang="en-US" dirty="0">
            <a:latin typeface="Arial Narrow" panose="020B0606020202030204" pitchFamily="34" charset="0"/>
          </a:endParaRPr>
        </a:p>
      </dgm:t>
    </dgm:pt>
    <dgm:pt modelId="{9A7397F8-621D-4F6B-BABF-3CECFE8C2498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О проекте государственных общеобязательных стандартов </a:t>
          </a:r>
          <a:r>
            <a:rPr lang="kk-KZ" dirty="0">
              <a:latin typeface="Arial Narrow" panose="020B0606020202030204" pitchFamily="34" charset="0"/>
            </a:rPr>
            <a:t>по уровням образования </a:t>
          </a:r>
          <a:r>
            <a:rPr lang="ru-RU" dirty="0">
              <a:latin typeface="Arial Narrow" panose="020B0606020202030204" pitchFamily="34" charset="0"/>
            </a:rPr>
            <a:t>в области здравоохранения</a:t>
          </a:r>
          <a:endParaRPr lang="en-US" dirty="0">
            <a:latin typeface="Arial Narrow" panose="020B0606020202030204" pitchFamily="34" charset="0"/>
          </a:endParaRPr>
        </a:p>
      </dgm:t>
    </dgm:pt>
    <dgm:pt modelId="{F10E6728-34A1-421B-8FA2-C51C73CDD1FA}" type="sibTrans" cxnId="{F93085C9-BA24-4732-BFE1-2DFD134B80A6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4D4CE762-BD74-4302-B2B4-1D821AE95998}" type="parTrans" cxnId="{F93085C9-BA24-4732-BFE1-2DFD134B80A6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36C890D-5A72-4155-A1C4-3E6B0306D4A3}" type="sibTrans" cxnId="{EEF543A8-6ECB-4CB9-9E99-1064A683B91E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FEC7BC06-E81E-4BD9-AB69-66D655ED6CAC}" type="parTrans" cxnId="{EEF543A8-6ECB-4CB9-9E99-1064A683B91E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514A3BB-1BC7-4BB2-96F4-D6A1F333E7BC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Разрешить выпускнику повторную независимую оценку через 3 месяца после получения оценки «неудовлетворительно», за счет личных средств выпускника на базе НЦНЭ.</a:t>
          </a:r>
          <a:endParaRPr lang="en-US" dirty="0">
            <a:latin typeface="Arial Narrow" panose="020B0606020202030204" pitchFamily="34" charset="0"/>
          </a:endParaRPr>
        </a:p>
      </dgm:t>
    </dgm:pt>
    <dgm:pt modelId="{B23A4A19-CD77-4392-B17F-1F5D8DF9D295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О независимой оценке обучающихся и выпускников</a:t>
          </a:r>
          <a:endParaRPr lang="en-US" dirty="0">
            <a:latin typeface="Arial Narrow" panose="020B0606020202030204" pitchFamily="34" charset="0"/>
          </a:endParaRPr>
        </a:p>
      </dgm:t>
    </dgm:pt>
    <dgm:pt modelId="{7893DBA6-6294-4C85-B620-774522427AE3}" type="sibTrans" cxnId="{ACF32ADC-9469-45F8-9830-EEAC544B14E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ED6CD050-CE27-4B8C-8A22-98A305C2A824}" type="parTrans" cxnId="{ACF32ADC-9469-45F8-9830-EEAC544B14E4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1CD931F4-1AE7-4B92-87B3-7C35D492F0ED}" type="sibTrans" cxnId="{D25A74B9-E2E2-43E8-B297-4139B90CD90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0E1A9C3D-38A0-466E-A23A-BFF695CADBCD}" type="parTrans" cxnId="{D25A74B9-E2E2-43E8-B297-4139B90CD90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016D35DA-1AFB-4E35-9A5B-7B793619B216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Утверждены программы повышения квалификации фонда ООН в области народонаселения (</a:t>
          </a:r>
          <a:r>
            <a:rPr lang="ru-RU" dirty="0" err="1">
              <a:latin typeface="Arial Narrow" panose="020B0606020202030204" pitchFamily="34" charset="0"/>
            </a:rPr>
            <a:t>Страновой</a:t>
          </a:r>
          <a:r>
            <a:rPr lang="ru-RU" dirty="0">
              <a:latin typeface="Arial Narrow" panose="020B0606020202030204" pitchFamily="34" charset="0"/>
            </a:rPr>
            <a:t> офис ЮНФПА в Казахстане)</a:t>
          </a:r>
          <a:endParaRPr lang="en-US" dirty="0">
            <a:latin typeface="Arial Narrow" panose="020B0606020202030204" pitchFamily="34" charset="0"/>
          </a:endParaRPr>
        </a:p>
      </dgm:t>
    </dgm:pt>
    <dgm:pt modelId="{387DC12D-FEBB-430E-B541-6C46B1340476}">
      <dgm:prSet phldrT="[Текст]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>
              <a:latin typeface="Arial Narrow" panose="020B0606020202030204" pitchFamily="34" charset="0"/>
            </a:rPr>
            <a:t>Утверждение программ дополнительного образования в области здравоохранения</a:t>
          </a:r>
          <a:endParaRPr lang="en-US" dirty="0">
            <a:latin typeface="Arial Narrow" panose="020B0606020202030204" pitchFamily="34" charset="0"/>
          </a:endParaRPr>
        </a:p>
      </dgm:t>
    </dgm:pt>
    <dgm:pt modelId="{BA67CC84-6CCC-4152-A109-89CC727D2F7F}" type="sibTrans" cxnId="{6AFEFD9A-94B4-4D84-B255-0590F5971BE1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29D9EB74-71E3-4FD9-AD76-F2985C5269E6}" type="parTrans" cxnId="{6AFEFD9A-94B4-4D84-B255-0590F5971BE1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31774C87-C9C3-40E5-BEAF-DE5BD76816DE}" type="sibTrans" cxnId="{6A6EDB2B-1697-4805-B907-83DC895E912C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4A2D6B7F-3B6E-4654-AA99-C2C71CB31A43}" type="parTrans" cxnId="{6A6EDB2B-1697-4805-B907-83DC895E912C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C8649DDD-BE8C-41C2-B32B-F7FC417DE398}">
      <dgm:prSet/>
      <dgm:spPr/>
      <dgm:t>
        <a:bodyPr/>
        <a:lstStyle/>
        <a:p>
          <a:r>
            <a:rPr lang="ru-RU">
              <a:latin typeface="Arial Narrow" panose="020B0606020202030204" pitchFamily="34" charset="0"/>
            </a:rPr>
            <a:t>2. Ходатайствовать перед НЦНЭ о сдаче независимой оценки по специальности «Сестринское дело» со сроком обучения 10 мес в городах Тараз и Уральск на базе высших медицинских колледжей.</a:t>
          </a:r>
          <a:endParaRPr lang="en-US">
            <a:latin typeface="Arial Narrow" panose="020B0606020202030204" pitchFamily="34" charset="0"/>
          </a:endParaRPr>
        </a:p>
      </dgm:t>
    </dgm:pt>
    <dgm:pt modelId="{A22BE1FE-E916-4D56-A977-8CB8F47BF300}" type="parTrans" cxnId="{37172B8E-CEA3-4B3C-8055-ED4D339D6DD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620288D2-2118-4450-917A-5DDAA24E3F9F}" type="sibTrans" cxnId="{37172B8E-CEA3-4B3C-8055-ED4D339D6DD7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BD48DBE-48E3-470C-AB8A-F61D0973B2DB}" type="pres">
      <dgm:prSet presAssocID="{C0F09D05-F0B5-4C88-9302-AD4F5A13149B}" presName="Name0" presStyleCnt="0">
        <dgm:presLayoutVars>
          <dgm:dir/>
          <dgm:animLvl val="lvl"/>
          <dgm:resizeHandles val="exact"/>
        </dgm:presLayoutVars>
      </dgm:prSet>
      <dgm:spPr/>
    </dgm:pt>
    <dgm:pt modelId="{34B3D4A5-A6CC-4D14-BDB9-42272708A383}" type="pres">
      <dgm:prSet presAssocID="{387DC12D-FEBB-430E-B541-6C46B1340476}" presName="linNode" presStyleCnt="0"/>
      <dgm:spPr/>
    </dgm:pt>
    <dgm:pt modelId="{8A9C0C1E-67B2-4531-8581-B6EF80B7715D}" type="pres">
      <dgm:prSet presAssocID="{387DC12D-FEBB-430E-B541-6C46B1340476}" presName="parentText" presStyleLbl="node1" presStyleIdx="0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E834C03D-0BDA-4133-AA52-A59FF55C1F5F}" type="pres">
      <dgm:prSet presAssocID="{387DC12D-FEBB-430E-B541-6C46B1340476}" presName="descendantText" presStyleLbl="alignAccFollowNode1" presStyleIdx="0" presStyleCnt="3" custScaleY="113461">
        <dgm:presLayoutVars>
          <dgm:bulletEnabled val="1"/>
        </dgm:presLayoutVars>
      </dgm:prSet>
      <dgm:spPr/>
    </dgm:pt>
    <dgm:pt modelId="{EF1DE750-7E59-46DE-80F1-A3F18A7A9935}" type="pres">
      <dgm:prSet presAssocID="{BA67CC84-6CCC-4152-A109-89CC727D2F7F}" presName="sp" presStyleCnt="0"/>
      <dgm:spPr/>
    </dgm:pt>
    <dgm:pt modelId="{7C46F017-48FB-4760-8DA4-409C7DB95A91}" type="pres">
      <dgm:prSet presAssocID="{B23A4A19-CD77-4392-B17F-1F5D8DF9D295}" presName="linNode" presStyleCnt="0"/>
      <dgm:spPr/>
    </dgm:pt>
    <dgm:pt modelId="{9B883C3C-AD3C-4D4C-A94E-89C98F38F5DD}" type="pres">
      <dgm:prSet presAssocID="{B23A4A19-CD77-4392-B17F-1F5D8DF9D295}" presName="parentText" presStyleLbl="node1" presStyleIdx="1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EC17FFB2-0D37-49B5-A6F2-3F9F532D7834}" type="pres">
      <dgm:prSet presAssocID="{B23A4A19-CD77-4392-B17F-1F5D8DF9D295}" presName="descendantText" presStyleLbl="alignAccFollowNode1" presStyleIdx="1" presStyleCnt="3">
        <dgm:presLayoutVars>
          <dgm:bulletEnabled val="1"/>
        </dgm:presLayoutVars>
      </dgm:prSet>
      <dgm:spPr/>
    </dgm:pt>
    <dgm:pt modelId="{10EE7780-1023-48D1-A0F5-C153A217BFE6}" type="pres">
      <dgm:prSet presAssocID="{7893DBA6-6294-4C85-B620-774522427AE3}" presName="sp" presStyleCnt="0"/>
      <dgm:spPr/>
    </dgm:pt>
    <dgm:pt modelId="{10189C9E-0127-4CC5-9485-FD442B0F7B0F}" type="pres">
      <dgm:prSet presAssocID="{9A7397F8-621D-4F6B-BABF-3CECFE8C2498}" presName="linNode" presStyleCnt="0"/>
      <dgm:spPr/>
    </dgm:pt>
    <dgm:pt modelId="{95E6B47C-44AC-4DFD-B631-00861BD7B12A}" type="pres">
      <dgm:prSet presAssocID="{9A7397F8-621D-4F6B-BABF-3CECFE8C2498}" presName="parentText" presStyleLbl="node1" presStyleIdx="2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</dgm:pt>
    <dgm:pt modelId="{9C487CE6-2ED9-4748-B276-6959E644CD2D}" type="pres">
      <dgm:prSet presAssocID="{9A7397F8-621D-4F6B-BABF-3CECFE8C249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A6EDB2B-1697-4805-B907-83DC895E912C}" srcId="{387DC12D-FEBB-430E-B541-6C46B1340476}" destId="{016D35DA-1AFB-4E35-9A5B-7B793619B216}" srcOrd="0" destOrd="0" parTransId="{4A2D6B7F-3B6E-4654-AA99-C2C71CB31A43}" sibTransId="{31774C87-C9C3-40E5-BEAF-DE5BD76816DE}"/>
    <dgm:cxn modelId="{8AC91449-FFE2-407C-8788-D7241BF71351}" type="presOf" srcId="{387DC12D-FEBB-430E-B541-6C46B1340476}" destId="{8A9C0C1E-67B2-4531-8581-B6EF80B7715D}" srcOrd="0" destOrd="0" presId="urn:microsoft.com/office/officeart/2005/8/layout/vList5"/>
    <dgm:cxn modelId="{4643546B-DD59-4843-80A6-D9AF817FCB2F}" type="presOf" srcId="{C8649DDD-BE8C-41C2-B32B-F7FC417DE398}" destId="{EC17FFB2-0D37-49B5-A6F2-3F9F532D7834}" srcOrd="0" destOrd="1" presId="urn:microsoft.com/office/officeart/2005/8/layout/vList5"/>
    <dgm:cxn modelId="{56112C70-DA2F-4ED8-9DD8-3EE53597B16A}" type="presOf" srcId="{016D35DA-1AFB-4E35-9A5B-7B793619B216}" destId="{E834C03D-0BDA-4133-AA52-A59FF55C1F5F}" srcOrd="0" destOrd="0" presId="urn:microsoft.com/office/officeart/2005/8/layout/vList5"/>
    <dgm:cxn modelId="{F8B70E76-B3BB-4CA6-BAA8-92D17259116B}" type="presOf" srcId="{B23A4A19-CD77-4392-B17F-1F5D8DF9D295}" destId="{9B883C3C-AD3C-4D4C-A94E-89C98F38F5DD}" srcOrd="0" destOrd="0" presId="urn:microsoft.com/office/officeart/2005/8/layout/vList5"/>
    <dgm:cxn modelId="{37172B8E-CEA3-4B3C-8055-ED4D339D6DD7}" srcId="{B23A4A19-CD77-4392-B17F-1F5D8DF9D295}" destId="{C8649DDD-BE8C-41C2-B32B-F7FC417DE398}" srcOrd="1" destOrd="0" parTransId="{A22BE1FE-E916-4D56-A977-8CB8F47BF300}" sibTransId="{620288D2-2118-4450-917A-5DDAA24E3F9F}"/>
    <dgm:cxn modelId="{D45EC398-23AB-435F-81EB-74DA0A53A091}" type="presOf" srcId="{AD60C82F-6E5B-460E-BA2F-69B002A404CD}" destId="{9C487CE6-2ED9-4748-B276-6959E644CD2D}" srcOrd="0" destOrd="0" presId="urn:microsoft.com/office/officeart/2005/8/layout/vList5"/>
    <dgm:cxn modelId="{6AFEFD9A-94B4-4D84-B255-0590F5971BE1}" srcId="{C0F09D05-F0B5-4C88-9302-AD4F5A13149B}" destId="{387DC12D-FEBB-430E-B541-6C46B1340476}" srcOrd="0" destOrd="0" parTransId="{29D9EB74-71E3-4FD9-AD76-F2985C5269E6}" sibTransId="{BA67CC84-6CCC-4152-A109-89CC727D2F7F}"/>
    <dgm:cxn modelId="{EEF543A8-6ECB-4CB9-9E99-1064A683B91E}" srcId="{9A7397F8-621D-4F6B-BABF-3CECFE8C2498}" destId="{AD60C82F-6E5B-460E-BA2F-69B002A404CD}" srcOrd="0" destOrd="0" parTransId="{FEC7BC06-E81E-4BD9-AB69-66D655ED6CAC}" sibTransId="{736C890D-5A72-4155-A1C4-3E6B0306D4A3}"/>
    <dgm:cxn modelId="{D25A74B9-E2E2-43E8-B297-4139B90CD90B}" srcId="{B23A4A19-CD77-4392-B17F-1F5D8DF9D295}" destId="{7514A3BB-1BC7-4BB2-96F4-D6A1F333E7BC}" srcOrd="0" destOrd="0" parTransId="{0E1A9C3D-38A0-466E-A23A-BFF695CADBCD}" sibTransId="{1CD931F4-1AE7-4B92-87B3-7C35D492F0ED}"/>
    <dgm:cxn modelId="{F77C43C4-675F-4D15-AA2F-229FE0F32090}" type="presOf" srcId="{7514A3BB-1BC7-4BB2-96F4-D6A1F333E7BC}" destId="{EC17FFB2-0D37-49B5-A6F2-3F9F532D7834}" srcOrd="0" destOrd="0" presId="urn:microsoft.com/office/officeart/2005/8/layout/vList5"/>
    <dgm:cxn modelId="{F93085C9-BA24-4732-BFE1-2DFD134B80A6}" srcId="{C0F09D05-F0B5-4C88-9302-AD4F5A13149B}" destId="{9A7397F8-621D-4F6B-BABF-3CECFE8C2498}" srcOrd="2" destOrd="0" parTransId="{4D4CE762-BD74-4302-B2B4-1D821AE95998}" sibTransId="{F10E6728-34A1-421B-8FA2-C51C73CDD1FA}"/>
    <dgm:cxn modelId="{321882D7-9F6E-4045-BCDE-C15A56BDE76D}" type="presOf" srcId="{C0F09D05-F0B5-4C88-9302-AD4F5A13149B}" destId="{7BD48DBE-48E3-470C-AB8A-F61D0973B2DB}" srcOrd="0" destOrd="0" presId="urn:microsoft.com/office/officeart/2005/8/layout/vList5"/>
    <dgm:cxn modelId="{1A2B60D8-CA26-442E-B6D4-F88168BB081E}" type="presOf" srcId="{9A7397F8-621D-4F6B-BABF-3CECFE8C2498}" destId="{95E6B47C-44AC-4DFD-B631-00861BD7B12A}" srcOrd="0" destOrd="0" presId="urn:microsoft.com/office/officeart/2005/8/layout/vList5"/>
    <dgm:cxn modelId="{ACF32ADC-9469-45F8-9830-EEAC544B14E4}" srcId="{C0F09D05-F0B5-4C88-9302-AD4F5A13149B}" destId="{B23A4A19-CD77-4392-B17F-1F5D8DF9D295}" srcOrd="1" destOrd="0" parTransId="{ED6CD050-CE27-4B8C-8A22-98A305C2A824}" sibTransId="{7893DBA6-6294-4C85-B620-774522427AE3}"/>
    <dgm:cxn modelId="{FDCE330B-EED4-4893-AC60-27EBFDB4F52E}" type="presParOf" srcId="{7BD48DBE-48E3-470C-AB8A-F61D0973B2DB}" destId="{34B3D4A5-A6CC-4D14-BDB9-42272708A383}" srcOrd="0" destOrd="0" presId="urn:microsoft.com/office/officeart/2005/8/layout/vList5"/>
    <dgm:cxn modelId="{0DA6E364-61BF-4D95-9752-B00FAF08A47A}" type="presParOf" srcId="{34B3D4A5-A6CC-4D14-BDB9-42272708A383}" destId="{8A9C0C1E-67B2-4531-8581-B6EF80B7715D}" srcOrd="0" destOrd="0" presId="urn:microsoft.com/office/officeart/2005/8/layout/vList5"/>
    <dgm:cxn modelId="{6E501B6D-5AC7-4AEE-9839-6E8539076365}" type="presParOf" srcId="{34B3D4A5-A6CC-4D14-BDB9-42272708A383}" destId="{E834C03D-0BDA-4133-AA52-A59FF55C1F5F}" srcOrd="1" destOrd="0" presId="urn:microsoft.com/office/officeart/2005/8/layout/vList5"/>
    <dgm:cxn modelId="{76E1F5CF-1054-45E5-B737-7389353528E9}" type="presParOf" srcId="{7BD48DBE-48E3-470C-AB8A-F61D0973B2DB}" destId="{EF1DE750-7E59-46DE-80F1-A3F18A7A9935}" srcOrd="1" destOrd="0" presId="urn:microsoft.com/office/officeart/2005/8/layout/vList5"/>
    <dgm:cxn modelId="{8590CC7B-1793-41D8-8580-9052AB896744}" type="presParOf" srcId="{7BD48DBE-48E3-470C-AB8A-F61D0973B2DB}" destId="{7C46F017-48FB-4760-8DA4-409C7DB95A91}" srcOrd="2" destOrd="0" presId="urn:microsoft.com/office/officeart/2005/8/layout/vList5"/>
    <dgm:cxn modelId="{DA24CC83-161A-42D9-B3C3-9E0B5FF30F2A}" type="presParOf" srcId="{7C46F017-48FB-4760-8DA4-409C7DB95A91}" destId="{9B883C3C-AD3C-4D4C-A94E-89C98F38F5DD}" srcOrd="0" destOrd="0" presId="urn:microsoft.com/office/officeart/2005/8/layout/vList5"/>
    <dgm:cxn modelId="{4C59936F-C268-418D-9B36-C5BA551A2AD1}" type="presParOf" srcId="{7C46F017-48FB-4760-8DA4-409C7DB95A91}" destId="{EC17FFB2-0D37-49B5-A6F2-3F9F532D7834}" srcOrd="1" destOrd="0" presId="urn:microsoft.com/office/officeart/2005/8/layout/vList5"/>
    <dgm:cxn modelId="{CEFFDE8F-9858-4007-B4AD-FC10042EF41D}" type="presParOf" srcId="{7BD48DBE-48E3-470C-AB8A-F61D0973B2DB}" destId="{10EE7780-1023-48D1-A0F5-C153A217BFE6}" srcOrd="3" destOrd="0" presId="urn:microsoft.com/office/officeart/2005/8/layout/vList5"/>
    <dgm:cxn modelId="{51C379B7-9A23-48E4-A0B3-6FA438BD1DD6}" type="presParOf" srcId="{7BD48DBE-48E3-470C-AB8A-F61D0973B2DB}" destId="{10189C9E-0127-4CC5-9485-FD442B0F7B0F}" srcOrd="4" destOrd="0" presId="urn:microsoft.com/office/officeart/2005/8/layout/vList5"/>
    <dgm:cxn modelId="{E424413C-22AD-4A15-BFBD-7ED395E20729}" type="presParOf" srcId="{10189C9E-0127-4CC5-9485-FD442B0F7B0F}" destId="{95E6B47C-44AC-4DFD-B631-00861BD7B12A}" srcOrd="0" destOrd="0" presId="urn:microsoft.com/office/officeart/2005/8/layout/vList5"/>
    <dgm:cxn modelId="{20D07FBB-0645-4EB2-961E-2E7D856CFC81}" type="presParOf" srcId="{10189C9E-0127-4CC5-9485-FD442B0F7B0F}" destId="{9C487CE6-2ED9-4748-B276-6959E644CD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4E3E3-96C5-4C3B-961C-C50DD6B2EB43}">
      <dsp:nvSpPr>
        <dsp:cNvPr id="0" name=""/>
        <dsp:cNvSpPr/>
      </dsp:nvSpPr>
      <dsp:spPr>
        <a:xfrm>
          <a:off x="4016" y="257302"/>
          <a:ext cx="2615146" cy="10460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 Narrow" panose="020B0606020202030204" pitchFamily="34" charset="0"/>
            </a:rPr>
            <a:t>Основной состав - 38</a:t>
          </a:r>
          <a:endParaRPr lang="en-US" sz="1400" b="1" kern="1200" dirty="0">
            <a:latin typeface="Arial Narrow" panose="020B0606020202030204" pitchFamily="34" charset="0"/>
          </a:endParaRPr>
        </a:p>
      </dsp:txBody>
      <dsp:txXfrm>
        <a:off x="4016" y="257302"/>
        <a:ext cx="2615146" cy="1046058"/>
      </dsp:txXfrm>
    </dsp:sp>
    <dsp:sp modelId="{14D63F58-1129-4A6C-BCD2-C17B032BABC1}">
      <dsp:nvSpPr>
        <dsp:cNvPr id="0" name=""/>
        <dsp:cNvSpPr/>
      </dsp:nvSpPr>
      <dsp:spPr>
        <a:xfrm>
          <a:off x="4016" y="1303360"/>
          <a:ext cx="2615146" cy="446062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Медицинские ВУЗы – </a:t>
          </a:r>
          <a:r>
            <a:rPr lang="ru-RU" sz="1400" b="1" kern="1200" dirty="0">
              <a:latin typeface="Arial Narrow" panose="020B0606020202030204" pitchFamily="34" charset="0"/>
            </a:rPr>
            <a:t>8</a:t>
          </a: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Многопрофильные ВУЗы с медицинскими факультетами – </a:t>
          </a:r>
          <a:r>
            <a:rPr lang="ru-RU" sz="1400" b="1" kern="1200" dirty="0">
              <a:latin typeface="Arial Narrow" panose="020B0606020202030204" pitchFamily="34" charset="0"/>
            </a:rPr>
            <a:t>6</a:t>
          </a: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Научно-исследовательские институты и национальные научные центры – </a:t>
          </a:r>
          <a:r>
            <a:rPr lang="ru-RU" sz="1400" b="1" kern="1200" dirty="0">
              <a:latin typeface="Arial Narrow" panose="020B0606020202030204" pitchFamily="34" charset="0"/>
            </a:rPr>
            <a:t>14</a:t>
          </a: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Партнерские организации - </a:t>
          </a:r>
          <a:r>
            <a:rPr lang="ru-RU" sz="1400" b="1" kern="1200" dirty="0">
              <a:latin typeface="Arial Narrow" panose="020B0606020202030204" pitchFamily="34" charset="0"/>
            </a:rPr>
            <a:t>10</a:t>
          </a:r>
          <a:endParaRPr lang="en-US" sz="1400" b="1" kern="1200" dirty="0">
            <a:latin typeface="Arial Narrow" panose="020B0606020202030204" pitchFamily="34" charset="0"/>
          </a:endParaRPr>
        </a:p>
      </dsp:txBody>
      <dsp:txXfrm>
        <a:off x="4016" y="1303360"/>
        <a:ext cx="2615146" cy="4460624"/>
      </dsp:txXfrm>
    </dsp:sp>
    <dsp:sp modelId="{4BAC1247-9DDB-4BC4-AB70-E56E8202D69A}">
      <dsp:nvSpPr>
        <dsp:cNvPr id="0" name=""/>
        <dsp:cNvSpPr/>
      </dsp:nvSpPr>
      <dsp:spPr>
        <a:xfrm>
          <a:off x="2985283" y="257302"/>
          <a:ext cx="2615146" cy="1046058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 Narrow" panose="020B0606020202030204" pitchFamily="34" charset="0"/>
            </a:rPr>
            <a:t>Секции - 51</a:t>
          </a:r>
          <a:endParaRPr lang="en-US" sz="1400" b="1" kern="1200" dirty="0">
            <a:latin typeface="Arial Narrow" panose="020B0606020202030204" pitchFamily="34" charset="0"/>
          </a:endParaRPr>
        </a:p>
      </dsp:txBody>
      <dsp:txXfrm>
        <a:off x="2985283" y="257302"/>
        <a:ext cx="2615146" cy="1046058"/>
      </dsp:txXfrm>
    </dsp:sp>
    <dsp:sp modelId="{EA599F49-ECF2-48BF-88D9-249EEB95DD73}">
      <dsp:nvSpPr>
        <dsp:cNvPr id="0" name=""/>
        <dsp:cNvSpPr/>
      </dsp:nvSpPr>
      <dsp:spPr>
        <a:xfrm>
          <a:off x="2985283" y="1303360"/>
          <a:ext cx="2615146" cy="4460624"/>
        </a:xfrm>
        <a:prstGeom prst="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9525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Секция </a:t>
          </a:r>
          <a:r>
            <a:rPr lang="ru-RU" sz="1400" i="1" kern="1200" dirty="0">
              <a:latin typeface="Arial Narrow" panose="020B0606020202030204" pitchFamily="34" charset="0"/>
            </a:rPr>
            <a:t>дополнительного и неформального образования </a:t>
          </a:r>
          <a:r>
            <a:rPr lang="ru-RU" sz="1400" kern="1200" dirty="0">
              <a:latin typeface="Arial Narrow" panose="020B0606020202030204" pitchFamily="34" charset="0"/>
            </a:rPr>
            <a:t>– </a:t>
          </a:r>
          <a:r>
            <a:rPr lang="ru-RU" sz="1400" b="1" kern="1200" dirty="0">
              <a:latin typeface="Arial Narrow" panose="020B0606020202030204" pitchFamily="34" charset="0"/>
            </a:rPr>
            <a:t>29 членов</a:t>
          </a: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Секция </a:t>
          </a:r>
          <a:r>
            <a:rPr lang="ru-RU" sz="1400" i="1" kern="1200" dirty="0">
              <a:latin typeface="Arial Narrow" panose="020B0606020202030204" pitchFamily="34" charset="0"/>
            </a:rPr>
            <a:t>высшего и послевузовского образования </a:t>
          </a:r>
          <a:r>
            <a:rPr lang="ru-RU" sz="1400" kern="1200" dirty="0">
              <a:latin typeface="Arial Narrow" panose="020B0606020202030204" pitchFamily="34" charset="0"/>
            </a:rPr>
            <a:t>– </a:t>
          </a:r>
          <a:r>
            <a:rPr lang="ru-RU" sz="1400" b="1" kern="1200" dirty="0">
              <a:latin typeface="Arial Narrow" panose="020B0606020202030204" pitchFamily="34" charset="0"/>
            </a:rPr>
            <a:t>22 члена</a:t>
          </a:r>
          <a:endParaRPr lang="en-US" sz="1400" b="1" kern="1200" dirty="0">
            <a:latin typeface="Arial Narrow" panose="020B0606020202030204" pitchFamily="34" charset="0"/>
          </a:endParaRPr>
        </a:p>
      </dsp:txBody>
      <dsp:txXfrm>
        <a:off x="2985283" y="1303360"/>
        <a:ext cx="2615146" cy="4460624"/>
      </dsp:txXfrm>
    </dsp:sp>
    <dsp:sp modelId="{60649C3C-0AEE-401D-B2F6-81958FE652F4}">
      <dsp:nvSpPr>
        <dsp:cNvPr id="0" name=""/>
        <dsp:cNvSpPr/>
      </dsp:nvSpPr>
      <dsp:spPr>
        <a:xfrm>
          <a:off x="5966551" y="257302"/>
          <a:ext cx="2911390" cy="1046058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 Narrow" panose="020B0606020202030204" pitchFamily="34" charset="0"/>
            </a:rPr>
            <a:t>ГУПы и Комитеты - 630</a:t>
          </a:r>
          <a:endParaRPr lang="en-US" sz="1400" b="1" kern="1200" dirty="0">
            <a:latin typeface="Arial Narrow" panose="020B0606020202030204" pitchFamily="34" charset="0"/>
          </a:endParaRPr>
        </a:p>
      </dsp:txBody>
      <dsp:txXfrm>
        <a:off x="5966551" y="257302"/>
        <a:ext cx="2911390" cy="1046058"/>
      </dsp:txXfrm>
    </dsp:sp>
    <dsp:sp modelId="{DA233E2A-21D7-48AF-BF35-0497CEA4CD21}">
      <dsp:nvSpPr>
        <dsp:cNvPr id="0" name=""/>
        <dsp:cNvSpPr/>
      </dsp:nvSpPr>
      <dsp:spPr>
        <a:xfrm>
          <a:off x="5994572" y="1303360"/>
          <a:ext cx="2855348" cy="4460624"/>
        </a:xfrm>
        <a:prstGeom prst="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ГУП программ </a:t>
          </a:r>
          <a:r>
            <a:rPr lang="ru-RU" sz="1400" b="1" i="1" kern="1200" dirty="0">
              <a:solidFill>
                <a:srgbClr val="00B050"/>
              </a:solidFill>
              <a:latin typeface="Arial Narrow" panose="020B0606020202030204" pitchFamily="34" charset="0"/>
            </a:rPr>
            <a:t>терапевтического</a:t>
          </a:r>
          <a:r>
            <a:rPr lang="ru-RU" sz="1400" kern="1200" dirty="0">
              <a:solidFill>
                <a:srgbClr val="00B050"/>
              </a:solidFill>
              <a:latin typeface="Arial Narrow" panose="020B0606020202030204" pitchFamily="34" charset="0"/>
            </a:rPr>
            <a:t> </a:t>
          </a:r>
          <a:r>
            <a:rPr lang="ru-RU" sz="1400" kern="1200" dirty="0">
              <a:latin typeface="Arial Narrow" panose="020B0606020202030204" pitchFamily="34" charset="0"/>
            </a:rPr>
            <a:t>профиля – </a:t>
          </a:r>
          <a:r>
            <a:rPr lang="ru-RU" sz="1400" b="1" kern="1200" dirty="0">
              <a:latin typeface="Arial Narrow" panose="020B0606020202030204" pitchFamily="34" charset="0"/>
            </a:rPr>
            <a:t>18 комитетов</a:t>
          </a: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ГУП программ </a:t>
          </a:r>
          <a:r>
            <a:rPr lang="ru-RU" sz="1400" b="1" i="1" kern="1200" dirty="0">
              <a:solidFill>
                <a:srgbClr val="00B050"/>
              </a:solidFill>
              <a:latin typeface="Arial Narrow" panose="020B0606020202030204" pitchFamily="34" charset="0"/>
            </a:rPr>
            <a:t>хирургического</a:t>
          </a:r>
          <a:r>
            <a:rPr lang="ru-RU" sz="1400" kern="1200" dirty="0">
              <a:solidFill>
                <a:srgbClr val="00B050"/>
              </a:solidFill>
              <a:latin typeface="Arial Narrow" panose="020B0606020202030204" pitchFamily="34" charset="0"/>
            </a:rPr>
            <a:t> </a:t>
          </a:r>
          <a:r>
            <a:rPr lang="ru-RU" sz="1400" kern="1200" dirty="0">
              <a:latin typeface="Arial Narrow" panose="020B0606020202030204" pitchFamily="34" charset="0"/>
            </a:rPr>
            <a:t>профиля – </a:t>
          </a:r>
          <a:r>
            <a:rPr lang="ru-RU" sz="1400" b="1" kern="1200" dirty="0">
              <a:latin typeface="Arial Narrow" panose="020B0606020202030204" pitchFamily="34" charset="0"/>
            </a:rPr>
            <a:t>14 комитетов</a:t>
          </a: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ГУП программ </a:t>
          </a:r>
          <a:r>
            <a:rPr lang="ru-RU" sz="1400" b="1" i="1" kern="1200" dirty="0">
              <a:solidFill>
                <a:srgbClr val="00B050"/>
              </a:solidFill>
              <a:latin typeface="Arial Narrow" panose="020B0606020202030204" pitchFamily="34" charset="0"/>
            </a:rPr>
            <a:t>педиатрического</a:t>
          </a:r>
          <a:r>
            <a:rPr lang="ru-RU" sz="1400" kern="1200" dirty="0">
              <a:solidFill>
                <a:srgbClr val="00B050"/>
              </a:solidFill>
              <a:latin typeface="Arial Narrow" panose="020B0606020202030204" pitchFamily="34" charset="0"/>
            </a:rPr>
            <a:t> </a:t>
          </a:r>
          <a:r>
            <a:rPr lang="ru-RU" sz="1400" kern="1200" dirty="0">
              <a:latin typeface="Arial Narrow" panose="020B0606020202030204" pitchFamily="34" charset="0"/>
            </a:rPr>
            <a:t>профиля, </a:t>
          </a:r>
          <a:r>
            <a:rPr lang="ru-RU" sz="1400" b="1" i="1" kern="1200" dirty="0">
              <a:solidFill>
                <a:srgbClr val="00B050"/>
              </a:solidFill>
              <a:latin typeface="Arial Narrow" panose="020B0606020202030204" pitchFamily="34" charset="0"/>
            </a:rPr>
            <a:t>реаниматологии и анестезиологии </a:t>
          </a:r>
          <a:r>
            <a:rPr lang="ru-RU" sz="1400" kern="1200" dirty="0">
              <a:latin typeface="Arial Narrow" panose="020B0606020202030204" pitchFamily="34" charset="0"/>
            </a:rPr>
            <a:t>– </a:t>
          </a:r>
          <a:r>
            <a:rPr lang="ru-RU" sz="1400" b="1" kern="1200" dirty="0">
              <a:latin typeface="Arial Narrow" panose="020B0606020202030204" pitchFamily="34" charset="0"/>
            </a:rPr>
            <a:t>13 комитетов</a:t>
          </a: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ГУП программ </a:t>
          </a:r>
          <a:r>
            <a:rPr lang="ru-RU" sz="1400" b="1" i="1" kern="1200" dirty="0">
              <a:solidFill>
                <a:srgbClr val="00B050"/>
              </a:solidFill>
              <a:latin typeface="Arial Narrow" panose="020B0606020202030204" pitchFamily="34" charset="0"/>
            </a:rPr>
            <a:t>неотложной медицины, онкологии, ядерной медицины и травматологии </a:t>
          </a:r>
          <a:r>
            <a:rPr lang="ru-RU" sz="1400" b="1" kern="1200" dirty="0">
              <a:latin typeface="Arial Narrow" panose="020B0606020202030204" pitchFamily="34" charset="0"/>
            </a:rPr>
            <a:t>– 4 комитета</a:t>
          </a: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ГУП программ </a:t>
          </a:r>
          <a:r>
            <a:rPr lang="ru-RU" sz="1400" b="1" i="1" kern="1200" dirty="0">
              <a:solidFill>
                <a:srgbClr val="00B050"/>
              </a:solidFill>
              <a:latin typeface="Arial Narrow" panose="020B0606020202030204" pitchFamily="34" charset="0"/>
            </a:rPr>
            <a:t>стоматологического</a:t>
          </a:r>
          <a:r>
            <a:rPr lang="ru-RU" sz="1400" kern="1200" dirty="0">
              <a:solidFill>
                <a:srgbClr val="00B050"/>
              </a:solidFill>
              <a:latin typeface="Arial Narrow" panose="020B0606020202030204" pitchFamily="34" charset="0"/>
            </a:rPr>
            <a:t> </a:t>
          </a:r>
          <a:r>
            <a:rPr lang="ru-RU" sz="1400" kern="1200" dirty="0">
              <a:latin typeface="Arial Narrow" panose="020B0606020202030204" pitchFamily="34" charset="0"/>
            </a:rPr>
            <a:t>профиля – </a:t>
          </a:r>
          <a:r>
            <a:rPr lang="ru-RU" sz="1400" b="1" kern="1200" dirty="0">
              <a:latin typeface="Arial Narrow" panose="020B0606020202030204" pitchFamily="34" charset="0"/>
            </a:rPr>
            <a:t>5 комитетов</a:t>
          </a: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ГУП программ </a:t>
          </a:r>
          <a:r>
            <a:rPr lang="ru-RU" sz="1400" b="1" i="1" kern="1200" dirty="0">
              <a:solidFill>
                <a:srgbClr val="00B050"/>
              </a:solidFill>
              <a:latin typeface="Arial Narrow" panose="020B0606020202030204" pitchFamily="34" charset="0"/>
            </a:rPr>
            <a:t>фармацевтического</a:t>
          </a:r>
          <a:r>
            <a:rPr lang="ru-RU" sz="1400" kern="1200" dirty="0">
              <a:solidFill>
                <a:srgbClr val="00B050"/>
              </a:solidFill>
              <a:latin typeface="Arial Narrow" panose="020B0606020202030204" pitchFamily="34" charset="0"/>
            </a:rPr>
            <a:t> </a:t>
          </a:r>
          <a:r>
            <a:rPr lang="ru-RU" sz="1400" kern="1200" dirty="0">
              <a:latin typeface="Arial Narrow" panose="020B0606020202030204" pitchFamily="34" charset="0"/>
            </a:rPr>
            <a:t>образования – </a:t>
          </a:r>
          <a:r>
            <a:rPr lang="ru-RU" sz="1400" b="1" kern="1200" dirty="0">
              <a:latin typeface="Arial Narrow" panose="020B0606020202030204" pitchFamily="34" charset="0"/>
            </a:rPr>
            <a:t>3 комитета</a:t>
          </a: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ГУП программ подготовки </a:t>
          </a:r>
          <a:r>
            <a:rPr lang="ru-RU" sz="1400" b="1" i="1" kern="1200" dirty="0">
              <a:solidFill>
                <a:srgbClr val="00B050"/>
              </a:solidFill>
              <a:latin typeface="Arial Narrow" panose="020B0606020202030204" pitchFamily="34" charset="0"/>
            </a:rPr>
            <a:t>сестринского дела </a:t>
          </a:r>
          <a:r>
            <a:rPr lang="ru-RU" sz="1400" kern="1200" dirty="0">
              <a:latin typeface="Arial Narrow" panose="020B0606020202030204" pitchFamily="34" charset="0"/>
            </a:rPr>
            <a:t>– </a:t>
          </a:r>
          <a:r>
            <a:rPr lang="ru-RU" sz="1400" b="1" kern="1200" dirty="0">
              <a:latin typeface="Arial Narrow" panose="020B0606020202030204" pitchFamily="34" charset="0"/>
            </a:rPr>
            <a:t>3 комитета</a:t>
          </a:r>
          <a:endParaRPr lang="en-US" sz="1400" b="1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ГУП программы подготовки специалистов </a:t>
          </a:r>
          <a:r>
            <a:rPr lang="ru-RU" sz="1400" b="1" i="1" kern="1200" dirty="0">
              <a:solidFill>
                <a:srgbClr val="00B050"/>
              </a:solidFill>
              <a:latin typeface="Arial Narrow" panose="020B0606020202030204" pitchFamily="34" charset="0"/>
            </a:rPr>
            <a:t>общественного здоровья </a:t>
          </a:r>
          <a:r>
            <a:rPr lang="ru-RU" sz="1400" kern="1200" dirty="0">
              <a:latin typeface="Arial Narrow" panose="020B0606020202030204" pitchFamily="34" charset="0"/>
            </a:rPr>
            <a:t>и иных специалистов </a:t>
          </a:r>
          <a:r>
            <a:rPr lang="ru-RU" sz="1400" b="1" i="1" kern="1200" dirty="0">
              <a:solidFill>
                <a:srgbClr val="00B050"/>
              </a:solidFill>
              <a:latin typeface="Arial Narrow" panose="020B0606020202030204" pitchFamily="34" charset="0"/>
            </a:rPr>
            <a:t>здравоохранения</a:t>
          </a:r>
          <a:r>
            <a:rPr lang="ru-RU" sz="1400" kern="1200" dirty="0">
              <a:solidFill>
                <a:srgbClr val="00B050"/>
              </a:solidFill>
              <a:latin typeface="Arial Narrow" panose="020B0606020202030204" pitchFamily="34" charset="0"/>
            </a:rPr>
            <a:t> </a:t>
          </a:r>
          <a:r>
            <a:rPr lang="ru-RU" sz="1400" kern="1200" dirty="0">
              <a:latin typeface="Arial Narrow" panose="020B0606020202030204" pitchFamily="34" charset="0"/>
            </a:rPr>
            <a:t>– </a:t>
          </a:r>
          <a:r>
            <a:rPr lang="ru-RU" sz="1400" b="1" kern="1200" dirty="0">
              <a:latin typeface="Arial Narrow" panose="020B0606020202030204" pitchFamily="34" charset="0"/>
            </a:rPr>
            <a:t>4 комитета</a:t>
          </a:r>
          <a:endParaRPr lang="en-US" sz="1400" b="1" kern="1200" dirty="0">
            <a:latin typeface="Arial Narrow" panose="020B0606020202030204" pitchFamily="34" charset="0"/>
          </a:endParaRPr>
        </a:p>
      </dsp:txBody>
      <dsp:txXfrm>
        <a:off x="5994572" y="1303360"/>
        <a:ext cx="2855348" cy="4460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B243C-0875-4995-8FB6-D6D3D490DEDC}">
      <dsp:nvSpPr>
        <dsp:cNvPr id="0" name=""/>
        <dsp:cNvSpPr/>
      </dsp:nvSpPr>
      <dsp:spPr>
        <a:xfrm rot="10800000">
          <a:off x="1692784" y="1710"/>
          <a:ext cx="5472684" cy="125730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4436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Проведено 6 плановых заседаний УМО</a:t>
          </a:r>
          <a:endParaRPr lang="en-US" sz="2500" kern="1200" dirty="0"/>
        </a:p>
      </dsp:txBody>
      <dsp:txXfrm rot="10800000">
        <a:off x="2007110" y="1710"/>
        <a:ext cx="5158358" cy="1257304"/>
      </dsp:txXfrm>
    </dsp:sp>
    <dsp:sp modelId="{59C1E490-C50E-435A-AAAC-5CAE945AFCD1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CD0809-5B04-4DFF-B1CC-3447FCC44FD4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4436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Рассмотрено 16 актуальных вопросов образования в области Здравоохранение</a:t>
          </a:r>
          <a:endParaRPr lang="en-US" sz="2500" kern="1200" dirty="0"/>
        </a:p>
      </dsp:txBody>
      <dsp:txXfrm rot="10800000">
        <a:off x="2007110" y="1634329"/>
        <a:ext cx="5158358" cy="1257304"/>
      </dsp:txXfrm>
    </dsp:sp>
    <dsp:sp modelId="{CD69A742-ACD7-4745-9C50-7E8731911906}">
      <dsp:nvSpPr>
        <dsp:cNvPr id="0" name=""/>
        <dsp:cNvSpPr/>
      </dsp:nvSpPr>
      <dsp:spPr>
        <a:xfrm>
          <a:off x="1018454" y="1540773"/>
          <a:ext cx="1257304" cy="1257304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C0C489B-824A-4E3B-A33B-ADE5D7918BDD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4436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6 протоколов</a:t>
          </a:r>
          <a:endParaRPr lang="en-US" sz="2500" kern="1200" dirty="0"/>
        </a:p>
      </dsp:txBody>
      <dsp:txXfrm rot="10800000">
        <a:off x="2007110" y="3266948"/>
        <a:ext cx="5158358" cy="1257304"/>
      </dsp:txXfrm>
    </dsp:sp>
    <dsp:sp modelId="{59021E3A-AC0C-42E1-BB6A-D81F12701E54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3FF4A-E516-4587-98F7-DD4D621D2479}">
      <dsp:nvSpPr>
        <dsp:cNvPr id="0" name=""/>
        <dsp:cNvSpPr/>
      </dsp:nvSpPr>
      <dsp:spPr>
        <a:xfrm rot="5400000">
          <a:off x="5301222" y="-1967943"/>
          <a:ext cx="1345122" cy="56223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0" kern="1200" dirty="0"/>
            <a:t>Секцией ВО и ПВО разработан Каталог типовых РО уровней подготовки направления Здравоохранение, методические рекомендации по </a:t>
          </a:r>
          <a:r>
            <a:rPr lang="ru-RU" sz="1300" b="0" kern="1200" dirty="0" err="1"/>
            <a:t>микроквалификациям</a:t>
          </a:r>
          <a:r>
            <a:rPr lang="ru-RU" sz="1300" b="0" kern="1200" dirty="0"/>
            <a:t> в системе подготовки кадров здравоохранения, внесено предложение в методические рекомендации МОН РК по </a:t>
          </a:r>
          <a:r>
            <a:rPr lang="ru-RU" sz="1300" b="0" kern="1200" dirty="0" err="1"/>
            <a:t>микроквалификациям</a:t>
          </a:r>
          <a:r>
            <a:rPr lang="ru-RU" sz="1300" b="0" kern="1200" dirty="0"/>
            <a:t>: «создать реестр поставщиков </a:t>
          </a:r>
          <a:r>
            <a:rPr lang="ru-RU" sz="1300" b="0" kern="1200" dirty="0" err="1"/>
            <a:t>микроквалификаций</a:t>
          </a:r>
          <a:r>
            <a:rPr lang="ru-RU" sz="1300" b="0" kern="1200" dirty="0"/>
            <a:t> по отраслям».</a:t>
          </a:r>
          <a:endParaRPr lang="en-US" sz="1300" b="0" kern="1200" dirty="0"/>
        </a:p>
      </dsp:txBody>
      <dsp:txXfrm rot="-5400000">
        <a:off x="3162592" y="236350"/>
        <a:ext cx="5556721" cy="1213796"/>
      </dsp:txXfrm>
    </dsp:sp>
    <dsp:sp modelId="{751EDB80-FFBF-417D-99DD-767AD48459BB}">
      <dsp:nvSpPr>
        <dsp:cNvPr id="0" name=""/>
        <dsp:cNvSpPr/>
      </dsp:nvSpPr>
      <dsp:spPr>
        <a:xfrm>
          <a:off x="0" y="2547"/>
          <a:ext cx="3162591" cy="168140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Формирование перечня результатов обучения и </a:t>
          </a:r>
          <a:r>
            <a:rPr lang="ru-RU" sz="1300" kern="1200" dirty="0" err="1"/>
            <a:t>микроквалификаций</a:t>
          </a:r>
          <a:r>
            <a:rPr lang="ru-RU" sz="1300" kern="1200" dirty="0"/>
            <a:t> по уровням подготовки направления подготовки Здравоохранение</a:t>
          </a:r>
          <a:endParaRPr lang="en-US" sz="1300" kern="1200" dirty="0"/>
        </a:p>
      </dsp:txBody>
      <dsp:txXfrm>
        <a:off x="463151" y="248783"/>
        <a:ext cx="2236289" cy="1188930"/>
      </dsp:txXfrm>
    </dsp:sp>
    <dsp:sp modelId="{C9CCE62C-3A2E-4787-8D33-85C24660D8C2}">
      <dsp:nvSpPr>
        <dsp:cNvPr id="0" name=""/>
        <dsp:cNvSpPr/>
      </dsp:nvSpPr>
      <dsp:spPr>
        <a:xfrm rot="5400000">
          <a:off x="5301222" y="-202470"/>
          <a:ext cx="1345122" cy="5622384"/>
        </a:xfrm>
        <a:prstGeom prst="round2Same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9525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Комитетами проведено обсуждение проектов </a:t>
          </a:r>
          <a:r>
            <a:rPr lang="ru-RU" sz="1300" kern="1200" dirty="0" err="1"/>
            <a:t>ТУПлов</a:t>
          </a:r>
          <a:r>
            <a:rPr lang="ru-RU" sz="1300" kern="1200" dirty="0"/>
            <a:t> резидентуры с главными внештатными специалистами, </a:t>
          </a:r>
          <a:r>
            <a:rPr lang="ru-RU" sz="1300" kern="1200" dirty="0" err="1"/>
            <a:t>ГУПами</a:t>
          </a:r>
          <a:r>
            <a:rPr lang="ru-RU" sz="1300" kern="1200" dirty="0"/>
            <a:t> анализ проектов </a:t>
          </a:r>
          <a:r>
            <a:rPr lang="ru-RU" sz="1300" kern="1200" dirty="0" err="1"/>
            <a:t>ТУПлов</a:t>
          </a:r>
          <a:r>
            <a:rPr lang="ru-RU" sz="1300" kern="1200" dirty="0"/>
            <a:t> резидентуры на соответствие НПА в области здравоохранения и привлечены к обсуждению работодатели, Секцией </a:t>
          </a:r>
          <a:r>
            <a:rPr lang="ru-RU" sz="1300" kern="1200" dirty="0" err="1"/>
            <a:t>ВиПВО</a:t>
          </a:r>
          <a:r>
            <a:rPr lang="ru-RU" sz="1300" kern="1200" dirty="0"/>
            <a:t> проведен анализ проектов </a:t>
          </a:r>
          <a:r>
            <a:rPr lang="ru-RU" sz="1300" kern="1200" dirty="0" err="1"/>
            <a:t>ТУПлов</a:t>
          </a:r>
          <a:r>
            <a:rPr lang="ru-RU" sz="1300" kern="1200" dirty="0"/>
            <a:t> резидентуры на соответствие НПА в области медицинского образования.</a:t>
          </a:r>
          <a:endParaRPr lang="en-US" sz="1300" kern="1200" dirty="0"/>
        </a:p>
      </dsp:txBody>
      <dsp:txXfrm rot="-5400000">
        <a:off x="3162592" y="2001823"/>
        <a:ext cx="5556721" cy="1213796"/>
      </dsp:txXfrm>
    </dsp:sp>
    <dsp:sp modelId="{865DE0DE-9602-4C8F-A862-5A482BF32A93}">
      <dsp:nvSpPr>
        <dsp:cNvPr id="0" name=""/>
        <dsp:cNvSpPr/>
      </dsp:nvSpPr>
      <dsp:spPr>
        <a:xfrm>
          <a:off x="0" y="1768020"/>
          <a:ext cx="3162591" cy="1681402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Пересмотр и разработка типовых учебных планов ОП резидентуры</a:t>
          </a:r>
          <a:endParaRPr lang="en-US" sz="1300" kern="1200" dirty="0"/>
        </a:p>
      </dsp:txBody>
      <dsp:txXfrm>
        <a:off x="463151" y="2014256"/>
        <a:ext cx="2236289" cy="1188930"/>
      </dsp:txXfrm>
    </dsp:sp>
    <dsp:sp modelId="{5B32B564-1F6D-41AE-AEC4-D494E2970C68}">
      <dsp:nvSpPr>
        <dsp:cNvPr id="0" name=""/>
        <dsp:cNvSpPr/>
      </dsp:nvSpPr>
      <dsp:spPr>
        <a:xfrm rot="5400000">
          <a:off x="5301222" y="1563001"/>
          <a:ext cx="1345122" cy="5622384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1">
              <a:lumMod val="5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>
              <a:latin typeface="Arial Narrow" panose="020B0606020202030204" pitchFamily="34" charset="0"/>
            </a:rPr>
            <a:t>Независимую оценку обучающихся реализовать в обязательном формате по ОП непрерывной интегрированной подготовки (с отражением в ГОСО по специальностям здравоохранения)</a:t>
          </a:r>
          <a:endParaRPr lang="en-US" sz="1300" kern="1200" dirty="0">
            <a:latin typeface="Arial Narrow" panose="020B0606020202030204" pitchFamily="34" charset="0"/>
          </a:endParaRPr>
        </a:p>
      </dsp:txBody>
      <dsp:txXfrm rot="-5400000">
        <a:off x="3162592" y="3767295"/>
        <a:ext cx="5556721" cy="1213796"/>
      </dsp:txXfrm>
    </dsp:sp>
    <dsp:sp modelId="{E36558EB-CA46-48D8-A89E-D65D540AE4D3}">
      <dsp:nvSpPr>
        <dsp:cNvPr id="0" name=""/>
        <dsp:cNvSpPr/>
      </dsp:nvSpPr>
      <dsp:spPr>
        <a:xfrm>
          <a:off x="0" y="3533492"/>
          <a:ext cx="3162591" cy="1681402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Проект дорожной карты пилотирования оценки знаний и навыков обучающихся</a:t>
          </a:r>
          <a:endParaRPr lang="en-US" sz="1300" kern="1200" dirty="0"/>
        </a:p>
      </dsp:txBody>
      <dsp:txXfrm>
        <a:off x="463151" y="3779728"/>
        <a:ext cx="2236289" cy="1188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9862E-7FC3-4AF3-9C54-BE87C23E43F0}">
      <dsp:nvSpPr>
        <dsp:cNvPr id="0" name=""/>
        <dsp:cNvSpPr/>
      </dsp:nvSpPr>
      <dsp:spPr>
        <a:xfrm rot="5400000">
          <a:off x="5253027" y="-1959803"/>
          <a:ext cx="1307992" cy="555955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>
              <a:latin typeface="Arial Narrow" panose="020B0606020202030204" pitchFamily="34" charset="0"/>
            </a:rPr>
            <a:t>В ДВПО МОН РК, ДНЧР МЗ РК направлены предложения к проекту приказа «О внесении изменений и дополнений в приказ Министра образования и науки Республики Казахстан от 31 октября 2018 года  № 604 «Об утверждении государственных общеобязательных стандартов образования всех уровней образования» </a:t>
          </a:r>
          <a:endParaRPr lang="en-US" sz="1500" kern="1200" dirty="0">
            <a:latin typeface="Arial Narrow" panose="020B0606020202030204" pitchFamily="34" charset="0"/>
          </a:endParaRPr>
        </a:p>
      </dsp:txBody>
      <dsp:txXfrm rot="-5400000">
        <a:off x="3127248" y="229827"/>
        <a:ext cx="5495701" cy="1180290"/>
      </dsp:txXfrm>
    </dsp:sp>
    <dsp:sp modelId="{C6C7FC5F-C59B-4FD2-8878-8E0B9940ACA0}">
      <dsp:nvSpPr>
        <dsp:cNvPr id="0" name=""/>
        <dsp:cNvSpPr/>
      </dsp:nvSpPr>
      <dsp:spPr>
        <a:xfrm>
          <a:off x="0" y="2477"/>
          <a:ext cx="3127248" cy="163499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Narrow" panose="020B0606020202030204" pitchFamily="34" charset="0"/>
            </a:rPr>
            <a:t>Обсуждение протокольного решения заседания Республиканского учебно-методического совета МОН РК от 31 декабря 2021 года</a:t>
          </a:r>
          <a:endParaRPr lang="en-US" sz="1400" kern="1200" dirty="0">
            <a:latin typeface="Arial Narrow" panose="020B0606020202030204" pitchFamily="34" charset="0"/>
          </a:endParaRPr>
        </a:p>
      </dsp:txBody>
      <dsp:txXfrm>
        <a:off x="457975" y="241916"/>
        <a:ext cx="2211298" cy="1156113"/>
      </dsp:txXfrm>
    </dsp:sp>
    <dsp:sp modelId="{564574D4-C8C6-4BC0-8FCF-740D8B98F9F7}">
      <dsp:nvSpPr>
        <dsp:cNvPr id="0" name=""/>
        <dsp:cNvSpPr/>
      </dsp:nvSpPr>
      <dsp:spPr>
        <a:xfrm rot="5400000">
          <a:off x="5253027" y="-243062"/>
          <a:ext cx="1307992" cy="5559552"/>
        </a:xfrm>
        <a:prstGeom prst="round2Same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>
              <a:latin typeface="Arial Narrow" panose="020B0606020202030204" pitchFamily="34" charset="0"/>
            </a:rPr>
            <a:t>Организациям образования рекомендовано провести повышение квалификации ППС методологии разработки тестовых задание множественного выбора</a:t>
          </a:r>
          <a:endParaRPr lang="en-US" sz="1500" kern="1200" dirty="0">
            <a:latin typeface="Arial Narrow" panose="020B0606020202030204" pitchFamily="34" charset="0"/>
          </a:endParaRPr>
        </a:p>
      </dsp:txBody>
      <dsp:txXfrm rot="-5400000">
        <a:off x="3127248" y="1946568"/>
        <a:ext cx="5495701" cy="1180290"/>
      </dsp:txXfrm>
    </dsp:sp>
    <dsp:sp modelId="{2089F051-A576-4B7A-86BF-B4AC8C756E6C}">
      <dsp:nvSpPr>
        <dsp:cNvPr id="0" name=""/>
        <dsp:cNvSpPr/>
      </dsp:nvSpPr>
      <dsp:spPr>
        <a:xfrm>
          <a:off x="0" y="1719217"/>
          <a:ext cx="3127248" cy="1634991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Narrow" panose="020B0606020202030204" pitchFamily="34" charset="0"/>
            </a:rPr>
            <a:t>Согласование и утверждение спецификаций тестов независимой  оценки обучающихся ОП «Медицина», «Педиатрия», «Стоматология»</a:t>
          </a:r>
          <a:endParaRPr lang="en-US" sz="1400" kern="1200" dirty="0">
            <a:latin typeface="Arial Narrow" panose="020B0606020202030204" pitchFamily="34" charset="0"/>
          </a:endParaRPr>
        </a:p>
      </dsp:txBody>
      <dsp:txXfrm>
        <a:off x="457975" y="1958656"/>
        <a:ext cx="2211298" cy="1156113"/>
      </dsp:txXfrm>
    </dsp:sp>
    <dsp:sp modelId="{988AE489-504E-415B-AAE0-913161F0C153}">
      <dsp:nvSpPr>
        <dsp:cNvPr id="0" name=""/>
        <dsp:cNvSpPr/>
      </dsp:nvSpPr>
      <dsp:spPr>
        <a:xfrm rot="5400000">
          <a:off x="5253027" y="1473678"/>
          <a:ext cx="1307992" cy="5559552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>
              <a:latin typeface="Arial Narrow" panose="020B0606020202030204" pitchFamily="34" charset="0"/>
            </a:rPr>
            <a:t>Внесены предложения в проект </a:t>
          </a:r>
          <a:r>
            <a:rPr lang="ru-RU" sz="1500" kern="1200" dirty="0" err="1">
              <a:latin typeface="Arial Narrow" panose="020B0606020202030204" pitchFamily="34" charset="0"/>
            </a:rPr>
            <a:t>ТУПров</a:t>
          </a:r>
          <a:r>
            <a:rPr lang="ru-RU" sz="1500" kern="1200" dirty="0">
              <a:latin typeface="Arial Narrow" panose="020B0606020202030204" pitchFamily="34" charset="0"/>
            </a:rPr>
            <a:t> высшего и послевузовского образования в области здравоохранения в виде сравнительной таблицы</a:t>
          </a:r>
          <a:endParaRPr lang="en-US" sz="1500" kern="1200" dirty="0">
            <a:latin typeface="Arial Narrow" panose="020B0606020202030204" pitchFamily="34" charset="0"/>
          </a:endParaRPr>
        </a:p>
      </dsp:txBody>
      <dsp:txXfrm rot="-5400000">
        <a:off x="3127248" y="3663309"/>
        <a:ext cx="5495701" cy="1180290"/>
      </dsp:txXfrm>
    </dsp:sp>
    <dsp:sp modelId="{3589DE24-1E22-46C8-85DE-A35684F83E19}">
      <dsp:nvSpPr>
        <dsp:cNvPr id="0" name=""/>
        <dsp:cNvSpPr/>
      </dsp:nvSpPr>
      <dsp:spPr>
        <a:xfrm>
          <a:off x="0" y="3435958"/>
          <a:ext cx="3127248" cy="1634991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Narrow" panose="020B0606020202030204" pitchFamily="34" charset="0"/>
            </a:rPr>
            <a:t>Внесение предложений в проект </a:t>
          </a:r>
          <a:r>
            <a:rPr lang="ru-RU" sz="1400" kern="1200" dirty="0" err="1">
              <a:latin typeface="Arial Narrow" panose="020B0606020202030204" pitchFamily="34" charset="0"/>
            </a:rPr>
            <a:t>ТУПров</a:t>
          </a:r>
          <a:r>
            <a:rPr lang="ru-RU" sz="1400" kern="1200" dirty="0">
              <a:latin typeface="Arial Narrow" panose="020B0606020202030204" pitchFamily="34" charset="0"/>
            </a:rPr>
            <a:t> высшего и послевузовского образования в области здравоохранения</a:t>
          </a:r>
          <a:endParaRPr lang="en-US" sz="1400" kern="1200" dirty="0">
            <a:latin typeface="Arial Narrow" panose="020B0606020202030204" pitchFamily="34" charset="0"/>
          </a:endParaRPr>
        </a:p>
      </dsp:txBody>
      <dsp:txXfrm>
        <a:off x="457975" y="3675397"/>
        <a:ext cx="2211298" cy="11561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0844A-B417-4F4F-A67D-8AB59A38056A}">
      <dsp:nvSpPr>
        <dsp:cNvPr id="0" name=""/>
        <dsp:cNvSpPr/>
      </dsp:nvSpPr>
      <dsp:spPr>
        <a:xfrm rot="5400000">
          <a:off x="5329069" y="-2002857"/>
          <a:ext cx="1289428" cy="56223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Arial Narrow" panose="020B0606020202030204" pitchFamily="34" charset="0"/>
            </a:rPr>
            <a:t>Направлены предложения в Департамент высшего и послевузовского образования МОН РК</a:t>
          </a:r>
          <a:endParaRPr lang="en-US" sz="1600" kern="1200" dirty="0">
            <a:latin typeface="Arial Narrow" panose="020B0606020202030204" pitchFamily="34" charset="0"/>
          </a:endParaRPr>
        </a:p>
      </dsp:txBody>
      <dsp:txXfrm rot="-5400000">
        <a:off x="3162592" y="226565"/>
        <a:ext cx="5559439" cy="1163538"/>
      </dsp:txXfrm>
    </dsp:sp>
    <dsp:sp modelId="{CB8ECC11-DF4F-4773-AB54-C773023398D2}">
      <dsp:nvSpPr>
        <dsp:cNvPr id="0" name=""/>
        <dsp:cNvSpPr/>
      </dsp:nvSpPr>
      <dsp:spPr>
        <a:xfrm>
          <a:off x="0" y="2442"/>
          <a:ext cx="3162591" cy="161178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Arial Narrow" panose="020B0606020202030204" pitchFamily="34" charset="0"/>
            </a:rPr>
            <a:t>Обсуждение запроса Департамента высшего и послевузовского образования МОН РК №</a:t>
          </a:r>
          <a:r>
            <a:rPr lang="ru-RU" sz="1200" kern="1200" dirty="0">
              <a:latin typeface="Arial Narrow" panose="020B0606020202030204" pitchFamily="34" charset="0"/>
            </a:rPr>
            <a:t>14-4/271-ВН</a:t>
          </a:r>
          <a:r>
            <a:rPr lang="ru-RU" sz="1100" kern="1200" dirty="0">
              <a:latin typeface="Arial Narrow" panose="020B0606020202030204" pitchFamily="34" charset="0"/>
            </a:rPr>
            <a:t> от 23.02.2022 г. о проекте таблицы соответствия по образовательным областям</a:t>
          </a:r>
          <a:endParaRPr lang="en-US" sz="1100" kern="1200" dirty="0">
            <a:latin typeface="Arial Narrow" panose="020B0606020202030204" pitchFamily="34" charset="0"/>
          </a:endParaRPr>
        </a:p>
      </dsp:txBody>
      <dsp:txXfrm>
        <a:off x="463151" y="238482"/>
        <a:ext cx="2236289" cy="1139705"/>
      </dsp:txXfrm>
    </dsp:sp>
    <dsp:sp modelId="{5B666496-3EE5-4F8B-AD33-8667CC12986E}">
      <dsp:nvSpPr>
        <dsp:cNvPr id="0" name=""/>
        <dsp:cNvSpPr/>
      </dsp:nvSpPr>
      <dsp:spPr>
        <a:xfrm rot="5400000">
          <a:off x="5329069" y="-310482"/>
          <a:ext cx="1289428" cy="5622384"/>
        </a:xfrm>
        <a:prstGeom prst="round2Same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Arial Narrow" panose="020B0606020202030204" pitchFamily="34" charset="0"/>
            </a:rPr>
            <a:t>Утверждены программы сертификационных курсов (55 ОП СК) и направлены в ДНЧР</a:t>
          </a:r>
          <a:endParaRPr lang="en-US" sz="1600" kern="1200" dirty="0">
            <a:latin typeface="Arial Narrow" panose="020B0606020202030204" pitchFamily="34" charset="0"/>
          </a:endParaRPr>
        </a:p>
      </dsp:txBody>
      <dsp:txXfrm rot="-5400000">
        <a:off x="3162592" y="1918940"/>
        <a:ext cx="5559439" cy="1163538"/>
      </dsp:txXfrm>
    </dsp:sp>
    <dsp:sp modelId="{D0CF664D-7420-4AC9-8630-7A9FF094CDCE}">
      <dsp:nvSpPr>
        <dsp:cNvPr id="0" name=""/>
        <dsp:cNvSpPr/>
      </dsp:nvSpPr>
      <dsp:spPr>
        <a:xfrm>
          <a:off x="0" y="1694816"/>
          <a:ext cx="3162591" cy="1611785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Arial Narrow" panose="020B0606020202030204" pitchFamily="34" charset="0"/>
            </a:rPr>
            <a:t>Утверждение программ сертификационных курсов дополнительного образования в области здравоохранения</a:t>
          </a:r>
          <a:endParaRPr lang="en-US" sz="1100" kern="1200" dirty="0">
            <a:latin typeface="Arial Narrow" panose="020B0606020202030204" pitchFamily="34" charset="0"/>
          </a:endParaRPr>
        </a:p>
      </dsp:txBody>
      <dsp:txXfrm>
        <a:off x="463151" y="1930856"/>
        <a:ext cx="2236289" cy="1139705"/>
      </dsp:txXfrm>
    </dsp:sp>
    <dsp:sp modelId="{240A4888-2431-44CE-AE66-D5CBEA2675AA}">
      <dsp:nvSpPr>
        <dsp:cNvPr id="0" name=""/>
        <dsp:cNvSpPr/>
      </dsp:nvSpPr>
      <dsp:spPr>
        <a:xfrm rot="5400000">
          <a:off x="5329069" y="1381891"/>
          <a:ext cx="1289428" cy="5622384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1600" kern="1200" dirty="0">
              <a:latin typeface="Arial Narrow" panose="020B0606020202030204" pitchFamily="34" charset="0"/>
            </a:rPr>
            <a:t>УМО рассмотрев материалы представленные НУ (образовательную программу, академический календарь, учебные планы) рекомендовало ДНЧР МЗ РК разрешить допуск выпускников НУ ОП «Общая врачебная практика» к сертификации на присуждение квалификации «Врач общей практики»</a:t>
          </a:r>
          <a:endParaRPr lang="en-US" sz="1600" kern="1200" dirty="0">
            <a:latin typeface="Arial Narrow" panose="020B0606020202030204" pitchFamily="34" charset="0"/>
          </a:endParaRPr>
        </a:p>
      </dsp:txBody>
      <dsp:txXfrm rot="-5400000">
        <a:off x="3162592" y="3611314"/>
        <a:ext cx="5559439" cy="1163538"/>
      </dsp:txXfrm>
    </dsp:sp>
    <dsp:sp modelId="{494AEB00-0EDA-46E6-84D5-FB5DE1845112}">
      <dsp:nvSpPr>
        <dsp:cNvPr id="0" name=""/>
        <dsp:cNvSpPr/>
      </dsp:nvSpPr>
      <dsp:spPr>
        <a:xfrm>
          <a:off x="0" y="3387191"/>
          <a:ext cx="3162591" cy="1611785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Arial Narrow" panose="020B0606020202030204" pitchFamily="34" charset="0"/>
            </a:rPr>
            <a:t>Обсуждение информации о поручении ДНЧР по в</a:t>
          </a:r>
          <a:r>
            <a:rPr lang="kk-KZ" sz="1100" kern="1200" dirty="0">
              <a:latin typeface="Arial Narrow" panose="020B0606020202030204" pitchFamily="34" charset="0"/>
            </a:rPr>
            <a:t>опросу допуска выпускников медицинской школы Назарбаев университета программы «Общая врачебная практика» к сертификации на присуждение квалификации «Врач общей практики»</a:t>
          </a:r>
          <a:endParaRPr lang="en-US" sz="1100" kern="1200" dirty="0">
            <a:latin typeface="Arial Narrow" panose="020B0606020202030204" pitchFamily="34" charset="0"/>
          </a:endParaRPr>
        </a:p>
      </dsp:txBody>
      <dsp:txXfrm>
        <a:off x="463151" y="3623231"/>
        <a:ext cx="2236289" cy="11397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4C03D-0BDA-4133-AA52-A59FF55C1F5F}">
      <dsp:nvSpPr>
        <dsp:cNvPr id="0" name=""/>
        <dsp:cNvSpPr/>
      </dsp:nvSpPr>
      <dsp:spPr>
        <a:xfrm rot="5400000">
          <a:off x="5081358" y="-1913763"/>
          <a:ext cx="1505125" cy="549074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>
              <a:latin typeface="Arial Narrow" panose="020B0606020202030204" pitchFamily="34" charset="0"/>
            </a:rPr>
            <a:t>В перечень ОП реализующих обучение в онлайн формате не включать направление подготовки «Здравоохранение». Рассмотреть возможность реализации дуального обучения, где теоретическая часть будет осуществляться в организации образования, а практическое обучение – на рабочем месте. Дуальное обучение предлагается реализовать по следующим ОП: Сестринское дело; - Общественное здравоохранение; Фармация. Сформировать рабочую группу по разработке методических рекомендаций по дуальной подготовке</a:t>
          </a:r>
          <a:endParaRPr lang="en-US" sz="1300" kern="1200" dirty="0">
            <a:latin typeface="Arial Narrow" panose="020B0606020202030204" pitchFamily="34" charset="0"/>
          </a:endParaRPr>
        </a:p>
      </dsp:txBody>
      <dsp:txXfrm rot="-5400000">
        <a:off x="3088546" y="152523"/>
        <a:ext cx="5417275" cy="1358177"/>
      </dsp:txXfrm>
    </dsp:sp>
    <dsp:sp modelId="{8A9C0C1E-67B2-4531-8581-B6EF80B7715D}">
      <dsp:nvSpPr>
        <dsp:cNvPr id="0" name=""/>
        <dsp:cNvSpPr/>
      </dsp:nvSpPr>
      <dsp:spPr>
        <a:xfrm>
          <a:off x="0" y="2512"/>
          <a:ext cx="3088546" cy="16581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 Narrow" panose="020B0606020202030204" pitchFamily="34" charset="0"/>
            </a:rPr>
            <a:t>Обсуждение материалов РУМС МОН РК от 29 апреля 2022 г.</a:t>
          </a:r>
          <a:endParaRPr lang="en-US" sz="2000" kern="1200" dirty="0">
            <a:latin typeface="Arial Narrow" panose="020B0606020202030204" pitchFamily="34" charset="0"/>
          </a:endParaRPr>
        </a:p>
      </dsp:txBody>
      <dsp:txXfrm>
        <a:off x="452307" y="245349"/>
        <a:ext cx="2183932" cy="1172522"/>
      </dsp:txXfrm>
    </dsp:sp>
    <dsp:sp modelId="{EC17FFB2-0D37-49B5-A6F2-3F9F532D7834}">
      <dsp:nvSpPr>
        <dsp:cNvPr id="0" name=""/>
        <dsp:cNvSpPr/>
      </dsp:nvSpPr>
      <dsp:spPr>
        <a:xfrm rot="5400000">
          <a:off x="5170642" y="-172657"/>
          <a:ext cx="1326557" cy="5490749"/>
        </a:xfrm>
        <a:prstGeom prst="round2Same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>
              <a:latin typeface="Arial Narrow" panose="020B0606020202030204" pitchFamily="34" charset="0"/>
            </a:rPr>
            <a:t>Предложения УМО по направлению подготовки «Здравоохранение» к проекту Руководства по внедрению интегрального GPA обучающихся высших учебных заведений в режиме эксперимента направлены в ДВПО</a:t>
          </a:r>
          <a:endParaRPr lang="en-US" sz="1300" kern="1200" dirty="0">
            <a:latin typeface="Arial Narrow" panose="020B0606020202030204" pitchFamily="34" charset="0"/>
          </a:endParaRPr>
        </a:p>
      </dsp:txBody>
      <dsp:txXfrm rot="-5400000">
        <a:off x="3088547" y="1974195"/>
        <a:ext cx="5425992" cy="1197043"/>
      </dsp:txXfrm>
    </dsp:sp>
    <dsp:sp modelId="{9B883C3C-AD3C-4D4C-A94E-89C98F38F5DD}">
      <dsp:nvSpPr>
        <dsp:cNvPr id="0" name=""/>
        <dsp:cNvSpPr/>
      </dsp:nvSpPr>
      <dsp:spPr>
        <a:xfrm>
          <a:off x="0" y="1743619"/>
          <a:ext cx="3088546" cy="1658196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 Narrow" panose="020B0606020202030204" pitchFamily="34" charset="0"/>
            </a:rPr>
            <a:t>Обсуждение материалов РУМС МОН РК от 29 апреля 2022 г.</a:t>
          </a:r>
          <a:endParaRPr lang="en-US" sz="2000" kern="1200" dirty="0">
            <a:latin typeface="Arial Narrow" panose="020B0606020202030204" pitchFamily="34" charset="0"/>
          </a:endParaRPr>
        </a:p>
      </dsp:txBody>
      <dsp:txXfrm>
        <a:off x="452307" y="1986456"/>
        <a:ext cx="2183932" cy="1172522"/>
      </dsp:txXfrm>
    </dsp:sp>
    <dsp:sp modelId="{9C487CE6-2ED9-4748-B276-6959E644CD2D}">
      <dsp:nvSpPr>
        <dsp:cNvPr id="0" name=""/>
        <dsp:cNvSpPr/>
      </dsp:nvSpPr>
      <dsp:spPr>
        <a:xfrm rot="5400000">
          <a:off x="5170642" y="1568449"/>
          <a:ext cx="1326557" cy="5490749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>
              <a:latin typeface="Arial Narrow" panose="020B0606020202030204" pitchFamily="34" charset="0"/>
            </a:rPr>
            <a:t>В связи с обращениями выпускников зарубежных вузов, где не предусмотрено обучение в интернатуре, а также претендентов РК, завершивших обучение раннее (с 1993 по 1999), в НПА, регулирующих прием в резидентуру ограничиться требованием </a:t>
          </a:r>
          <a:r>
            <a:rPr lang="ru-RU" sz="1300" b="1" i="1" kern="1200" dirty="0">
              <a:latin typeface="Arial Narrow" panose="020B0606020202030204" pitchFamily="34" charset="0"/>
            </a:rPr>
            <a:t>«принимать лица, имеющих документ, указывающий квалификацию «врача», сертификат специалиста здравоохранения при наличии.</a:t>
          </a:r>
          <a:endParaRPr lang="en-US" sz="1300" kern="1200" dirty="0">
            <a:latin typeface="Arial Narrow" panose="020B0606020202030204" pitchFamily="34" charset="0"/>
          </a:endParaRPr>
        </a:p>
      </dsp:txBody>
      <dsp:txXfrm rot="-5400000">
        <a:off x="3088547" y="3715302"/>
        <a:ext cx="5425992" cy="1197043"/>
      </dsp:txXfrm>
    </dsp:sp>
    <dsp:sp modelId="{95E6B47C-44AC-4DFD-B631-00861BD7B12A}">
      <dsp:nvSpPr>
        <dsp:cNvPr id="0" name=""/>
        <dsp:cNvSpPr/>
      </dsp:nvSpPr>
      <dsp:spPr>
        <a:xfrm>
          <a:off x="0" y="3484725"/>
          <a:ext cx="3088546" cy="1658196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 Narrow" panose="020B0606020202030204" pitchFamily="34" charset="0"/>
            </a:rPr>
            <a:t>О приеме в резидентуру</a:t>
          </a:r>
          <a:endParaRPr lang="en-US" sz="2000" kern="1200" dirty="0">
            <a:latin typeface="Arial Narrow" panose="020B0606020202030204" pitchFamily="34" charset="0"/>
          </a:endParaRPr>
        </a:p>
      </dsp:txBody>
      <dsp:txXfrm>
        <a:off x="452307" y="3727562"/>
        <a:ext cx="2183932" cy="11725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4C03D-0BDA-4133-AA52-A59FF55C1F5F}">
      <dsp:nvSpPr>
        <dsp:cNvPr id="0" name=""/>
        <dsp:cNvSpPr/>
      </dsp:nvSpPr>
      <dsp:spPr>
        <a:xfrm rot="5400000">
          <a:off x="5081358" y="-1913763"/>
          <a:ext cx="1505125" cy="549074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Arial Narrow" panose="020B0606020202030204" pitchFamily="34" charset="0"/>
            </a:rPr>
            <a:t>Разрешить реализацию программ сертификационных курсов организациями образования (ВУЗы, НИИ, НЦ, ВМК), утвержденных на заседании УМО по направлению подготовки Здравоохранение и размещенными на сайте УМО.</a:t>
          </a:r>
          <a:endParaRPr lang="en-US" sz="1200" kern="1200" dirty="0">
            <a:latin typeface="Arial Narrow" panose="020B0606020202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>
              <a:latin typeface="Arial Narrow" panose="020B0606020202030204" pitchFamily="34" charset="0"/>
            </a:rPr>
            <a:t>Организациям образования (ВУЗы, НИИ, НЦ, ВМК) внести предложения в проект методических </a:t>
          </a:r>
          <a:r>
            <a:rPr lang="kk-KZ" sz="1200" kern="1200">
              <a:latin typeface="Arial Narrow" panose="020B0606020202030204" pitchFamily="34" charset="0"/>
            </a:rPr>
            <a:t>рекомендации </a:t>
          </a:r>
          <a:r>
            <a:rPr lang="ru-RU" sz="1200" kern="1200">
              <a:latin typeface="Arial Narrow" panose="020B0606020202030204" pitchFamily="34" charset="0"/>
            </a:rPr>
            <a:t>по организации и реализации неформально</a:t>
          </a:r>
          <a:r>
            <a:rPr lang="kk-KZ" sz="1200" kern="1200">
              <a:latin typeface="Arial Narrow" panose="020B0606020202030204" pitchFamily="34" charset="0"/>
            </a:rPr>
            <a:t>го</a:t>
          </a:r>
          <a:r>
            <a:rPr lang="ru-RU" sz="1200" kern="1200">
              <a:latin typeface="Arial Narrow" panose="020B0606020202030204" pitchFamily="34" charset="0"/>
            </a:rPr>
            <a:t> образования в области здравоохранения в Секцию дополнительного и неформального образования УМО</a:t>
          </a:r>
          <a:endParaRPr lang="en-US" sz="1200" kern="1200" dirty="0">
            <a:latin typeface="Arial Narrow" panose="020B0606020202030204" pitchFamily="34" charset="0"/>
          </a:endParaRPr>
        </a:p>
      </dsp:txBody>
      <dsp:txXfrm rot="-5400000">
        <a:off x="3088546" y="152523"/>
        <a:ext cx="5417275" cy="1358177"/>
      </dsp:txXfrm>
    </dsp:sp>
    <dsp:sp modelId="{8A9C0C1E-67B2-4531-8581-B6EF80B7715D}">
      <dsp:nvSpPr>
        <dsp:cNvPr id="0" name=""/>
        <dsp:cNvSpPr/>
      </dsp:nvSpPr>
      <dsp:spPr>
        <a:xfrm>
          <a:off x="0" y="2512"/>
          <a:ext cx="3088546" cy="16581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Narrow" panose="020B0606020202030204" pitchFamily="34" charset="0"/>
            </a:rPr>
            <a:t> Вопросы дополнительного и неформального образования в области здравоохранения</a:t>
          </a:r>
          <a:endParaRPr lang="en-US" sz="1600" kern="1200" dirty="0">
            <a:latin typeface="Arial Narrow" panose="020B0606020202030204" pitchFamily="34" charset="0"/>
          </a:endParaRPr>
        </a:p>
      </dsp:txBody>
      <dsp:txXfrm>
        <a:off x="452307" y="245349"/>
        <a:ext cx="2183932" cy="1172522"/>
      </dsp:txXfrm>
    </dsp:sp>
    <dsp:sp modelId="{EC17FFB2-0D37-49B5-A6F2-3F9F532D7834}">
      <dsp:nvSpPr>
        <dsp:cNvPr id="0" name=""/>
        <dsp:cNvSpPr/>
      </dsp:nvSpPr>
      <dsp:spPr>
        <a:xfrm rot="5400000">
          <a:off x="5170642" y="-172657"/>
          <a:ext cx="1326557" cy="5490749"/>
        </a:xfrm>
        <a:prstGeom prst="round2Same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Arial Narrow" panose="020B0606020202030204" pitchFamily="34" charset="0"/>
            </a:rPr>
            <a:t>В</a:t>
          </a:r>
          <a:r>
            <a:rPr lang="kk-KZ" sz="1200" kern="1200" dirty="0">
              <a:latin typeface="Arial Narrow" panose="020B0606020202030204" pitchFamily="34" charset="0"/>
            </a:rPr>
            <a:t>нести дополнения в приказ МЗ РК </a:t>
          </a:r>
          <a:r>
            <a:rPr lang="ru-RU" sz="1200" kern="1200" dirty="0">
              <a:latin typeface="Arial Narrow" panose="020B0606020202030204" pitchFamily="34" charset="0"/>
            </a:rPr>
            <a:t>от 21 декабря 2020 года № ҚР ДСМ-303/2020 «Об утверждении правил дополнительного и неформального образования специалистов в области здравоохранения, квалификационных требований к организациям, реализующим образовательные программы дополнительного и неформального образования в области здравоохранения» о заключении договора между организацией об оценке и слушателем сертификационного курса  и квалификационных требованиях для ППС в</a:t>
          </a:r>
          <a:r>
            <a:rPr lang="kk-KZ" sz="1200" kern="1200" dirty="0">
              <a:latin typeface="Arial Narrow" panose="020B0606020202030204" pitchFamily="34" charset="0"/>
            </a:rPr>
            <a:t>ысших медицинских колледжей.</a:t>
          </a:r>
          <a:endParaRPr lang="en-US" sz="1200" kern="1200" dirty="0">
            <a:latin typeface="Arial Narrow" panose="020B0606020202030204" pitchFamily="34" charset="0"/>
          </a:endParaRPr>
        </a:p>
      </dsp:txBody>
      <dsp:txXfrm rot="-5400000">
        <a:off x="3088547" y="1974195"/>
        <a:ext cx="5425992" cy="1197043"/>
      </dsp:txXfrm>
    </dsp:sp>
    <dsp:sp modelId="{9B883C3C-AD3C-4D4C-A94E-89C98F38F5DD}">
      <dsp:nvSpPr>
        <dsp:cNvPr id="0" name=""/>
        <dsp:cNvSpPr/>
      </dsp:nvSpPr>
      <dsp:spPr>
        <a:xfrm>
          <a:off x="0" y="1743619"/>
          <a:ext cx="3088546" cy="1658196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Narrow" panose="020B0606020202030204" pitchFamily="34" charset="0"/>
            </a:rPr>
            <a:t>Вопросы дополнительного и неформального образования в области здравоохранения</a:t>
          </a:r>
          <a:endParaRPr lang="en-US" sz="1600" kern="1200" dirty="0">
            <a:latin typeface="Arial Narrow" panose="020B0606020202030204" pitchFamily="34" charset="0"/>
          </a:endParaRPr>
        </a:p>
      </dsp:txBody>
      <dsp:txXfrm>
        <a:off x="452307" y="1986456"/>
        <a:ext cx="2183932" cy="1172522"/>
      </dsp:txXfrm>
    </dsp:sp>
    <dsp:sp modelId="{9C487CE6-2ED9-4748-B276-6959E644CD2D}">
      <dsp:nvSpPr>
        <dsp:cNvPr id="0" name=""/>
        <dsp:cNvSpPr/>
      </dsp:nvSpPr>
      <dsp:spPr>
        <a:xfrm rot="5400000">
          <a:off x="5170642" y="1568449"/>
          <a:ext cx="1326557" cy="5490749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1200" kern="1200" dirty="0">
              <a:latin typeface="Arial Narrow" panose="020B0606020202030204" pitchFamily="34" charset="0"/>
            </a:rPr>
            <a:t>Внести дополнения в приказ</a:t>
          </a:r>
          <a:r>
            <a:rPr lang="ru-RU" sz="1200" kern="1200" dirty="0">
              <a:latin typeface="Arial Narrow" panose="020B0606020202030204" pitchFamily="34" charset="0"/>
            </a:rPr>
            <a:t> МЗРК от 15 декабря 2020 года № ҚР ДСМ-274/2020 «Об утверждении правил проведения сертификации специалиста в области здравоохранения, подтверждения действия сертификата специалиста в области здравоохранения, включая иностранных специалистов, а также условия допуска к сертификации специалиста в области здравоохранения лица, получившего медицинское образование за пределами РК» о </a:t>
          </a:r>
          <a:r>
            <a:rPr lang="ru-RU" sz="1200" kern="1200" dirty="0" err="1">
              <a:latin typeface="Arial Narrow" panose="020B0606020202030204" pitchFamily="34" charset="0"/>
            </a:rPr>
            <a:t>госуслуге</a:t>
          </a:r>
          <a:r>
            <a:rPr lang="ru-RU" sz="1200" kern="1200" dirty="0">
              <a:latin typeface="Arial Narrow" panose="020B0606020202030204" pitchFamily="34" charset="0"/>
            </a:rPr>
            <a:t> по сертификационному курсу</a:t>
          </a:r>
          <a:endParaRPr lang="en-US" sz="1200" kern="1200" dirty="0">
            <a:latin typeface="Arial Narrow" panose="020B0606020202030204" pitchFamily="34" charset="0"/>
          </a:endParaRPr>
        </a:p>
      </dsp:txBody>
      <dsp:txXfrm rot="-5400000">
        <a:off x="3088547" y="3715302"/>
        <a:ext cx="5425992" cy="1197043"/>
      </dsp:txXfrm>
    </dsp:sp>
    <dsp:sp modelId="{95E6B47C-44AC-4DFD-B631-00861BD7B12A}">
      <dsp:nvSpPr>
        <dsp:cNvPr id="0" name=""/>
        <dsp:cNvSpPr/>
      </dsp:nvSpPr>
      <dsp:spPr>
        <a:xfrm>
          <a:off x="0" y="3484725"/>
          <a:ext cx="3088546" cy="1658196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Arial Narrow" panose="020B0606020202030204" pitchFamily="34" charset="0"/>
            </a:rPr>
            <a:t>Вопросы дополнительного и неформального образования в области здравоохранения</a:t>
          </a:r>
          <a:endParaRPr lang="en-US" sz="1600" kern="1200" dirty="0">
            <a:latin typeface="Arial Narrow" panose="020B0606020202030204" pitchFamily="34" charset="0"/>
          </a:endParaRPr>
        </a:p>
      </dsp:txBody>
      <dsp:txXfrm>
        <a:off x="452307" y="3727562"/>
        <a:ext cx="2183932" cy="11725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4C03D-0BDA-4133-AA52-A59FF55C1F5F}">
      <dsp:nvSpPr>
        <dsp:cNvPr id="0" name=""/>
        <dsp:cNvSpPr/>
      </dsp:nvSpPr>
      <dsp:spPr>
        <a:xfrm rot="5400000">
          <a:off x="5081358" y="-1913763"/>
          <a:ext cx="1505125" cy="549074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Утверждены программы повышения квалификации фонда ООН в области народонаселения (</a:t>
          </a:r>
          <a:r>
            <a:rPr lang="ru-RU" sz="1400" kern="1200" dirty="0" err="1">
              <a:latin typeface="Arial Narrow" panose="020B0606020202030204" pitchFamily="34" charset="0"/>
            </a:rPr>
            <a:t>Страновой</a:t>
          </a:r>
          <a:r>
            <a:rPr lang="ru-RU" sz="1400" kern="1200" dirty="0">
              <a:latin typeface="Arial Narrow" panose="020B0606020202030204" pitchFamily="34" charset="0"/>
            </a:rPr>
            <a:t> офис ЮНФПА в Казахстане)</a:t>
          </a:r>
          <a:endParaRPr lang="en-US" sz="1400" kern="1200" dirty="0">
            <a:latin typeface="Arial Narrow" panose="020B0606020202030204" pitchFamily="34" charset="0"/>
          </a:endParaRPr>
        </a:p>
      </dsp:txBody>
      <dsp:txXfrm rot="-5400000">
        <a:off x="3088546" y="152523"/>
        <a:ext cx="5417275" cy="1358177"/>
      </dsp:txXfrm>
    </dsp:sp>
    <dsp:sp modelId="{8A9C0C1E-67B2-4531-8581-B6EF80B7715D}">
      <dsp:nvSpPr>
        <dsp:cNvPr id="0" name=""/>
        <dsp:cNvSpPr/>
      </dsp:nvSpPr>
      <dsp:spPr>
        <a:xfrm>
          <a:off x="0" y="2512"/>
          <a:ext cx="3088546" cy="16581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Arial Narrow" panose="020B0606020202030204" pitchFamily="34" charset="0"/>
            </a:rPr>
            <a:t>Утверждение программ дополнительного образования в области здравоохранения</a:t>
          </a:r>
          <a:endParaRPr lang="en-US" sz="1500" kern="1200" dirty="0">
            <a:latin typeface="Arial Narrow" panose="020B0606020202030204" pitchFamily="34" charset="0"/>
          </a:endParaRPr>
        </a:p>
      </dsp:txBody>
      <dsp:txXfrm>
        <a:off x="452307" y="245349"/>
        <a:ext cx="2183932" cy="1172522"/>
      </dsp:txXfrm>
    </dsp:sp>
    <dsp:sp modelId="{EC17FFB2-0D37-49B5-A6F2-3F9F532D7834}">
      <dsp:nvSpPr>
        <dsp:cNvPr id="0" name=""/>
        <dsp:cNvSpPr/>
      </dsp:nvSpPr>
      <dsp:spPr>
        <a:xfrm rot="5400000">
          <a:off x="5170642" y="-172657"/>
          <a:ext cx="1326557" cy="5490749"/>
        </a:xfrm>
        <a:prstGeom prst="round2Same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Разрешить выпускнику повторную независимую оценку через 3 месяца после получения оценки «неудовлетворительно», за счет личных средств выпускника на базе НЦНЭ.</a:t>
          </a:r>
          <a:endParaRPr lang="en-US" sz="140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>
              <a:latin typeface="Arial Narrow" panose="020B0606020202030204" pitchFamily="34" charset="0"/>
            </a:rPr>
            <a:t>2. Ходатайствовать перед НЦНЭ о сдаче независимой оценки по специальности «Сестринское дело» со сроком обучения 10 мес в городах Тараз и Уральск на базе высших медицинских колледжей.</a:t>
          </a:r>
          <a:endParaRPr lang="en-US" sz="1400" kern="1200">
            <a:latin typeface="Arial Narrow" panose="020B0606020202030204" pitchFamily="34" charset="0"/>
          </a:endParaRPr>
        </a:p>
      </dsp:txBody>
      <dsp:txXfrm rot="-5400000">
        <a:off x="3088547" y="1974195"/>
        <a:ext cx="5425992" cy="1197043"/>
      </dsp:txXfrm>
    </dsp:sp>
    <dsp:sp modelId="{9B883C3C-AD3C-4D4C-A94E-89C98F38F5DD}">
      <dsp:nvSpPr>
        <dsp:cNvPr id="0" name=""/>
        <dsp:cNvSpPr/>
      </dsp:nvSpPr>
      <dsp:spPr>
        <a:xfrm>
          <a:off x="0" y="1743619"/>
          <a:ext cx="3088546" cy="1658196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Arial Narrow" panose="020B0606020202030204" pitchFamily="34" charset="0"/>
            </a:rPr>
            <a:t>О независимой оценке обучающихся и выпускников</a:t>
          </a:r>
          <a:endParaRPr lang="en-US" sz="1500" kern="1200" dirty="0">
            <a:latin typeface="Arial Narrow" panose="020B0606020202030204" pitchFamily="34" charset="0"/>
          </a:endParaRPr>
        </a:p>
      </dsp:txBody>
      <dsp:txXfrm>
        <a:off x="452307" y="1986456"/>
        <a:ext cx="2183932" cy="1172522"/>
      </dsp:txXfrm>
    </dsp:sp>
    <dsp:sp modelId="{9C487CE6-2ED9-4748-B276-6959E644CD2D}">
      <dsp:nvSpPr>
        <dsp:cNvPr id="0" name=""/>
        <dsp:cNvSpPr/>
      </dsp:nvSpPr>
      <dsp:spPr>
        <a:xfrm rot="5400000">
          <a:off x="5170642" y="1568449"/>
          <a:ext cx="1326557" cy="5490749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Narrow" panose="020B0606020202030204" pitchFamily="34" charset="0"/>
            </a:rPr>
            <a:t>Организациям образования подготовить проекты ОП для реализации проектов государственных общеобязательных стандартов </a:t>
          </a:r>
          <a:r>
            <a:rPr lang="kk-KZ" sz="1400" kern="1200" dirty="0">
              <a:latin typeface="Arial Narrow" panose="020B0606020202030204" pitchFamily="34" charset="0"/>
            </a:rPr>
            <a:t>по уровням образования </a:t>
          </a:r>
          <a:r>
            <a:rPr lang="ru-RU" sz="1400" kern="1200" dirty="0">
              <a:latin typeface="Arial Narrow" panose="020B0606020202030204" pitchFamily="34" charset="0"/>
            </a:rPr>
            <a:t>в области здравоохранения с объемом ООД 56 кредитов</a:t>
          </a:r>
          <a:endParaRPr lang="en-US" sz="1400" kern="1200" dirty="0">
            <a:latin typeface="Arial Narrow" panose="020B0606020202030204" pitchFamily="34" charset="0"/>
          </a:endParaRPr>
        </a:p>
      </dsp:txBody>
      <dsp:txXfrm rot="-5400000">
        <a:off x="3088547" y="3715302"/>
        <a:ext cx="5425992" cy="1197043"/>
      </dsp:txXfrm>
    </dsp:sp>
    <dsp:sp modelId="{95E6B47C-44AC-4DFD-B631-00861BD7B12A}">
      <dsp:nvSpPr>
        <dsp:cNvPr id="0" name=""/>
        <dsp:cNvSpPr/>
      </dsp:nvSpPr>
      <dsp:spPr>
        <a:xfrm>
          <a:off x="0" y="3484725"/>
          <a:ext cx="3088546" cy="1658196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Arial Narrow" panose="020B0606020202030204" pitchFamily="34" charset="0"/>
            </a:rPr>
            <a:t>О проекте государственных общеобязательных стандартов </a:t>
          </a:r>
          <a:r>
            <a:rPr lang="kk-KZ" sz="1500" kern="1200" dirty="0">
              <a:latin typeface="Arial Narrow" panose="020B0606020202030204" pitchFamily="34" charset="0"/>
            </a:rPr>
            <a:t>по уровням образования </a:t>
          </a:r>
          <a:r>
            <a:rPr lang="ru-RU" sz="1500" kern="1200" dirty="0">
              <a:latin typeface="Arial Narrow" panose="020B0606020202030204" pitchFamily="34" charset="0"/>
            </a:rPr>
            <a:t>в области здравоохранения</a:t>
          </a:r>
          <a:endParaRPr lang="en-US" sz="1500" kern="1200" dirty="0">
            <a:latin typeface="Arial Narrow" panose="020B0606020202030204" pitchFamily="34" charset="0"/>
          </a:endParaRPr>
        </a:p>
      </dsp:txBody>
      <dsp:txXfrm>
        <a:off x="452307" y="3727562"/>
        <a:ext cx="2183932" cy="1172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Отчет о работе УМО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за 2021-2022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уч.год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221088"/>
            <a:ext cx="5648672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Докладчик: заместитель председателя УМО по направлению подготовки Здравоохранение </a:t>
            </a:r>
          </a:p>
          <a:p>
            <a:pPr algn="r"/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Сыдыкова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С.И.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6237312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г. Алматы, 2022 г.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10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14F952-8C93-C1F6-5482-14BAB45BE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Вопросы УМО за 2021-2022 </a:t>
            </a:r>
            <a:r>
              <a:rPr lang="ru-RU" sz="4400" b="1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уч.год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7781D1-24EE-F999-7275-3C711042F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Подходы совершенствования внешней и внутренней систем обеспечения качества высшего и послевузовского образования по направлению подготовки Здравоохранение (перенос на 2022-23);</a:t>
            </a:r>
          </a:p>
          <a:p>
            <a:r>
              <a:rPr lang="ru-RU" sz="2000" kern="1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Подготовка рекомендаций по списку литературы и формирования базы экспертов для подготовки к независимой оценке выпускников ОП по направлению подготовки Здравоохранение </a:t>
            </a:r>
            <a:r>
              <a:rPr lang="ru-RU" sz="2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(перенос на 2022-23);</a:t>
            </a:r>
          </a:p>
          <a:p>
            <a:pPr marL="0" indent="0">
              <a:buNone/>
            </a:pPr>
            <a:endParaRPr lang="ru-RU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Arial Narrow" panose="020B0606020202030204" pitchFamily="34" charset="0"/>
              </a:rPr>
              <a:t>Не сдали отчеты 3 ГУПа: СД (</a:t>
            </a:r>
            <a:r>
              <a:rPr lang="ru-RU" sz="2000" dirty="0" err="1">
                <a:latin typeface="Arial Narrow" panose="020B0606020202030204" pitchFamily="34" charset="0"/>
              </a:rPr>
              <a:t>КазНУ</a:t>
            </a:r>
            <a:r>
              <a:rPr lang="ru-RU" sz="2000" dirty="0">
                <a:latin typeface="Arial Narrow" panose="020B0606020202030204" pitchFamily="34" charset="0"/>
              </a:rPr>
              <a:t>), Фармации (ЮКМА), Неотложной медицинской помощи (ГМУ «Семей»)</a:t>
            </a:r>
          </a:p>
          <a:p>
            <a:pPr marL="0" indent="0">
              <a:buNone/>
            </a:pPr>
            <a:endParaRPr lang="ru-RU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Arial Narrow" panose="020B0606020202030204" pitchFamily="34" charset="0"/>
              </a:rPr>
              <a:t>Отчет о деятельности УМО в МОН РК</a:t>
            </a:r>
          </a:p>
        </p:txBody>
      </p:sp>
    </p:spTree>
    <p:extLst>
      <p:ext uri="{BB962C8B-B14F-4D97-AF65-F5344CB8AC3E}">
        <p14:creationId xmlns:p14="http://schemas.microsoft.com/office/powerpoint/2010/main" val="1570543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Проект плана работы УМО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 2022-2023 учебный год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552874"/>
              </p:ext>
            </p:extLst>
          </p:nvPr>
        </p:nvGraphicFramePr>
        <p:xfrm>
          <a:off x="467544" y="1412776"/>
          <a:ext cx="8280920" cy="52407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5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9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042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100" spc="-5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indent="2019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Срок исполнения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Результат 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28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1. 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Утверждение плана работы УМО на 2022-2023 учебный год	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Сентябрь</a:t>
                      </a:r>
                      <a:endParaRPr lang="en-US" sz="700" spc="-5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Заместитель председателя УМО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план работы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28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 Narrow" panose="020B0606020202030204" pitchFamily="34" charset="0"/>
                        </a:rPr>
                        <a:t>Актуализация состава УМО, ГУП, Комитетов на 2022 -2023 учебный год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Сентябрь</a:t>
                      </a:r>
                      <a:endParaRPr lang="en-US" sz="700" spc="-5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Заместитель председателя УМО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состав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85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 3.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Утверждение плана работы ГУП, Комитетов на 2022-2023 учебный год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Сентябрь</a:t>
                      </a:r>
                      <a:endParaRPr lang="en-US" sz="700" spc="-5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Председатели  ГУП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</a:rPr>
                        <a:t>план работы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28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4. 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Результаты трудоустройства выпускников 2022 года, анализ обеспеченности кадров здравоохранения РК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Сентябрь</a:t>
                      </a:r>
                      <a:endParaRPr lang="en-US" sz="700" spc="-5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 Narrow" panose="020B0606020202030204" pitchFamily="34" charset="0"/>
                        </a:rPr>
                        <a:t>Обсерватория кадровых ресурсов ННЦРЗ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 Narrow" panose="020B0606020202030204" pitchFamily="34" charset="0"/>
                        </a:rPr>
                        <a:t>рекомендации УМО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85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5. 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Анализ результатов независимой оценки выпускников программ высшего и послевузовского образования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Октябрь</a:t>
                      </a:r>
                      <a:endParaRPr lang="en-US" sz="700" spc="-5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 Narrow" panose="020B0606020202030204" pitchFamily="34" charset="0"/>
                        </a:rPr>
                        <a:t>НЦНЭ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 Narrow" panose="020B0606020202030204" pitchFamily="34" charset="0"/>
                        </a:rPr>
                        <a:t>рекомендации УМО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85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6.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Подходы совершенствования внешней и внутренней систем обеспечения качества высшего и послевузовского образования по направлению подготовки Здравоохранение (круглый стол) + Мониторинг ОП в реестре ЦБП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en-US" sz="800" spc="-5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Организации образования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рекомендации УМО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85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7.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Формирование перечня результатов обучения по направлению подготовки Здравоохранение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Ноябрь</a:t>
                      </a:r>
                      <a:endParaRPr lang="en-US" sz="800" spc="-5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Председатели  ГУП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рекомендации УМО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85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8.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Подготовка рекомендаций по планированию и реализации программ дополнительного и неформального образования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en-US" sz="800" spc="-5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ННЦРЗ, организации образования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рекомендации УМО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544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Проект плана работы УМО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 2022-2023 учебный год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642710"/>
              </p:ext>
            </p:extLst>
          </p:nvPr>
        </p:nvGraphicFramePr>
        <p:xfrm>
          <a:off x="467544" y="1412776"/>
          <a:ext cx="8280920" cy="45494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5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9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042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100" spc="-5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indent="2019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Срок исполнения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Результат 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28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9. 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Подготовка рекомендаций по списку литературы и формирования базы экспертов для подготовки к независимой оценке выпускников ОП по направлению подготовки Здравоохранение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Январь</a:t>
                      </a:r>
                      <a:endParaRPr lang="en-US" sz="1200" spc="-5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Председатели  ГУП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рекомендации УМО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28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10. 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Мониторинг деятельности ГУП и Комитетов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en-US" sz="1200" spc="-5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Заместитель председателя УМО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Информация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85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11. 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Независимая оценка выпускников ОП по направлению подготовки Здравоохранение: согласование спецификаций, списка экспертов, графика экспертизы и аттестации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Март</a:t>
                      </a:r>
                      <a:endParaRPr lang="en-US" sz="1200" spc="-5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НЦНЭ, председатели ГУП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документы для независимой оценки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28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12. 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Признание результатов обучения формального и неформального обучения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Апрель</a:t>
                      </a:r>
                      <a:endParaRPr lang="en-US" sz="1200" spc="-5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Организации образования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рекомендации УМО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85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13. 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Отчеты о работе ГУП за 2022-2023 уч.г., утверждение плана работы ГУП на 2023-2024 уч.г.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Май</a:t>
                      </a:r>
                      <a:endParaRPr lang="en-US" sz="1200" spc="-5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Председатели  ГУП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отчет, план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85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14.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Отчет о работе УМО за 2022-2023 уч.г., утверждение плана работы УМО на 2023-2024 уч.г. 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Июнь</a:t>
                      </a:r>
                      <a:endParaRPr lang="en-US" sz="1200" spc="-5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Заместитель председателя УМО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отчет, план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85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15.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Выполнение протокольных поручений РУМС МОН РК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1200" spc="-5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в течение уч.года</a:t>
                      </a:r>
                      <a:endParaRPr lang="en-US" sz="1200" spc="-5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Заместитель председателя УМО</a:t>
                      </a:r>
                      <a:endParaRPr lang="en-US" sz="12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протоколы заседаний</a:t>
                      </a:r>
                      <a:endParaRPr lang="en-US" sz="12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128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Проект плана работы УМО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 2022-2023 учебный год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99304"/>
              </p:ext>
            </p:extLst>
          </p:nvPr>
        </p:nvGraphicFramePr>
        <p:xfrm>
          <a:off x="539552" y="2132856"/>
          <a:ext cx="8280920" cy="30053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5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9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042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100" spc="-5" dirty="0">
                          <a:effectLst/>
                          <a:latin typeface="Arial Narrow" panose="020B0606020202030204" pitchFamily="34" charset="0"/>
                        </a:rPr>
                        <a:t>№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indent="2019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spc="-5" dirty="0">
                          <a:effectLst/>
                          <a:latin typeface="Arial Narrow" panose="020B0606020202030204" pitchFamily="34" charset="0"/>
                        </a:rPr>
                        <a:t>Мероприятие</a:t>
                      </a:r>
                      <a:endParaRPr lang="en-US" sz="10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Срок исполнения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Ответственный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 spc="-5">
                          <a:effectLst/>
                          <a:latin typeface="Arial Narrow" panose="020B0606020202030204" pitchFamily="34" charset="0"/>
                        </a:rPr>
                        <a:t>Результат </a:t>
                      </a:r>
                      <a:endParaRPr lang="en-US" sz="10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28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16. 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Подготовка рекомендаций для внесения изменений и дополнений в НПА в области здравоохранения с учетом анализа и обобщения международного опыта и лучшей практики (как основа для триединства и дуального обучения)</a:t>
                      </a:r>
                      <a:endParaRPr lang="en-US" sz="9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По мере обращения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Председатель УМО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рекомендации УМО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28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17. 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Утверждение учебников и учебных пособий по специальностям высшего и послевузовского образования, рекомендованных для присвоения грифов УМО по направлению подготовки Здравоохранение</a:t>
                      </a:r>
                      <a:endParaRPr lang="en-US" sz="9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По мере обращения (готовности результатов экспертизы)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рабочие органы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протоколы заседаний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858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18. 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Ответы на обращения физических и юридических лиц по вопросам подготовки кадров здравоохранения.</a:t>
                      </a:r>
                      <a:endParaRPr lang="en-US" sz="9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По мере обращения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Методист УМО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протоколы заседаний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28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19. 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253" marR="59253" marT="0" marB="0" anchor="ctr"/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Публикация материалов о деятельности УМО/ГУП/Комитетов по направлению подготовки Здравоохранение</a:t>
                      </a:r>
                      <a:endParaRPr lang="en-US" sz="9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постоянно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Методист УМО</a:t>
                      </a:r>
                      <a:endParaRPr lang="en-US" sz="110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ссылки на страницы</a:t>
                      </a:r>
                      <a:endParaRPr lang="en-US" sz="11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31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Состав УМО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744599"/>
              </p:ext>
            </p:extLst>
          </p:nvPr>
        </p:nvGraphicFramePr>
        <p:xfrm>
          <a:off x="107504" y="692696"/>
          <a:ext cx="8881958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0C613F0-AE4B-A8CA-F375-ADDC063D8937}"/>
              </a:ext>
            </a:extLst>
          </p:cNvPr>
          <p:cNvSpPr txBox="1"/>
          <p:nvPr/>
        </p:nvSpPr>
        <p:spPr>
          <a:xfrm>
            <a:off x="7668344" y="1886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719</a:t>
            </a:r>
          </a:p>
        </p:txBody>
      </p:sp>
    </p:spTree>
    <p:extLst>
      <p:ext uri="{BB962C8B-B14F-4D97-AF65-F5344CB8AC3E}">
        <p14:creationId xmlns:p14="http://schemas.microsoft.com/office/powerpoint/2010/main" val="235326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Выполнение плана работы УМО за 2021-2022 учебный год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7967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41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 anchor="t"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Обсуждение актуальных вопросов УМО за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2021-2022 учебный год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639633"/>
              </p:ext>
            </p:extLst>
          </p:nvPr>
        </p:nvGraphicFramePr>
        <p:xfrm>
          <a:off x="251520" y="908720"/>
          <a:ext cx="8784976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38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Обсуждение актуальных вопросов УМО за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2021-2022 учебный год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314546"/>
              </p:ext>
            </p:extLst>
          </p:nvPr>
        </p:nvGraphicFramePr>
        <p:xfrm>
          <a:off x="251520" y="1124744"/>
          <a:ext cx="86868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376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615537"/>
              </p:ext>
            </p:extLst>
          </p:nvPr>
        </p:nvGraphicFramePr>
        <p:xfrm>
          <a:off x="179512" y="1124744"/>
          <a:ext cx="8784976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Обсуждение актуальных вопросов УМО за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2021-2022 учебный год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Обсуждение актуальных вопросов УМО за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2021-2022 учебный год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337357"/>
              </p:ext>
            </p:extLst>
          </p:nvPr>
        </p:nvGraphicFramePr>
        <p:xfrm>
          <a:off x="457200" y="980728"/>
          <a:ext cx="8579296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475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771413"/>
              </p:ext>
            </p:extLst>
          </p:nvPr>
        </p:nvGraphicFramePr>
        <p:xfrm>
          <a:off x="457200" y="980728"/>
          <a:ext cx="8579296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Обсуждение актуальных вопросов УМО за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2021-2022 учебный год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32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Обсуждение актуальных вопросов УМО за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2021-2022 учебный год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236562"/>
              </p:ext>
            </p:extLst>
          </p:nvPr>
        </p:nvGraphicFramePr>
        <p:xfrm>
          <a:off x="457200" y="980728"/>
          <a:ext cx="8579296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78975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1675</Words>
  <Application>Microsoft Office PowerPoint</Application>
  <PresentationFormat>Экран (4:3)</PresentationFormat>
  <Paragraphs>191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Arial Narrow</vt:lpstr>
      <vt:lpstr>Calibri</vt:lpstr>
      <vt:lpstr>Тема Office</vt:lpstr>
      <vt:lpstr>Отчет о работе УМО  за 2021-2022 уч.год</vt:lpstr>
      <vt:lpstr>Состав УМО</vt:lpstr>
      <vt:lpstr>Выполнение плана работы УМО за 2021-2022 учебный год</vt:lpstr>
      <vt:lpstr>Обсуждение актуальных вопросов УМО за  2021-2022 учебный год</vt:lpstr>
      <vt:lpstr>Обсуждение актуальных вопросов УМО за  2021-2022 учебный год</vt:lpstr>
      <vt:lpstr>Обсуждение актуальных вопросов УМО за  2021-2022 учебный год</vt:lpstr>
      <vt:lpstr>Обсуждение актуальных вопросов УМО за  2021-2022 учебный год</vt:lpstr>
      <vt:lpstr>Презентация PowerPoint</vt:lpstr>
      <vt:lpstr>Презентация PowerPoint</vt:lpstr>
      <vt:lpstr>Вопросы УМО за 2021-2022 уч.год</vt:lpstr>
      <vt:lpstr>Проект плана работы УМО  на 2022-2023 учебный год</vt:lpstr>
      <vt:lpstr>Проект плана работы УМО  на 2022-2023 учебный год</vt:lpstr>
      <vt:lpstr>Проект плана работы УМО  на 2022-2023 учебный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Saule Sydykova</cp:lastModifiedBy>
  <cp:revision>20</cp:revision>
  <dcterms:modified xsi:type="dcterms:W3CDTF">2022-07-08T06:19:53Z</dcterms:modified>
</cp:coreProperties>
</file>