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1116" r:id="rId3"/>
    <p:sldId id="1117" r:id="rId4"/>
    <p:sldId id="1122" r:id="rId5"/>
    <p:sldId id="1123" r:id="rId6"/>
    <p:sldId id="1124" r:id="rId7"/>
    <p:sldId id="1118" r:id="rId8"/>
    <p:sldId id="1121" r:id="rId9"/>
    <p:sldId id="319" r:id="rId10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1" id="{F1BFF118-A031-4E5B-A931-013D6383531F}">
          <p14:sldIdLst>
            <p14:sldId id="256"/>
            <p14:sldId id="1116"/>
            <p14:sldId id="1117"/>
            <p14:sldId id="1122"/>
            <p14:sldId id="1123"/>
            <p14:sldId id="1124"/>
            <p14:sldId id="1118"/>
            <p14:sldId id="1121"/>
            <p14:sldId id="319"/>
          </p14:sldIdLst>
        </p14:section>
        <p14:section name="Раздел 3" id="{AD226204-021B-45F3-BDA9-1A420575686F}">
          <p14:sldIdLst/>
        </p14:section>
      </p14:sectionLst>
    </p:ext>
    <p:ext uri="{EFAFB233-063F-42B5-8137-9DF3F51BA10A}">
      <p15:sldGuideLst xmlns:p15="http://schemas.microsoft.com/office/powerpoint/2012/main">
        <p15:guide id="4" pos="3840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7E5F"/>
    <a:srgbClr val="2A523E"/>
    <a:srgbClr val="EDB82B"/>
    <a:srgbClr val="4E779C"/>
    <a:srgbClr val="068EC6"/>
    <a:srgbClr val="AD1E30"/>
    <a:srgbClr val="1F2849"/>
    <a:srgbClr val="FFDF5A"/>
    <a:srgbClr val="80448D"/>
    <a:srgbClr val="CC58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31" autoAdjust="0"/>
    <p:restoredTop sz="95332" autoAdjust="0"/>
  </p:normalViewPr>
  <p:slideViewPr>
    <p:cSldViewPr snapToObjects="1">
      <p:cViewPr varScale="1">
        <p:scale>
          <a:sx n="84" d="100"/>
          <a:sy n="84" d="100"/>
        </p:scale>
        <p:origin x="926" y="82"/>
      </p:cViewPr>
      <p:guideLst>
        <p:guide pos="3840"/>
        <p:guide orient="horz" pos="216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uletkalievaZ\AppData\Local\Microsoft\Windows\INetCache\Content.Outlook\ZX8A0TP9\&#1044;&#1086;&#1083;&#1080;%20&#1073;&#1083;&#1086;&#1082;&#1086;&#1074;%20&#1076;&#1080;&#1089;&#1094;&#1080;&#1087;&#1083;&#1080;&#1085;%20&#1052;&#1055;&#1044;-&#1054;&#104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uletkalievaZ\AppData\Local\Microsoft\Windows\INetCache\Content.Outlook\ZX8A0TP9\&#1044;&#1086;&#1083;&#1080;%20&#1073;&#1083;&#1086;&#1082;&#1086;&#1074;%20&#1076;&#1080;&#1089;&#1094;&#1080;&#1087;&#1083;&#1080;&#1085;%20&#1052;&#1055;&#1044;-&#1054;&#1047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80930010574363"/>
          <c:y val="3.0285127682575033E-2"/>
          <c:w val="0.79719066879913825"/>
          <c:h val="0.5862132055027640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Лист2!$D$64</c:f>
              <c:strCache>
                <c:ptCount val="1"/>
                <c:pt idx="0">
                  <c:v>общеобразовательные дисциплины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Лист2!$A$65:$C$65</c:f>
              <c:numCache>
                <c:formatCode>General</c:formatCode>
                <c:ptCount val="3"/>
                <c:pt idx="0">
                  <c:v>2001</c:v>
                </c:pt>
              </c:numCache>
            </c:numRef>
          </c:cat>
          <c:val>
            <c:numRef>
              <c:f>Лист2!$D$65</c:f>
              <c:numCache>
                <c:formatCode>General</c:formatCode>
                <c:ptCount val="1"/>
                <c:pt idx="0">
                  <c:v>3318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91-494E-947D-3539703DAF36}"/>
            </c:ext>
          </c:extLst>
        </c:ser>
        <c:ser>
          <c:idx val="1"/>
          <c:order val="1"/>
          <c:tx>
            <c:strRef>
              <c:f>Лист2!$E$64</c:f>
              <c:strCache>
                <c:ptCount val="1"/>
                <c:pt idx="0">
                  <c:v>базовые дисциплины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Лист2!$A$65:$C$65</c:f>
              <c:numCache>
                <c:formatCode>General</c:formatCode>
                <c:ptCount val="3"/>
                <c:pt idx="0">
                  <c:v>2001</c:v>
                </c:pt>
              </c:numCache>
            </c:numRef>
          </c:cat>
          <c:val>
            <c:numRef>
              <c:f>Лист2!$E$65</c:f>
              <c:numCache>
                <c:formatCode>General</c:formatCode>
                <c:ptCount val="1"/>
                <c:pt idx="0">
                  <c:v>2118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91-494E-947D-3539703DAF36}"/>
            </c:ext>
          </c:extLst>
        </c:ser>
        <c:ser>
          <c:idx val="2"/>
          <c:order val="2"/>
          <c:tx>
            <c:strRef>
              <c:f>Лист2!$F$64</c:f>
              <c:strCache>
                <c:ptCount val="1"/>
                <c:pt idx="0">
                  <c:v>профессионально-ориентированные дисциплины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Лист2!$A$65:$C$65</c:f>
              <c:numCache>
                <c:formatCode>General</c:formatCode>
                <c:ptCount val="3"/>
                <c:pt idx="0">
                  <c:v>2001</c:v>
                </c:pt>
              </c:numCache>
            </c:numRef>
          </c:cat>
          <c:val>
            <c:numRef>
              <c:f>Лист2!$F$65</c:f>
              <c:numCache>
                <c:formatCode>General</c:formatCode>
                <c:ptCount val="1"/>
                <c:pt idx="0">
                  <c:v>4177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91-494E-947D-3539703DAF36}"/>
            </c:ext>
          </c:extLst>
        </c:ser>
        <c:ser>
          <c:idx val="3"/>
          <c:order val="3"/>
          <c:tx>
            <c:strRef>
              <c:f>Лист2!$G$64</c:f>
              <c:strCache>
                <c:ptCount val="1"/>
                <c:pt idx="0">
                  <c:v>клинические дисциплины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Лист2!$A$65:$C$65</c:f>
              <c:numCache>
                <c:formatCode>General</c:formatCode>
                <c:ptCount val="3"/>
                <c:pt idx="0">
                  <c:v>2001</c:v>
                </c:pt>
              </c:numCache>
            </c:numRef>
          </c:cat>
          <c:val>
            <c:numRef>
              <c:f>Лист2!$G$65</c:f>
              <c:numCache>
                <c:formatCode>General</c:formatCode>
                <c:ptCount val="1"/>
                <c:pt idx="0">
                  <c:v>2051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91-494E-947D-3539703DAF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8811280"/>
        <c:axId val="433062640"/>
      </c:barChart>
      <c:catAx>
        <c:axId val="438811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3062640"/>
        <c:crosses val="autoZero"/>
        <c:auto val="1"/>
        <c:lblAlgn val="ctr"/>
        <c:lblOffset val="100"/>
        <c:noMultiLvlLbl val="0"/>
      </c:catAx>
      <c:valAx>
        <c:axId val="43306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881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861267341582308E-2"/>
          <c:y val="0.61695146847889126"/>
          <c:w val="0.93587287612048509"/>
          <c:h val="0.383048531521108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60838809359816"/>
          <c:y val="2.4567993725225369E-2"/>
          <c:w val="0.80595286849824355"/>
          <c:h val="0.591279681196427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Лист2!$D$87</c:f>
              <c:strCache>
                <c:ptCount val="1"/>
                <c:pt idx="0">
                  <c:v>общеобразовательные дисциплины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Лист2!$D$88</c:f>
              <c:numCache>
                <c:formatCode>General</c:formatCode>
                <c:ptCount val="1"/>
                <c:pt idx="0">
                  <c:v>1680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BE-4126-BFBB-6B9AE3077CC1}"/>
            </c:ext>
          </c:extLst>
        </c:ser>
        <c:ser>
          <c:idx val="1"/>
          <c:order val="1"/>
          <c:tx>
            <c:strRef>
              <c:f>Лист2!$E$87</c:f>
              <c:strCache>
                <c:ptCount val="1"/>
                <c:pt idx="0">
                  <c:v>базовые дисциплины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Лист2!$E$88</c:f>
              <c:numCache>
                <c:formatCode>General</c:formatCode>
                <c:ptCount val="1"/>
                <c:pt idx="0">
                  <c:v>690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BE-4126-BFBB-6B9AE3077CC1}"/>
            </c:ext>
          </c:extLst>
        </c:ser>
        <c:ser>
          <c:idx val="2"/>
          <c:order val="2"/>
          <c:tx>
            <c:strRef>
              <c:f>Лист2!$F$87</c:f>
              <c:strCache>
                <c:ptCount val="1"/>
                <c:pt idx="0">
                  <c:v>профессионально - ориентированные дисциплины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Лист2!$F$88</c:f>
              <c:numCache>
                <c:formatCode>General</c:formatCode>
                <c:ptCount val="1"/>
                <c:pt idx="0">
                  <c:v>4410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BE-4126-BFBB-6B9AE3077CC1}"/>
            </c:ext>
          </c:extLst>
        </c:ser>
        <c:ser>
          <c:idx val="3"/>
          <c:order val="3"/>
          <c:tx>
            <c:strRef>
              <c:f>Лист2!$G$87</c:f>
              <c:strCache>
                <c:ptCount val="1"/>
                <c:pt idx="0">
                  <c:v>клинические дисциплины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Лист2!$G$88</c:f>
              <c:numCache>
                <c:formatCode>General</c:formatCode>
                <c:ptCount val="1"/>
                <c:pt idx="0">
                  <c:v>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BE-4126-BFBB-6B9AE3077C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8811280"/>
        <c:axId val="433062640"/>
      </c:barChart>
      <c:catAx>
        <c:axId val="438811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3062640"/>
        <c:crosses val="autoZero"/>
        <c:auto val="1"/>
        <c:lblAlgn val="ctr"/>
        <c:lblOffset val="100"/>
        <c:noMultiLvlLbl val="0"/>
      </c:catAx>
      <c:valAx>
        <c:axId val="43306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881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62391132308406583"/>
          <c:w val="0.96175368917089721"/>
          <c:h val="0.376088676915934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B72E9-0D17-4323-A5AB-3E3241758917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1752D-3798-4251-976B-45528D53D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67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1752D-3798-4251-976B-45528D53D39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811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F2854-ACFF-4778-9CB7-14ADB87442B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967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AE9DDB-4DEE-4078-A0C3-F70FEA100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21B5B5-DD83-4229-9497-8E2B347E5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F84BB-1352-48CE-B5BB-BA11ADFB7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A547-D22C-4785-9413-33D3288EA8C0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6851FA-C055-4838-9F77-66B63D83F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10FB72-38FB-4C16-9B7F-0E55D4D9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B3C-3122-49A9-BB64-4C254C65B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74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AEE74-B7A0-46FA-BB51-7D639C8E0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1EDFB2-3FFD-47D5-9988-647CCC3DE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38C701-75EC-4FD7-8139-78F628F1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A547-D22C-4785-9413-33D3288EA8C0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A3B7F6-6CD5-4DDA-AC42-F59F326D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274F0B-A687-4457-9F6F-E5224C12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B3C-3122-49A9-BB64-4C254C65B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0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F2895D-4088-430C-9BCC-CF38E7939E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EC3BA6-1A9C-4FAA-90CC-46BBF4419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372287-E4BD-4D07-895A-A3A23AE96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A547-D22C-4785-9413-33D3288EA8C0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B9F8FC-A262-4E19-ACC7-2D186E443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691530-FDFD-476E-8624-E83E99059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B3C-3122-49A9-BB64-4C254C65B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72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E9D37-DFC7-40FE-8C1E-846452AA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C2F2B1-7314-4ACA-AD03-9D4AEC22B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C8AD19-BE31-4985-ABF2-D74C9F6AC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A547-D22C-4785-9413-33D3288EA8C0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664E03-E780-4A9F-855E-1EE9B5110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C0247E-14E4-4BCE-9BD1-5CF9ADEF7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B3C-3122-49A9-BB64-4C254C65B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753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6FF98-D850-4A25-A341-B99883D4C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FA781D-DCA5-44F6-9280-E2BF9251E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F3711E-666C-452A-8BA9-E9FDC53C0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A547-D22C-4785-9413-33D3288EA8C0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4329B2-6800-4F26-8E4A-72F842628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CE7522-6FD3-42D4-954F-24DDCECF7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B3C-3122-49A9-BB64-4C254C65B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62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74EA8-9458-41C6-9DFE-9A916D17C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A35E32-6A84-4365-B613-EC5056AEB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CB9631-1EEE-4CC5-8641-E092D35C3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B35306-E911-4C66-A8D8-63455CAE0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A547-D22C-4785-9413-33D3288EA8C0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1A2265-F2DE-4645-AD6E-4AB98D8E8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E6DB4C-2110-4C01-AB25-76EE9A044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B3C-3122-49A9-BB64-4C254C65B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88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C1AE37-0270-4930-B625-996A1BABC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BD1F40-D4C8-4EAC-A50F-C7E840AA0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C649EA-6891-418C-9A5B-C4A29B181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4EAD07-F6CF-4164-B717-B7B9F9DECC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098072-DF63-484A-B32C-A5E4E33A34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CCEFC08-312A-4003-9C77-D73DAC7DC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A547-D22C-4785-9413-33D3288EA8C0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72E5DAB-F16E-400B-901B-F5F99B0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DCAAE1-9A38-4E7D-A7D2-7F50B8EF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B3C-3122-49A9-BB64-4C254C65B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4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58F9A2-3BAE-4800-A92B-F7EC5D6DB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30DD5C-D152-42C9-AB82-E902E3291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A547-D22C-4785-9413-33D3288EA8C0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A1C6DD-E121-4CA6-B834-2FD6F3071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C0DBED6-A53E-41E9-8322-49942AEA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B3C-3122-49A9-BB64-4C254C65B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41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557855-CE06-49CD-BE9A-B0FF0217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A547-D22C-4785-9413-33D3288EA8C0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B91B34-F715-4D4F-847A-2E29C20F8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C99CDD-5F5C-4D27-A36C-BD823D6D9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B3C-3122-49A9-BB64-4C254C65B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73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CA7D3A-A9F2-44C7-A396-EF48C14CD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8D9F29-A72B-4EC5-8BC4-BB3BADDA1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F5D625-43E8-433D-81FF-49E122E5E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CF8157-FB2C-4384-8C1B-FA330DBD7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A547-D22C-4785-9413-33D3288EA8C0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B1104C-4A71-4AF4-864A-D5568D52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F2BAF7-08AF-4C9A-82D7-470E3AD86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B3C-3122-49A9-BB64-4C254C65B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74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D961D-54A1-4D0E-B29D-0F8717E34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179E67B-730A-412C-A151-F77A09036E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3741A0-E6F7-485A-AD01-A62ADE00D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2F7EEA-8B59-4CBF-B840-747FE78ED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A547-D22C-4785-9413-33D3288EA8C0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5B0F2A-377D-4CC0-8ADF-C4A604B8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C2D12E-A553-4084-B332-525CBAFDB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B3C-3122-49A9-BB64-4C254C65B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58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0B95A-C439-4A36-9A92-399EEAE5F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9E3555-2829-4781-B477-5A4AAE752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9984CA-2799-49BF-ABF7-6338F1582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9A547-D22C-4785-9413-33D3288EA8C0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267AD-BFB5-4CBB-AB85-B823448D2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EF37B3-C0AF-44D5-8751-F486663D6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A6B3C-3122-49A9-BB64-4C254C65B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82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3E66DB-AD74-4099-B701-CE7FA58465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68" t="29914" r="8468"/>
          <a:stretch/>
        </p:blipFill>
        <p:spPr>
          <a:xfrm>
            <a:off x="21000" y="9000"/>
            <a:ext cx="12350998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35B3E59-0AAF-41E3-935A-C715E72669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30" t="62980" r="8468"/>
          <a:stretch/>
        </p:blipFill>
        <p:spPr>
          <a:xfrm>
            <a:off x="6096000" y="3221531"/>
            <a:ext cx="6164941" cy="362243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8C11C9C-82A3-48EB-81B5-EDF34B685B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68" t="29914" r="50000" b="37020"/>
          <a:stretch/>
        </p:blipFill>
        <p:spPr>
          <a:xfrm>
            <a:off x="0" y="145775"/>
            <a:ext cx="6096000" cy="323556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52493E6-A808-4A58-8F9C-C9F323B8E4E5}"/>
              </a:ext>
            </a:extLst>
          </p:cNvPr>
          <p:cNvSpPr/>
          <p:nvPr/>
        </p:nvSpPr>
        <p:spPr>
          <a:xfrm>
            <a:off x="1911000" y="2334494"/>
            <a:ext cx="7470000" cy="1658282"/>
          </a:xfrm>
          <a:prstGeom prst="rect">
            <a:avLst/>
          </a:prstGeom>
          <a:solidFill>
            <a:srgbClr val="1F284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095D4CA-D172-4BDD-A80E-C9147E519E0F}"/>
              </a:ext>
            </a:extLst>
          </p:cNvPr>
          <p:cNvSpPr/>
          <p:nvPr/>
        </p:nvSpPr>
        <p:spPr>
          <a:xfrm>
            <a:off x="6793500" y="4306166"/>
            <a:ext cx="5175000" cy="1453159"/>
          </a:xfrm>
          <a:prstGeom prst="rect">
            <a:avLst/>
          </a:prstGeom>
          <a:solidFill>
            <a:srgbClr val="AD1E3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68310D3-EB5E-4968-A56F-1A396B4CB7BA}"/>
              </a:ext>
            </a:extLst>
          </p:cNvPr>
          <p:cNvSpPr/>
          <p:nvPr/>
        </p:nvSpPr>
        <p:spPr>
          <a:xfrm>
            <a:off x="1911000" y="2378805"/>
            <a:ext cx="747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970" indent="288290" algn="ctr"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Концепция программы непрерывного интегрированного медицинского образования «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Медико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профилактическое дело»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232A87C-10EA-4408-BEB2-29D2B4581C25}"/>
              </a:ext>
            </a:extLst>
          </p:cNvPr>
          <p:cNvSpPr/>
          <p:nvPr/>
        </p:nvSpPr>
        <p:spPr>
          <a:xfrm>
            <a:off x="6726000" y="4480229"/>
            <a:ext cx="53058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970" algn="ctr"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Декан школы общественного здоровья </a:t>
            </a:r>
          </a:p>
          <a:p>
            <a:pPr marR="13970" algn="ctr"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НАО «Медицинский университет Караганды» Даулеткалиева Ж. А.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7EADCFF9-EBBF-447A-9AEB-D8A33D2FE93C}"/>
              </a:ext>
            </a:extLst>
          </p:cNvPr>
          <p:cNvSpPr/>
          <p:nvPr/>
        </p:nvSpPr>
        <p:spPr>
          <a:xfrm>
            <a:off x="4997452" y="6312520"/>
            <a:ext cx="2197099" cy="369332"/>
          </a:xfrm>
          <a:prstGeom prst="rect">
            <a:avLst/>
          </a:prstGeom>
          <a:solidFill>
            <a:srgbClr val="DEDEDC">
              <a:alpha val="6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7CC1068-B9A4-4E6A-ABFC-40FD4D486A03}"/>
              </a:ext>
            </a:extLst>
          </p:cNvPr>
          <p:cNvSpPr/>
          <p:nvPr/>
        </p:nvSpPr>
        <p:spPr>
          <a:xfrm>
            <a:off x="5104511" y="6312522"/>
            <a:ext cx="1982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Караганда, 20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C4E499C-C3D9-4CEF-91F0-02D69491672A}"/>
              </a:ext>
            </a:extLst>
          </p:cNvPr>
          <p:cNvSpPr/>
          <p:nvPr/>
        </p:nvSpPr>
        <p:spPr>
          <a:xfrm>
            <a:off x="1911000" y="-33289"/>
            <a:ext cx="9630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970" algn="ctr">
              <a:spcAft>
                <a:spcPts val="0"/>
              </a:spcAft>
            </a:pPr>
            <a:r>
              <a:rPr lang="ru-RU" sz="2800" b="1" dirty="0">
                <a:solidFill>
                  <a:srgbClr val="AD1E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НАО «МЕДИЦИНСКИЙ УНИВЕРСИТЕТ КАРАГАНДЫ»</a:t>
            </a:r>
            <a:endParaRPr lang="ru-RU" sz="2800" dirty="0">
              <a:solidFill>
                <a:srgbClr val="AD1E3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 descr="C:\Users\UspanovaM\Desktop\Лого КМУ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01" y="-41791"/>
            <a:ext cx="2222209" cy="1175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911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3">
            <a:extLst>
              <a:ext uri="{FF2B5EF4-FFF2-40B4-BE49-F238E27FC236}">
                <a16:creationId xmlns:a16="http://schemas.microsoft.com/office/drawing/2014/main" id="{023B8198-1725-411F-B732-98A505E66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1166"/>
            <a:ext cx="12192000" cy="7028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7978" y="63496"/>
            <a:ext cx="10325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Предпосылки к внедрению непрерывной интегрированной программы медицинского образования «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Медико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профилактическое дело»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0" y="148546"/>
            <a:ext cx="1078477" cy="594789"/>
          </a:xfrm>
          <a:prstGeom prst="ellipse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425963"/>
              </p:ext>
            </p:extLst>
          </p:nvPr>
        </p:nvGraphicFramePr>
        <p:xfrm>
          <a:off x="1011000" y="1089001"/>
          <a:ext cx="10170000" cy="4317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0000">
                  <a:extLst>
                    <a:ext uri="{9D8B030D-6E8A-4147-A177-3AD203B41FA5}">
                      <a16:colId xmlns:a16="http://schemas.microsoft.com/office/drawing/2014/main" val="648768293"/>
                    </a:ext>
                  </a:extLst>
                </a:gridCol>
              </a:tblGrid>
              <a:tr h="77657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кадров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санитарно-эпидемиологической службы, не покрываемый системой подготовки медицинских кадров, даже через государственный образовательный заказ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721977"/>
                  </a:ext>
                </a:extLst>
              </a:tr>
              <a:tr h="75793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KZ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 привлекательность специальности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«Общественное здоровье» по сравнению с врачебными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850947"/>
                  </a:ext>
                </a:extLst>
              </a:tr>
              <a:tr h="77657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Несоответствие отраслевой рамки квалификаций государственным общеобязательным стандартам образования в здравоохранении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434085"/>
                  </a:ext>
                </a:extLst>
              </a:tr>
              <a:tr h="100308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четкого разграничения в квалификационных требованиях при приеме на работу молодых специалистов с послевузовским, высшим и средним профессиональным образованием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001105"/>
                  </a:ext>
                </a:extLst>
              </a:tr>
              <a:tr h="100308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 рентабельность образовательной программы «Общественное здоровье»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невозможность удовлетворить потребность КСЭК в кадрах при действующем государственном заказе и распределить выпускников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563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8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8810231-1139-468D-0288-0D67CEAF4A86}"/>
              </a:ext>
            </a:extLst>
          </p:cNvPr>
          <p:cNvSpPr/>
          <p:nvPr/>
        </p:nvSpPr>
        <p:spPr>
          <a:xfrm>
            <a:off x="212999" y="75766"/>
            <a:ext cx="11598001" cy="3987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4447" y="-198201"/>
            <a:ext cx="9667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999" y="105144"/>
            <a:ext cx="1159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учебного плана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36" y="56887"/>
            <a:ext cx="757178" cy="417590"/>
          </a:xfrm>
          <a:prstGeom prst="ellipse">
            <a:avLst/>
          </a:prstGeom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56B097F-1261-4B8E-A1AD-7807C11220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6644310"/>
              </p:ext>
            </p:extLst>
          </p:nvPr>
        </p:nvGraphicFramePr>
        <p:xfrm>
          <a:off x="6179283" y="1046157"/>
          <a:ext cx="2984868" cy="569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H="1">
            <a:off x="6137932" y="774000"/>
            <a:ext cx="3068" cy="589198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250445" y="601058"/>
            <a:ext cx="2842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ТУПр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2001 «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Медико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профилактическое дело» 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5558" y="485953"/>
            <a:ext cx="5797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Предлагаемая структура 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Медико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профилактическое дело»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ГОСО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5558" y="3879083"/>
            <a:ext cx="570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 обучения – 5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Диплом: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- «Санитарный врач»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специалиста «Гигиенист - эпидемиолог»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«Магистр здравоохранения»</a:t>
            </a:r>
          </a:p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Сертификат: </a:t>
            </a:r>
          </a:p>
          <a:p>
            <a:r>
              <a:rPr lang="ru-RU" sz="12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defRPr/>
            </a:pPr>
            <a:r>
              <a:rPr lang="ru-RU" sz="1200" b="1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«Гигиена питания»</a:t>
            </a:r>
          </a:p>
          <a:p>
            <a:pPr lvl="0" algn="just">
              <a:defRPr/>
            </a:pPr>
            <a:r>
              <a:rPr lang="ru-RU" sz="1200" b="1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«Коммунальная гигиена»</a:t>
            </a:r>
          </a:p>
          <a:p>
            <a:pPr lvl="0" algn="just">
              <a:defRPr/>
            </a:pPr>
            <a:r>
              <a:rPr lang="ru-RU" sz="1200" b="1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«Гигиена труда»</a:t>
            </a:r>
          </a:p>
          <a:p>
            <a:pPr lvl="0" algn="just">
              <a:defRPr/>
            </a:pPr>
            <a:r>
              <a:rPr lang="ru-RU" sz="1200" b="1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«Гигиена детей и подростков»</a:t>
            </a:r>
          </a:p>
          <a:p>
            <a:pPr lvl="0" algn="just">
              <a:defRPr/>
            </a:pPr>
            <a:r>
              <a:rPr lang="ru-RU" sz="1200" b="1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«Радиационная гигиена»</a:t>
            </a:r>
            <a:endParaRPr lang="ru-RU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016442" y="584493"/>
            <a:ext cx="2842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«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Медико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профилактическое дело» 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9006" y="1141523"/>
            <a:ext cx="60289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дисциплины стандартно в объеме 56 кредитов</a:t>
            </a:r>
          </a:p>
          <a:p>
            <a:pPr marL="171450" indent="-1714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дисциплины – не менее 65 кредитов</a:t>
            </a:r>
          </a:p>
          <a:p>
            <a:pPr marL="171450" indent="-1714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Профильные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дисципилины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менее 120 кредитов</a:t>
            </a:r>
          </a:p>
          <a:p>
            <a:pPr marL="171450" indent="-1714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Интернатура в объеме 30 кредитов</a:t>
            </a:r>
          </a:p>
          <a:p>
            <a:pPr marL="171450" indent="-1714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стажировки в медицинских организациях </a:t>
            </a:r>
          </a:p>
          <a:p>
            <a:pPr marL="171450" indent="-1714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магистерского проекта в рамках экспериментально – исследовательской работы в объеме 13 кредитов </a:t>
            </a:r>
          </a:p>
          <a:p>
            <a:pPr marL="171450" indent="-1714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магистерского проекта </a:t>
            </a:r>
          </a:p>
          <a:p>
            <a:pPr marL="171450" indent="-1714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Сдача комплексного экзамена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9006" y="3609000"/>
            <a:ext cx="5899475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856B097F-1261-4B8E-A1AD-7807C11220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274507"/>
              </p:ext>
            </p:extLst>
          </p:nvPr>
        </p:nvGraphicFramePr>
        <p:xfrm>
          <a:off x="9164150" y="1055145"/>
          <a:ext cx="3008264" cy="5686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5579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8810231-1139-468D-0288-0D67CEAF4A86}"/>
              </a:ext>
            </a:extLst>
          </p:cNvPr>
          <p:cNvSpPr/>
          <p:nvPr/>
        </p:nvSpPr>
        <p:spPr>
          <a:xfrm>
            <a:off x="175127" y="21695"/>
            <a:ext cx="11867645" cy="41117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Компетенции эпидемиолога (на примере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CDC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27" y="31756"/>
            <a:ext cx="688117" cy="401110"/>
          </a:xfrm>
          <a:prstGeom prst="ellipse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43930"/>
              </p:ext>
            </p:extLst>
          </p:nvPr>
        </p:nvGraphicFramePr>
        <p:xfrm>
          <a:off x="519185" y="774000"/>
          <a:ext cx="10485000" cy="5413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42500">
                  <a:extLst>
                    <a:ext uri="{9D8B030D-6E8A-4147-A177-3AD203B41FA5}">
                      <a16:colId xmlns:a16="http://schemas.microsoft.com/office/drawing/2014/main" val="1298986274"/>
                    </a:ext>
                  </a:extLst>
                </a:gridCol>
                <a:gridCol w="5242500">
                  <a:extLst>
                    <a:ext uri="{9D8B030D-6E8A-4147-A177-3AD203B41FA5}">
                      <a16:colId xmlns:a16="http://schemas.microsoft.com/office/drawing/2014/main" val="589158231"/>
                    </a:ext>
                  </a:extLst>
                </a:gridCol>
              </a:tblGrid>
              <a:tr h="3476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1: Эпидемиолог начального или базового уровня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2: Эпидемиолог среднего звена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7475381"/>
                  </a:ext>
                </a:extLst>
              </a:tr>
              <a:tr h="347666">
                <a:tc>
                  <a:txBody>
                    <a:bodyPr/>
                    <a:lstStyle/>
                    <a:p>
                      <a:pPr marL="182563" lvl="0" indent="-18256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Понимать проблемы общественного здоровья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8115" indent="-1390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Выявлять проблемы общественного здоровья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252670"/>
                  </a:ext>
                </a:extLst>
              </a:tr>
              <a:tr h="463555">
                <a:tc>
                  <a:txBody>
                    <a:bodyPr/>
                    <a:lstStyle/>
                    <a:p>
                      <a:pPr marL="182563" lvl="0" indent="-18256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Понимать наличие угроз для общественного здоровья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Применять критическое мышление, чтобы установить существует ли проблема для общественного здоровья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183790"/>
                  </a:ext>
                </a:extLst>
              </a:tr>
              <a:tr h="2216113">
                <a:tc>
                  <a:txBody>
                    <a:bodyPr/>
                    <a:lstStyle/>
                    <a:p>
                      <a:pPr marL="182563" lvl="0" indent="-18256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Составлять списки необходимой информации и источников внутри и за пределами системы общественного здравоохранения</a:t>
                      </a:r>
                    </a:p>
                    <a:p>
                      <a:pPr marL="182563" lvl="0" indent="-18256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Обращаться за квалифицированной помощью, представляя существующие данные для определения ожидаемого и наблюдаемого числа случаев или исходов в популяции</a:t>
                      </a:r>
                    </a:p>
                    <a:p>
                      <a:pPr marL="182563" lvl="0" indent="-18256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Понимать с кем/чем работать для определения пороговых значения (например, исходного бремени заболевания, распространенности рискованного поведения) необходимых для мероприятий в области общественного здоровья</a:t>
                      </a:r>
                    </a:p>
                    <a:p>
                      <a:pPr marL="182563" lvl="0" indent="-18256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  <a:p>
                      <a:pPr marL="182563" lvl="0" indent="-18256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  <a:p>
                      <a:pPr marL="182563" lvl="0" indent="-18256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563" lvl="0" indent="-18256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Определять соответствующие данные и источники информации внутри и за пределами системы общественного здравоохранения</a:t>
                      </a:r>
                    </a:p>
                    <a:p>
                      <a:pPr marL="182563" lvl="0" indent="-18256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Обобщать существующие данные для определения ожидаемого и наблюдаемого числа случаев или исходов в популяции</a:t>
                      </a:r>
                    </a:p>
                    <a:p>
                      <a:pPr marL="182563" lvl="0" indent="-18256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Определять пороговые значения (исходного бремени заболеваний, распространенности рискованного поведения) необходимых для проведения мероприятий в области общественного здоровья</a:t>
                      </a:r>
                    </a:p>
                    <a:p>
                      <a:pPr marL="182563" lvl="0" indent="-18256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Проводить тщательный анализ научной литературы и баз данных используя соответствующие методы научного поиска</a:t>
                      </a:r>
                    </a:p>
                    <a:p>
                      <a:pPr marL="182563" lvl="0" indent="-18256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Проводить количественную оценку состояния здоровья населения</a:t>
                      </a:r>
                    </a:p>
                    <a:p>
                      <a:pPr marL="182563" lvl="0" indent="-18256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570601"/>
                  </a:ext>
                </a:extLst>
              </a:tr>
              <a:tr h="707610">
                <a:tc>
                  <a:txBody>
                    <a:bodyPr/>
                    <a:lstStyle/>
                    <a:p>
                      <a:pPr marL="182563" lvl="0" indent="-18256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lvl="0" indent="-9207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Формулировать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необходимость дальнейшего расследования или других действий в области общественного здоровья на основе результатов обзора литературы и оценки текущих данных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143617"/>
                  </a:ext>
                </a:extLst>
              </a:tr>
              <a:tr h="579443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Сотрудничать с коллегами внутри и за пределами организации для выявления проблемы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-635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2275" algn="l"/>
                        </a:tabLs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Сотрудничать с коллегами внутри и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пределами организации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выявления проблемы и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разработки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рекомендаций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644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4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D2D5E3-D497-4E88-8926-ACACE8DF53E9}"/>
              </a:ext>
            </a:extLst>
          </p:cNvPr>
          <p:cNvSpPr/>
          <p:nvPr/>
        </p:nvSpPr>
        <p:spPr>
          <a:xfrm>
            <a:off x="2" y="396405"/>
            <a:ext cx="12191998" cy="6274836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С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02" y="9002"/>
            <a:ext cx="719598" cy="396865"/>
          </a:xfrm>
          <a:prstGeom prst="ellipse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736B801-A8D8-40D1-A7EF-AA109A4177AC}"/>
              </a:ext>
            </a:extLst>
          </p:cNvPr>
          <p:cNvSpPr/>
          <p:nvPr/>
        </p:nvSpPr>
        <p:spPr>
          <a:xfrm>
            <a:off x="1101000" y="9002"/>
            <a:ext cx="10980000" cy="3874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интернатуры в рамках ОП НИМО «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Медико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профилактическое дело»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608" y="1596779"/>
            <a:ext cx="5425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интернатуры: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7451" y="195740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Комитете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санитарно-эпидемиологического контроля и его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территориальных органах – 12 кредитов;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Медицинских организациях в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госпитального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эпидемиолога – 12 кредитов;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Национальном центре экспертизы – 6 кредитов.</a:t>
            </a:r>
          </a:p>
          <a:p>
            <a:pPr algn="just">
              <a:buFont typeface="Wingdings" pitchFamily="2" charset="2"/>
              <a:buChar char="ü"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Интернатура проходит под руководством наставника из числа сотрудников базы практики  </a:t>
            </a:r>
          </a:p>
          <a:p>
            <a:pPr algn="just">
              <a:buFont typeface="Wingdings" pitchFamily="2" charset="2"/>
              <a:buChar char="ü"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61384" y="1368692"/>
            <a:ext cx="5319719" cy="4702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4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Территориальных управлениях КСЭК 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санитарно-эпидемиологического контроля Карагандинской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области, Управления Департамента</a:t>
            </a:r>
            <a:r>
              <a:rPr lang="ru-RU" sz="14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just" fontAlgn="base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4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Медицинских организациях (Поликлиника №3, 5, Областная клиническая больница)</a:t>
            </a:r>
          </a:p>
          <a:p>
            <a:pPr marL="285750" indent="-285750" algn="just" fontAlgn="base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4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Клинике медицинского университета. </a:t>
            </a:r>
            <a:endParaRPr lang="ru-RU" sz="1400" spc="1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ru-RU" sz="1400" b="1" spc="1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400" b="1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sz="1400" b="1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490 в течение семестра</a:t>
            </a:r>
            <a:endParaRPr lang="ru-RU" sz="1400" b="1" spc="1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400" b="1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Были изучены: </a:t>
            </a: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4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структура и принцип работы службы</a:t>
            </a: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4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нормативно - правовые </a:t>
            </a:r>
            <a:r>
              <a:rPr lang="ru-RU" sz="1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документы, регламентирующие </a:t>
            </a:r>
            <a:r>
              <a:rPr lang="ru-RU" sz="14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 службы</a:t>
            </a: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4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400" b="1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Приобретены </a:t>
            </a:r>
            <a:r>
              <a:rPr lang="ru-RU" sz="1400" b="1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навыки:</a:t>
            </a:r>
          </a:p>
          <a:p>
            <a:pPr marL="285750" indent="-285750" algn="just" fontAlgn="base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4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сбор эпидемиологического анамнеза</a:t>
            </a:r>
          </a:p>
          <a:p>
            <a:pPr marL="285750" indent="-285750" algn="just" fontAlgn="base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4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заполнения </a:t>
            </a:r>
            <a:r>
              <a:rPr lang="ru-RU" sz="1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актов </a:t>
            </a:r>
            <a:r>
              <a:rPr lang="ru-RU" sz="14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эпидемиологического </a:t>
            </a:r>
            <a:r>
              <a:rPr lang="ru-RU" sz="1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обследования </a:t>
            </a:r>
            <a:r>
              <a:rPr lang="ru-RU" sz="14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очага</a:t>
            </a:r>
          </a:p>
          <a:p>
            <a:pPr marL="285750" indent="-285750" algn="just" fontAlgn="base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4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забор проб для исследования </a:t>
            </a:r>
          </a:p>
          <a:p>
            <a:pPr marL="285750" indent="-285750" algn="just" fontAlgn="base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4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заполнение актов результатов проверки объекта</a:t>
            </a:r>
            <a:endParaRPr lang="ru-RU" sz="1400" spc="1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ru-RU" sz="1400" spc="1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ru-RU" sz="1400" spc="1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98743" y="686156"/>
            <a:ext cx="5444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интернатуры - ранней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профилизации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НАО «Медицинский университет Караганды» </a:t>
            </a:r>
            <a:endParaRPr lang="en-US" sz="1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456000" y="684000"/>
            <a:ext cx="0" cy="5799377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56000" y="437995"/>
            <a:ext cx="585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нагрузки: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Интернатура – 30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ЭИРМ – 13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2740357" y="768159"/>
            <a:ext cx="495000" cy="540000"/>
          </a:xfrm>
          <a:prstGeom prst="righ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13356" y="624601"/>
            <a:ext cx="2692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одновременным прохождением стажировки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mir-s3-cdn-cf.behance.net/project_modules/2800_opt_1/5fed17100799921.5f108157bff73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000" y="4779000"/>
            <a:ext cx="3374999" cy="185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97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D2D5E3-D497-4E88-8926-ACACE8DF53E9}"/>
              </a:ext>
            </a:extLst>
          </p:cNvPr>
          <p:cNvSpPr/>
          <p:nvPr/>
        </p:nvSpPr>
        <p:spPr>
          <a:xfrm>
            <a:off x="2" y="396405"/>
            <a:ext cx="12191998" cy="6274836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С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45" y="-10027"/>
            <a:ext cx="719598" cy="396865"/>
          </a:xfrm>
          <a:prstGeom prst="ellipse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736B801-A8D8-40D1-A7EF-AA109A4177AC}"/>
              </a:ext>
            </a:extLst>
          </p:cNvPr>
          <p:cNvSpPr/>
          <p:nvPr/>
        </p:nvSpPr>
        <p:spPr>
          <a:xfrm>
            <a:off x="1101000" y="9001"/>
            <a:ext cx="10980000" cy="3778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Предлагаемый функционал обучающихся в интернатуре (требует обсуждения) 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601644"/>
              </p:ext>
            </p:extLst>
          </p:nvPr>
        </p:nvGraphicFramePr>
        <p:xfrm>
          <a:off x="5871000" y="1494000"/>
          <a:ext cx="6210000" cy="5038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13">
                  <a:extLst>
                    <a:ext uri="{9D8B030D-6E8A-4147-A177-3AD203B41FA5}">
                      <a16:colId xmlns:a16="http://schemas.microsoft.com/office/drawing/2014/main" val="4029958021"/>
                    </a:ext>
                  </a:extLst>
                </a:gridCol>
                <a:gridCol w="5862587">
                  <a:extLst>
                    <a:ext uri="{9D8B030D-6E8A-4147-A177-3AD203B41FA5}">
                      <a16:colId xmlns:a16="http://schemas.microsoft.com/office/drawing/2014/main" val="1698567052"/>
                    </a:ext>
                  </a:extLst>
                </a:gridCol>
              </a:tblGrid>
              <a:tr h="719095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участвует в оценке,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управлении и предупреждении биологических рисков в области общественного здоровья населения и применяет современные методы статистического анализа и оценки биологических угроз.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068018"/>
                  </a:ext>
                </a:extLst>
              </a:tr>
              <a:tr h="709043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участвует в межведомственном взаимодействии по ведению санитарно-эпидемиологического мониторинга, в целях обеспечения санитарно-эпидемиологического благополучия населения;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496272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участвует в определении неотложных и долгосрочных мероприятий по предупреждению и устранению воздействия вредных факторов на здоровье населения;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699123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участвует в деятельности по оценке и прогнозированию изменения состояния здоровья населения в связи с изменениями среды обитания человека;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3784051"/>
                  </a:ext>
                </a:extLst>
              </a:tr>
              <a:tr h="896884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участвует в пополнении баз данных санитарно-эпидемиологического мониторинга, в том числе с использованием  информационно-аналитических систем, сетей, программных материалов по хранению данных санитарно-эпидемиологического мониторинга;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310105"/>
                  </a:ext>
                </a:extLst>
              </a:tr>
              <a:tr h="37939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ведет документацию и санитарно-просветительную работу среди населения;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200075"/>
                  </a:ext>
                </a:extLst>
              </a:tr>
              <a:tr h="425426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участвует в составлении отчетов о деятельности структурных подразделений;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944776"/>
                  </a:ext>
                </a:extLst>
              </a:tr>
              <a:tr h="77446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 руководством научного руководителя осуществляет сбор материала и анализ данных для магистерского проекта.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9300197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999312"/>
              </p:ext>
            </p:extLst>
          </p:nvPr>
        </p:nvGraphicFramePr>
        <p:xfrm>
          <a:off x="201000" y="504000"/>
          <a:ext cx="5559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84">
                  <a:extLst>
                    <a:ext uri="{9D8B030D-6E8A-4147-A177-3AD203B41FA5}">
                      <a16:colId xmlns:a16="http://schemas.microsoft.com/office/drawing/2014/main" val="4029958021"/>
                    </a:ext>
                  </a:extLst>
                </a:gridCol>
                <a:gridCol w="5342316">
                  <a:extLst>
                    <a:ext uri="{9D8B030D-6E8A-4147-A177-3AD203B41FA5}">
                      <a16:colId xmlns:a16="http://schemas.microsoft.com/office/drawing/2014/main" val="1698567052"/>
                    </a:ext>
                  </a:extLst>
                </a:gridCol>
              </a:tblGrid>
              <a:tr h="628809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участвует в сборе обработке, систематизации данных (цифровых, аналитических) о состоянии здоровья населения и среды обитания человека, по результатам проведенных санитарно-эпидемиологических обследований объектов;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5901817"/>
                  </a:ext>
                </a:extLst>
              </a:tr>
              <a:tr h="628809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участвует в интерпретации и анализе результатов лабораторных и инструментальных исследований, с выявлением причинно-следственных связей между состоянием здоровья и средой обитания человека, причин и условий изменения санитарно-эпидемиологического благополучия населения;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8420065"/>
                  </a:ext>
                </a:extLst>
              </a:tr>
              <a:tr h="542978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участвует в проведении санитарно-эпидемиологических, профилактических и противоэпидемических мероприятий, в проверках объектов контроля и надзора;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679353"/>
                  </a:ext>
                </a:extLst>
              </a:tr>
              <a:tr h="628809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участвует в отборе ведущих факторов риска нарушения здоровья населения, в целях своевременного проведения оценки рисков по этим факторам и предупреждения возникновения угрозы жизни и здоровью населения;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365468"/>
                  </a:ext>
                </a:extLst>
              </a:tr>
              <a:tr h="542978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участвует в деятельности по планированию и проведению мероприятий, направленных на предупреждение, снижение, локализацию и ликвидацию заболеваемости;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0501372"/>
                  </a:ext>
                </a:extLst>
              </a:tr>
              <a:tr h="628809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участвует в осуществлении эпидемиологического контроля за инфекционными и паразитарными заболеваниями, за устойчивостью возбудителей инфекционных болезней к противомикробным препаратам, участвует в проведении мониторинга профилактических прививок населению;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3217702"/>
                  </a:ext>
                </a:extLst>
              </a:tr>
              <a:tr h="628809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участвует в деятельности по установлению причин и условий возникновения и распространения инфекционных и массовых неинфекционных заболеваний (отравлений), в случае их выявления;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098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00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264E90-00D1-4AFD-8C1D-BD4D9DB06C1E}"/>
              </a:ext>
            </a:extLst>
          </p:cNvPr>
          <p:cNvSpPr/>
          <p:nvPr/>
        </p:nvSpPr>
        <p:spPr>
          <a:xfrm>
            <a:off x="184459" y="468056"/>
            <a:ext cx="11888394" cy="629094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42496" y="492282"/>
            <a:ext cx="118429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		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санитарно-эпидемиологического контроля и его территориальные органы;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в качестве госпитального эпидемиолога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Национальный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экспертизы.</a:t>
            </a:r>
          </a:p>
          <a:p>
            <a:r>
              <a:rPr lang="ru-RU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r>
              <a:rPr lang="ru-RU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«</a:t>
            </a:r>
            <a:r>
              <a:rPr lang="ru-RU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Коммунальная гигиена»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«</a:t>
            </a:r>
            <a:r>
              <a:rPr lang="ru-RU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 труда»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Радиационная гигиена»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8810231-1139-468D-0288-0D67CEAF4A86}"/>
              </a:ext>
            </a:extLst>
          </p:cNvPr>
          <p:cNvSpPr/>
          <p:nvPr/>
        </p:nvSpPr>
        <p:spPr>
          <a:xfrm>
            <a:off x="35919" y="21695"/>
            <a:ext cx="12006853" cy="41117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Трудоустройство выпускников ОП НИМО «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Медико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профилактическое дело»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27" y="31756"/>
            <a:ext cx="688117" cy="401110"/>
          </a:xfrm>
          <a:prstGeom prst="ellipse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>
            <a:off x="2136000" y="674496"/>
            <a:ext cx="72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306000" y="1498752"/>
            <a:ext cx="765000" cy="495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6591000" y="1498752"/>
            <a:ext cx="630000" cy="5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221000" y="1198337"/>
            <a:ext cx="472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вневедомственная экспертиза проектов»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3306000" y="2311032"/>
            <a:ext cx="765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6648297" y="2158922"/>
            <a:ext cx="472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Промышленные  и коммунальные предприятия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6039345" y="2305560"/>
            <a:ext cx="630000" cy="5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306000" y="2754000"/>
            <a:ext cx="765000" cy="405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7205388" y="2996399"/>
            <a:ext cx="472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с источниками ионизирующего излучения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6575388" y="3150288"/>
            <a:ext cx="630000" cy="5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342497" y="2134690"/>
            <a:ext cx="2873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Сертификационные курсы</a:t>
            </a:r>
          </a:p>
        </p:txBody>
      </p:sp>
    </p:spTree>
    <p:extLst>
      <p:ext uri="{BB962C8B-B14F-4D97-AF65-F5344CB8AC3E}">
        <p14:creationId xmlns:p14="http://schemas.microsoft.com/office/powerpoint/2010/main" val="526603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8810231-1139-468D-0288-0D67CEAF4A86}"/>
              </a:ext>
            </a:extLst>
          </p:cNvPr>
          <p:cNvSpPr/>
          <p:nvPr/>
        </p:nvSpPr>
        <p:spPr>
          <a:xfrm>
            <a:off x="212999" y="13375"/>
            <a:ext cx="11598001" cy="4504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4447" y="-191997"/>
            <a:ext cx="9667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6000" y="40660"/>
            <a:ext cx="9667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мероприятия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99" y="12486"/>
            <a:ext cx="850965" cy="469314"/>
          </a:xfrm>
          <a:prstGeom prst="ellipse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6000" y="1449000"/>
            <a:ext cx="7908001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Включить в ГОСО:</a:t>
            </a:r>
          </a:p>
          <a:p>
            <a:pPr algn="just" fontAlgn="base">
              <a:lnSpc>
                <a:spcPct val="107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ОП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НИМО «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Медико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профилактическое дело» с критерием завершенности обучения не менее 300 кредитов (5 лет)</a:t>
            </a:r>
          </a:p>
          <a:p>
            <a:pPr marL="285750" indent="-285750" algn="just" fontAlgn="base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компетенции обучающихся в интернатуре «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Медико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профилактическое дело»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квалификацию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«Санитарный врач»,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степень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«Магистр здравоохранения»,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об окончании интернатуры и сертификат специалиста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«Гигиенист - эпидемиолог»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правила прохождения интернатуры</a:t>
            </a:r>
          </a:p>
          <a:p>
            <a:pPr marL="342900" indent="-342900" algn="just" fontAlgn="base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ТУПр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ОП НИМО «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Медико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профилактическое дело»</a:t>
            </a:r>
          </a:p>
          <a:p>
            <a:pPr algn="just" fontAlgn="base">
              <a:lnSpc>
                <a:spcPct val="107000"/>
              </a:lnSpc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lnSpc>
                <a:spcPct val="107000"/>
              </a:lnSpc>
              <a:buFont typeface="Wingdings" panose="05000000000000000000" pitchFamily="2" charset="2"/>
              <a:buChar char="q"/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www.postposmo.com/wp-content/uploads/2020/07/2-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632" y="2439000"/>
            <a:ext cx="2998368" cy="224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43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81314" y="3008202"/>
            <a:ext cx="6972807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Благодарю за внимание!!!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524000" y="484632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002960">
                <a:lumMod val="90000"/>
                <a:lumOff val="10000"/>
              </a:srgbClr>
            </a:solidFill>
            <a:prstDash val="solid"/>
          </a:ln>
          <a:effectLst/>
        </p:spPr>
      </p:cxnSp>
      <p:pic>
        <p:nvPicPr>
          <p:cNvPr id="4" name="Picture 2" descr="C:\Users\Munassipova\Desktop\отчёт 2\Отчет о деятельности_2015_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5"/>
          <a:stretch/>
        </p:blipFill>
        <p:spPr bwMode="auto">
          <a:xfrm>
            <a:off x="151652" y="189000"/>
            <a:ext cx="11700000" cy="641194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3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41363</TotalTime>
  <Words>1148</Words>
  <Application>Microsoft Office PowerPoint</Application>
  <PresentationFormat>Широкоэкранный</PresentationFormat>
  <Paragraphs>151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Семён Бобырев</dc:creator>
  <cp:lastModifiedBy>Даулеткалиева Жания</cp:lastModifiedBy>
  <cp:revision>800</cp:revision>
  <cp:lastPrinted>2023-02-09T09:49:29Z</cp:lastPrinted>
  <dcterms:created xsi:type="dcterms:W3CDTF">2019-10-27T05:55:23Z</dcterms:created>
  <dcterms:modified xsi:type="dcterms:W3CDTF">2023-02-09T16:38:36Z</dcterms:modified>
</cp:coreProperties>
</file>