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77" r:id="rId3"/>
    <p:sldId id="820" r:id="rId4"/>
    <p:sldId id="824" r:id="rId5"/>
    <p:sldId id="828" r:id="rId6"/>
    <p:sldId id="829" r:id="rId7"/>
    <p:sldId id="830" r:id="rId8"/>
    <p:sldId id="831" r:id="rId9"/>
    <p:sldId id="832" r:id="rId10"/>
    <p:sldId id="833" r:id="rId11"/>
    <p:sldId id="278" r:id="rId12"/>
    <p:sldId id="279" r:id="rId13"/>
    <p:sldId id="821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819" r:id="rId23"/>
    <p:sldId id="822" r:id="rId24"/>
    <p:sldId id="823" r:id="rId25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0" y="4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CB57C-4E1A-4663-B9DB-901BF8DDF02A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0AB51-AA62-4B3E-AF82-51F419892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420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0AB51-AA62-4B3E-AF82-51F41989250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392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0AB51-AA62-4B3E-AF82-51F41989250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703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0AB51-AA62-4B3E-AF82-51F41989250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687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0AB51-AA62-4B3E-AF82-51F41989250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26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0AB51-AA62-4B3E-AF82-51F41989250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04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>
            <a:extLst>
              <a:ext uri="{FF2B5EF4-FFF2-40B4-BE49-F238E27FC236}">
                <a16:creationId xmlns:a16="http://schemas.microsoft.com/office/drawing/2014/main" id="{89E84AB9-3D21-4DF6-B163-9723CD3B3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>
            <a:extLst>
              <a:ext uri="{FF2B5EF4-FFF2-40B4-BE49-F238E27FC236}">
                <a16:creationId xmlns:a16="http://schemas.microsoft.com/office/drawing/2014/main" id="{5BADFB84-E08A-41CA-B203-3911102E14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1268" name="Номер слайда 3">
            <a:extLst>
              <a:ext uri="{FF2B5EF4-FFF2-40B4-BE49-F238E27FC236}">
                <a16:creationId xmlns:a16="http://schemas.microsoft.com/office/drawing/2014/main" id="{7506BBCD-DE69-48D4-88F0-76D3C2CDB6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0A43C2-D37B-425B-A894-248908D8FA9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>
            <a:extLst>
              <a:ext uri="{FF2B5EF4-FFF2-40B4-BE49-F238E27FC236}">
                <a16:creationId xmlns:a16="http://schemas.microsoft.com/office/drawing/2014/main" id="{89E84AB9-3D21-4DF6-B163-9723CD3B3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>
            <a:extLst>
              <a:ext uri="{FF2B5EF4-FFF2-40B4-BE49-F238E27FC236}">
                <a16:creationId xmlns:a16="http://schemas.microsoft.com/office/drawing/2014/main" id="{5BADFB84-E08A-41CA-B203-3911102E14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1268" name="Номер слайда 3">
            <a:extLst>
              <a:ext uri="{FF2B5EF4-FFF2-40B4-BE49-F238E27FC236}">
                <a16:creationId xmlns:a16="http://schemas.microsoft.com/office/drawing/2014/main" id="{7506BBCD-DE69-48D4-88F0-76D3C2CDB6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0A43C2-D37B-425B-A894-248908D8FA9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126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>
            <a:extLst>
              <a:ext uri="{FF2B5EF4-FFF2-40B4-BE49-F238E27FC236}">
                <a16:creationId xmlns:a16="http://schemas.microsoft.com/office/drawing/2014/main" id="{89E84AB9-3D21-4DF6-B163-9723CD3B3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>
            <a:extLst>
              <a:ext uri="{FF2B5EF4-FFF2-40B4-BE49-F238E27FC236}">
                <a16:creationId xmlns:a16="http://schemas.microsoft.com/office/drawing/2014/main" id="{5BADFB84-E08A-41CA-B203-3911102E14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1268" name="Номер слайда 3">
            <a:extLst>
              <a:ext uri="{FF2B5EF4-FFF2-40B4-BE49-F238E27FC236}">
                <a16:creationId xmlns:a16="http://schemas.microsoft.com/office/drawing/2014/main" id="{7506BBCD-DE69-48D4-88F0-76D3C2CDB6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0A43C2-D37B-425B-A894-248908D8FA9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318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0AB51-AA62-4B3E-AF82-51F41989250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932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0AB51-AA62-4B3E-AF82-51F41989250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03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Приложение 14? Пункт 3№ Клинические навыки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0AB51-AA62-4B3E-AF82-51F41989250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045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Приложение 14? Пункт 3№ Клинические навыки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0AB51-AA62-4B3E-AF82-51F41989250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510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0AB51-AA62-4B3E-AF82-51F41989250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41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0AB51-AA62-4B3E-AF82-51F41989250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758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0AB51-AA62-4B3E-AF82-51F41989250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26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0AB51-AA62-4B3E-AF82-51F41989250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936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23748" y="282066"/>
            <a:ext cx="11144503" cy="467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C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C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C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98B57029-2D56-4264-973A-EE83385AA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9CA83-007D-4E7B-A0F0-98A830E2CA32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2A14FFC9-3FA6-4A6F-95B1-13E07CD35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0979ADE7-659D-4F33-BDE0-3B118C83B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1A36A-FB99-4E34-AF6E-E8A1800BE6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942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32280" y="2350388"/>
            <a:ext cx="9727438" cy="1001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C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3748" y="1199134"/>
            <a:ext cx="11144503" cy="2089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dilet.zan.kz/rus/docs/V2000020071#z1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0" y="2191161"/>
            <a:ext cx="9727438" cy="34605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ru-RU" spc="-10" dirty="0" smtClean="0">
                <a:solidFill>
                  <a:srgbClr val="0070C0"/>
                </a:solidFill>
              </a:rPr>
              <a:t>НЕЗАВИСИМАЯ </a:t>
            </a:r>
            <a:r>
              <a:rPr lang="ru-RU" spc="-10" dirty="0" smtClean="0">
                <a:solidFill>
                  <a:srgbClr val="0070C0"/>
                </a:solidFill>
              </a:rPr>
              <a:t>ОЦЕНКА </a:t>
            </a:r>
            <a:r>
              <a:rPr lang="ru-RU" spc="-10" dirty="0" smtClean="0">
                <a:solidFill>
                  <a:srgbClr val="0070C0"/>
                </a:solidFill>
              </a:rPr>
              <a:t/>
            </a:r>
            <a:br>
              <a:rPr lang="ru-RU" spc="-10" dirty="0" smtClean="0">
                <a:solidFill>
                  <a:srgbClr val="0070C0"/>
                </a:solidFill>
              </a:rPr>
            </a:br>
            <a:r>
              <a:rPr lang="ru-RU" spc="-10" dirty="0" smtClean="0">
                <a:solidFill>
                  <a:srgbClr val="0070C0"/>
                </a:solidFill>
              </a:rPr>
              <a:t>выпускников по направлению подго</a:t>
            </a:r>
            <a:r>
              <a:rPr lang="ru-RU" spc="-10" dirty="0" smtClean="0">
                <a:solidFill>
                  <a:srgbClr val="0070C0"/>
                </a:solidFill>
              </a:rPr>
              <a:t>т</a:t>
            </a:r>
            <a:r>
              <a:rPr lang="ru-RU" spc="-10" dirty="0" smtClean="0">
                <a:solidFill>
                  <a:srgbClr val="0070C0"/>
                </a:solidFill>
              </a:rPr>
              <a:t>овки Здравоохранение</a:t>
            </a:r>
            <a:r>
              <a:rPr lang="ru-RU" spc="-10" dirty="0" smtClean="0">
                <a:solidFill>
                  <a:srgbClr val="0070C0"/>
                </a:solidFill>
              </a:rPr>
              <a:t>: согласование спецификаций ОП интернатуры по специальностям «Стоматология», «Педиатрия», «Терапия (военная медицина)», «Хирургия (военная медицина), </a:t>
            </a:r>
            <a:r>
              <a:rPr lang="ru-RU" spc="-10" dirty="0" smtClean="0">
                <a:solidFill>
                  <a:srgbClr val="0070C0"/>
                </a:solidFill>
              </a:rPr>
              <a:t>согласование графика </a:t>
            </a:r>
            <a:r>
              <a:rPr lang="ru-RU" spc="-10" dirty="0" smtClean="0">
                <a:solidFill>
                  <a:srgbClr val="0070C0"/>
                </a:solidFill>
              </a:rPr>
              <a:t>аттестации</a:t>
            </a:r>
            <a:endParaRPr spc="-5" dirty="0">
              <a:solidFill>
                <a:srgbClr val="0070C0"/>
              </a:solidFill>
            </a:endParaRPr>
          </a:p>
        </p:txBody>
      </p:sp>
      <p:pic>
        <p:nvPicPr>
          <p:cNvPr id="1026" name="Picture 2" descr="Национальный Центр Независимой Экзаменации | Nur-Sultan">
            <a:extLst>
              <a:ext uri="{FF2B5EF4-FFF2-40B4-BE49-F238E27FC236}">
                <a16:creationId xmlns:a16="http://schemas.microsoft.com/office/drawing/2014/main" id="{65B69CE6-E47D-4C5E-B7EF-98640A5F2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1676400" cy="145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2EFA572-1E7D-4B6C-B498-923BC953C91C}"/>
              </a:ext>
            </a:extLst>
          </p:cNvPr>
          <p:cNvSpPr/>
          <p:nvPr/>
        </p:nvSpPr>
        <p:spPr>
          <a:xfrm>
            <a:off x="3352800" y="1029645"/>
            <a:ext cx="8641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центр независимой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экзаменации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674683"/>
              </p:ext>
            </p:extLst>
          </p:nvPr>
        </p:nvGraphicFramePr>
        <p:xfrm>
          <a:off x="1524000" y="914400"/>
          <a:ext cx="9144001" cy="51085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0037">
                  <a:extLst>
                    <a:ext uri="{9D8B030D-6E8A-4147-A177-3AD203B41FA5}">
                      <a16:colId xmlns:a16="http://schemas.microsoft.com/office/drawing/2014/main" val="3846171634"/>
                    </a:ext>
                  </a:extLst>
                </a:gridCol>
                <a:gridCol w="6114868">
                  <a:extLst>
                    <a:ext uri="{9D8B030D-6E8A-4147-A177-3AD203B41FA5}">
                      <a16:colId xmlns:a16="http://schemas.microsoft.com/office/drawing/2014/main" val="1655967868"/>
                    </a:ext>
                  </a:extLst>
                </a:gridCol>
                <a:gridCol w="1009059">
                  <a:extLst>
                    <a:ext uri="{9D8B030D-6E8A-4147-A177-3AD203B41FA5}">
                      <a16:colId xmlns:a16="http://schemas.microsoft.com/office/drawing/2014/main" val="1457125052"/>
                    </a:ext>
                  </a:extLst>
                </a:gridCol>
                <a:gridCol w="1010037">
                  <a:extLst>
                    <a:ext uri="{9D8B030D-6E8A-4147-A177-3AD203B41FA5}">
                      <a16:colId xmlns:a16="http://schemas.microsoft.com/office/drawing/2014/main" val="2233248217"/>
                    </a:ext>
                  </a:extLst>
                </a:gridCol>
              </a:tblGrid>
              <a:tr h="28381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03_05_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76" marR="37876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Оториноларингология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76" marR="37876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76" marR="378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А-0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76" marR="37876" marT="0" marB="0"/>
                </a:tc>
                <a:extLst>
                  <a:ext uri="{0D108BD9-81ED-4DB2-BD59-A6C34878D82A}">
                    <a16:rowId xmlns:a16="http://schemas.microsoft.com/office/drawing/2014/main" val="638823240"/>
                  </a:ext>
                </a:extLst>
              </a:tr>
              <a:tr h="2838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В-2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76" marR="37876" marT="0" marB="0"/>
                </a:tc>
                <a:extLst>
                  <a:ext uri="{0D108BD9-81ED-4DB2-BD59-A6C34878D82A}">
                    <a16:rowId xmlns:a16="http://schemas.microsoft.com/office/drawing/2014/main" val="347165658"/>
                  </a:ext>
                </a:extLst>
              </a:tr>
              <a:tr h="2838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С-2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76" marR="37876" marT="0" marB="0"/>
                </a:tc>
                <a:extLst>
                  <a:ext uri="{0D108BD9-81ED-4DB2-BD59-A6C34878D82A}">
                    <a16:rowId xmlns:a16="http://schemas.microsoft.com/office/drawing/2014/main" val="944851878"/>
                  </a:ext>
                </a:extLst>
              </a:tr>
              <a:tr h="28381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03_06_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76" marR="37876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Урология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76" marR="37876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76" marR="378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А-0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76" marR="37876" marT="0" marB="0"/>
                </a:tc>
                <a:extLst>
                  <a:ext uri="{0D108BD9-81ED-4DB2-BD59-A6C34878D82A}">
                    <a16:rowId xmlns:a16="http://schemas.microsoft.com/office/drawing/2014/main" val="2661745285"/>
                  </a:ext>
                </a:extLst>
              </a:tr>
              <a:tr h="2838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В-3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76" marR="37876" marT="0" marB="0"/>
                </a:tc>
                <a:extLst>
                  <a:ext uri="{0D108BD9-81ED-4DB2-BD59-A6C34878D82A}">
                    <a16:rowId xmlns:a16="http://schemas.microsoft.com/office/drawing/2014/main" val="2740902402"/>
                  </a:ext>
                </a:extLst>
              </a:tr>
              <a:tr h="2838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С-3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76" marR="37876" marT="0" marB="0"/>
                </a:tc>
                <a:extLst>
                  <a:ext uri="{0D108BD9-81ED-4DB2-BD59-A6C34878D82A}">
                    <a16:rowId xmlns:a16="http://schemas.microsoft.com/office/drawing/2014/main" val="1072904138"/>
                  </a:ext>
                </a:extLst>
              </a:tr>
              <a:tr h="28381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03_07_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76" marR="37876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Анестезиология и реанимация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76" marR="37876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76" marR="378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А-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76" marR="37876" marT="0" marB="0"/>
                </a:tc>
                <a:extLst>
                  <a:ext uri="{0D108BD9-81ED-4DB2-BD59-A6C34878D82A}">
                    <a16:rowId xmlns:a16="http://schemas.microsoft.com/office/drawing/2014/main" val="1129767592"/>
                  </a:ext>
                </a:extLst>
              </a:tr>
              <a:tr h="2838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В-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76" marR="37876" marT="0" marB="0"/>
                </a:tc>
                <a:extLst>
                  <a:ext uri="{0D108BD9-81ED-4DB2-BD59-A6C34878D82A}">
                    <a16:rowId xmlns:a16="http://schemas.microsoft.com/office/drawing/2014/main" val="2713937914"/>
                  </a:ext>
                </a:extLst>
              </a:tr>
              <a:tr h="2838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С-5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76" marR="37876" marT="0" marB="0"/>
                </a:tc>
                <a:extLst>
                  <a:ext uri="{0D108BD9-81ED-4DB2-BD59-A6C34878D82A}">
                    <a16:rowId xmlns:a16="http://schemas.microsoft.com/office/drawing/2014/main" val="4109388709"/>
                  </a:ext>
                </a:extLst>
              </a:tr>
              <a:tr h="28381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03_08_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76" marR="37876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Клиническая анатомия и оперативная хирургия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76" marR="37876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76" marR="378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А-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76" marR="37876" marT="0" marB="0"/>
                </a:tc>
                <a:extLst>
                  <a:ext uri="{0D108BD9-81ED-4DB2-BD59-A6C34878D82A}">
                    <a16:rowId xmlns:a16="http://schemas.microsoft.com/office/drawing/2014/main" val="1478289836"/>
                  </a:ext>
                </a:extLst>
              </a:tr>
              <a:tr h="2838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В-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76" marR="37876" marT="0" marB="0"/>
                </a:tc>
                <a:extLst>
                  <a:ext uri="{0D108BD9-81ED-4DB2-BD59-A6C34878D82A}">
                    <a16:rowId xmlns:a16="http://schemas.microsoft.com/office/drawing/2014/main" val="234219154"/>
                  </a:ext>
                </a:extLst>
              </a:tr>
              <a:tr h="2838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С-5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76" marR="37876" marT="0" marB="0"/>
                </a:tc>
                <a:extLst>
                  <a:ext uri="{0D108BD9-81ED-4DB2-BD59-A6C34878D82A}">
                    <a16:rowId xmlns:a16="http://schemas.microsoft.com/office/drawing/2014/main" val="2066288880"/>
                  </a:ext>
                </a:extLst>
              </a:tr>
              <a:tr h="28381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03_09_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76" marR="37876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Визуальная диагностика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76" marR="37876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76" marR="378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А-0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76" marR="37876" marT="0" marB="0"/>
                </a:tc>
                <a:extLst>
                  <a:ext uri="{0D108BD9-81ED-4DB2-BD59-A6C34878D82A}">
                    <a16:rowId xmlns:a16="http://schemas.microsoft.com/office/drawing/2014/main" val="354453843"/>
                  </a:ext>
                </a:extLst>
              </a:tr>
              <a:tr h="2838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В-3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76" marR="37876" marT="0" marB="0"/>
                </a:tc>
                <a:extLst>
                  <a:ext uri="{0D108BD9-81ED-4DB2-BD59-A6C34878D82A}">
                    <a16:rowId xmlns:a16="http://schemas.microsoft.com/office/drawing/2014/main" val="885653354"/>
                  </a:ext>
                </a:extLst>
              </a:tr>
              <a:tr h="2838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С-3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76" marR="37876" marT="0" marB="0"/>
                </a:tc>
                <a:extLst>
                  <a:ext uri="{0D108BD9-81ED-4DB2-BD59-A6C34878D82A}">
                    <a16:rowId xmlns:a16="http://schemas.microsoft.com/office/drawing/2014/main" val="373999885"/>
                  </a:ext>
                </a:extLst>
              </a:tr>
              <a:tr h="28381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76" marR="37876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76" marR="37876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76" marR="378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А-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76" marR="37876" marT="0" marB="0"/>
                </a:tc>
                <a:extLst>
                  <a:ext uri="{0D108BD9-81ED-4DB2-BD59-A6C34878D82A}">
                    <a16:rowId xmlns:a16="http://schemas.microsoft.com/office/drawing/2014/main" val="35170614"/>
                  </a:ext>
                </a:extLst>
              </a:tr>
              <a:tr h="2838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В-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76" marR="37876" marT="0" marB="0"/>
                </a:tc>
                <a:extLst>
                  <a:ext uri="{0D108BD9-81ED-4DB2-BD59-A6C34878D82A}">
                    <a16:rowId xmlns:a16="http://schemas.microsoft.com/office/drawing/2014/main" val="1489254882"/>
                  </a:ext>
                </a:extLst>
              </a:tr>
              <a:tr h="2838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С-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76" marR="37876" marT="0" marB="0"/>
                </a:tc>
                <a:extLst>
                  <a:ext uri="{0D108BD9-81ED-4DB2-BD59-A6C34878D82A}">
                    <a16:rowId xmlns:a16="http://schemas.microsoft.com/office/drawing/2014/main" val="2860907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1912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912A9A8-9F49-44E6-8454-C2A5050B1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609600"/>
            <a:ext cx="9727438" cy="492443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Оценка навыков выпускников бакалавриата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B8C358A-32ED-4D52-81FE-ADF61167C2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610707"/>
              </p:ext>
            </p:extLst>
          </p:nvPr>
        </p:nvGraphicFramePr>
        <p:xfrm>
          <a:off x="266700" y="1102044"/>
          <a:ext cx="11658599" cy="6725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474834618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985854439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3863114925"/>
                    </a:ext>
                  </a:extLst>
                </a:gridCol>
                <a:gridCol w="2438399">
                  <a:extLst>
                    <a:ext uri="{9D8B030D-6E8A-4147-A177-3AD203B41FA5}">
                      <a16:colId xmlns:a16="http://schemas.microsoft.com/office/drawing/2014/main" val="3693455637"/>
                    </a:ext>
                  </a:extLst>
                </a:gridCol>
              </a:tblGrid>
              <a:tr h="5566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Специальность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Профессиональные компетенции</a:t>
                      </a:r>
                    </a:p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(приказ МЗ №647 от 31.07.2015)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Перечень оценки навыков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Формат оценки навыков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17595252"/>
                  </a:ext>
                </a:extLst>
              </a:tr>
              <a:tr h="138933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Общественное здоровье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lvl="0" indent="-2286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Биостатистика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marR="0" lvl="0" indent="-2286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Гигиена окружающей среды</a:t>
                      </a:r>
                    </a:p>
                    <a:p>
                      <a:pPr marL="228600" marR="0" lvl="0" indent="-2286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Политика и управления здравоохранения</a:t>
                      </a:r>
                    </a:p>
                    <a:p>
                      <a:pPr marL="228600" marR="0" lvl="0" indent="-2286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Социальные и поведенческие науки</a:t>
                      </a:r>
                    </a:p>
                    <a:p>
                      <a:pPr marL="228600" marR="0" lvl="0" indent="-2286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Политика в области укрепления здоровья</a:t>
                      </a:r>
                    </a:p>
                    <a:p>
                      <a:pPr marL="228600" marR="0" lvl="0" indent="-2286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Эпидемиология</a:t>
                      </a:r>
                    </a:p>
                    <a:p>
                      <a:pPr marL="228600" marR="0" lvl="0" indent="-2286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Планирование программ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1.Экспертиза временной нетрудоспособности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2.Анализ демографической ситуации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 Алгоритм противоэпидемических мероприятий в очаге инфекционного заболевания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4.Измерение уровня шума на рабочем месте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5.Измерение уровня освещенности на рабочем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месте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Станции практических навыков с привлечением экзаменаторов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станций: 5</a:t>
                      </a: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48500631"/>
                  </a:ext>
                </a:extLst>
              </a:tr>
              <a:tr h="281940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Сестринское дело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lvl="0" indent="-2286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Основы сестринского дела: Безопасный сестринский уход</a:t>
                      </a:r>
                    </a:p>
                    <a:p>
                      <a:pPr marL="228600" marR="0" lvl="0" indent="-2286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Улучшение здоровья населения на уровне первичной медико-санитарной помощи: Сестринский уход на дому. Сестринское дело в педиатрии и акушерстве</a:t>
                      </a:r>
                    </a:p>
                    <a:p>
                      <a:pPr marL="228600" marR="0" lvl="0" indent="-2286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Улучшение здоровья населения в сообществе среди уязвимых групп: Психическое здоровье. Сестринское дело в геронтологии</a:t>
                      </a:r>
                    </a:p>
                    <a:p>
                      <a:pPr marL="228600" marR="0" lvl="0" indent="-2286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Научные исследования в области сестринского дела и специализированный сестринский уход</a:t>
                      </a:r>
                    </a:p>
                    <a:p>
                      <a:pPr marL="228600" marR="0" lvl="0" indent="-2286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Лидерство и  управление в сестринском деле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Оказание медицинской помощи (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догоспитальной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  при шоках</a:t>
                      </a:r>
                      <a:endParaRPr lang="ru-RU" sz="1200" dirty="0" smtClean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Оказание медицинской помощи (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догоспитальной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  при внезапной остановке сердца</a:t>
                      </a:r>
                      <a:endParaRPr lang="ru-RU" sz="1200" dirty="0" smtClean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Менеджмент и лидерство в сестринском деле</a:t>
                      </a:r>
                      <a:endParaRPr lang="ru-RU" sz="1200" dirty="0" smtClean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Анализ демографической ситуации</a:t>
                      </a:r>
                      <a:endParaRPr lang="ru-RU" sz="1200" dirty="0" smtClean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Коммуникативные навыки</a:t>
                      </a:r>
                      <a:endParaRPr lang="ru-RU" sz="1200" dirty="0" smtClean="0">
                        <a:effectLst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Станции клинических навыков с привлечением экзаменаторов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станций: 5</a:t>
                      </a: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50501328"/>
                  </a:ext>
                </a:extLst>
              </a:tr>
              <a:tr h="194489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Фармация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200" spc="1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Фармакогностический</a:t>
                      </a:r>
                      <a:r>
                        <a:rPr lang="ru-RU" sz="12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анализ лекарственного сырья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Технология приготовления лекарственных средств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Контроль качества лекарственных средств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Организация приема, учета, хранения и реализация лекарственных средств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5000"/>
                        </a:lnSpc>
                        <a:spcAft>
                          <a:spcPts val="0"/>
                        </a:spcAft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Проведение </a:t>
                      </a:r>
                      <a:r>
                        <a:rPr lang="ru-RU" sz="12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фармакогностического</a:t>
                      </a: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анализа лекарственного сырья</a:t>
                      </a:r>
                      <a:endParaRPr lang="ru-RU" sz="1200" kern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</a:endParaRPr>
                    </a:p>
                    <a:p>
                      <a:pPr marL="342900" lvl="0" indent="-342900">
                        <a:lnSpc>
                          <a:spcPct val="105000"/>
                        </a:lnSpc>
                        <a:spcAft>
                          <a:spcPts val="0"/>
                        </a:spcAft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Фармацевтическая технология лекарственных средств</a:t>
                      </a:r>
                      <a:endParaRPr lang="ru-RU" sz="1200" kern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</a:endParaRPr>
                    </a:p>
                    <a:p>
                      <a:pPr marL="342900" lvl="0" indent="-342900">
                        <a:lnSpc>
                          <a:spcPct val="105000"/>
                        </a:lnSpc>
                        <a:spcAft>
                          <a:spcPts val="0"/>
                        </a:spcAft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Контроль качества лекарственных средств</a:t>
                      </a:r>
                      <a:endParaRPr lang="ru-RU" sz="1200" kern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</a:endParaRPr>
                    </a:p>
                    <a:p>
                      <a:pPr marL="342900" lvl="0" indent="-342900">
                        <a:lnSpc>
                          <a:spcPct val="105000"/>
                        </a:lnSpc>
                        <a:spcAft>
                          <a:spcPts val="0"/>
                        </a:spcAft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Организация приема, учета, хранения и реализация лекарственных средств</a:t>
                      </a:r>
                      <a:endParaRPr lang="ru-RU" sz="1200" kern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</a:endParaRPr>
                    </a:p>
                    <a:p>
                      <a:pPr marL="342900" lvl="0" indent="-342900">
                        <a:lnSpc>
                          <a:spcPct val="105000"/>
                        </a:lnSpc>
                        <a:spcAft>
                          <a:spcPts val="0"/>
                        </a:spcAft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Коммуникативные навыки</a:t>
                      </a:r>
                      <a:endParaRPr lang="ru-RU" sz="1200" dirty="0" smtClean="0">
                        <a:effectLst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Станции практических навыков с привлечением экзаменаторов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станций: 5</a:t>
                      </a: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84602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5526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912A9A8-9F49-44E6-8454-C2A5050B1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9727438" cy="492443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Оценка навыков выпускников интернатуры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A57404-DE11-4F10-A920-66144E136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066800"/>
            <a:ext cx="11144503" cy="5137785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B8C358A-32ED-4D52-81FE-ADF61167C2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005576"/>
              </p:ext>
            </p:extLst>
          </p:nvPr>
        </p:nvGraphicFramePr>
        <p:xfrm>
          <a:off x="266700" y="951247"/>
          <a:ext cx="11658599" cy="5081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474834618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985854439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3863114925"/>
                    </a:ext>
                  </a:extLst>
                </a:gridCol>
                <a:gridCol w="2705099">
                  <a:extLst>
                    <a:ext uri="{9D8B030D-6E8A-4147-A177-3AD203B41FA5}">
                      <a16:colId xmlns:a16="http://schemas.microsoft.com/office/drawing/2014/main" val="3693455637"/>
                    </a:ext>
                  </a:extLst>
                </a:gridCol>
              </a:tblGrid>
              <a:tr h="33321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Специальность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Профессиональные компетенции (приказ МЗ №647 от 31.07.2015)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Перечень оценки навыков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Формат оценки навыков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17595252"/>
                  </a:ext>
                </a:extLst>
              </a:tr>
              <a:tr h="100790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Общая врачебная </a:t>
                      </a: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практика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Терапия(военная медицина)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Хирургия (военная медицина)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Клинические навыки: </a:t>
                      </a:r>
                    </a:p>
                    <a:p>
                      <a:pPr marL="171450" marR="0" lvl="0" indent="-1714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0" i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Обеспечивать эффективный пациент-центрированный уход, включающий в себя соответствующие и эффективные мероприятия, направленные на диагностику, лечение и профилактику заболеваний.</a:t>
                      </a:r>
                    </a:p>
                    <a:p>
                      <a:pPr marL="171450" marR="0" lvl="0" indent="-1714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0" i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Распознавать и оказывать первую помощь при наиболее распространенных в области практики неотложных состояниях, угрожающих жизни пациента на догоспитальном этапе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marR="0" lvl="0" indent="-2286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Оказание скорой неотложной медицинской помощи при острых нарушениях кровообращения</a:t>
                      </a:r>
                      <a:endParaRPr lang="ru-RU" sz="105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Оказание скорой неотложной медицинской помощи при шоках</a:t>
                      </a:r>
                      <a:endParaRPr lang="ru-RU" sz="105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Оказание скорой неотложной медицинской помощи при травмах</a:t>
                      </a:r>
                      <a:endParaRPr lang="ru-RU" sz="105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Оказание скорой неотложной медицинской помощи при внезапной остановке сердца</a:t>
                      </a:r>
                      <a:endParaRPr lang="ru-RU" sz="105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Коммуникативные навыки</a:t>
                      </a:r>
                      <a:endParaRPr lang="ru-RU" sz="105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Станции клинических навыков с привлечением экзаменаторов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станций: 5</a:t>
                      </a: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48500631"/>
                  </a:ext>
                </a:extLst>
              </a:tr>
              <a:tr h="195278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Стоматология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Клинические навыки: </a:t>
                      </a:r>
                    </a:p>
                    <a:p>
                      <a:pPr marL="171450" marR="0" lvl="0" indent="-1714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Обеспечивать эффективный пациент-центрированный уход, включающий в себя соответствующие и эффективные мероприятия, направленные на диагностику, лечение и профилактику заболеваний.</a:t>
                      </a:r>
                    </a:p>
                    <a:p>
                      <a:pPr marL="171450" marR="0" lvl="0" indent="-1714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Распознавать и оказывать первую помощь при наиболее распространенных в области практики неотложных состояниях, угрожающих жизни пациента на догоспитальном этапе</a:t>
                      </a:r>
                    </a:p>
                    <a:p>
                      <a:pPr marL="228600" marR="0" lvl="0" indent="-2286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5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Оказание скорой неотложной медицинской помощи при шоках</a:t>
                      </a:r>
                      <a:endParaRPr lang="ru-RU" sz="1200" dirty="0" smtClean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5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Оказание скорой неотложной медицинской помощи при внезапной остановке сердца</a:t>
                      </a:r>
                      <a:endParaRPr lang="ru-RU" sz="1200" dirty="0" smtClean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5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Операция удаления зуба</a:t>
                      </a:r>
                      <a:endParaRPr lang="ru-RU" sz="1200" dirty="0" smtClean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5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Препарирование кариозной полости</a:t>
                      </a:r>
                      <a:endParaRPr lang="ru-RU" sz="1200" dirty="0" smtClean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5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Коммуникативные навыки</a:t>
                      </a:r>
                      <a:endParaRPr lang="ru-RU" sz="1200" dirty="0" smtClean="0">
                        <a:effectLst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Станции клинических навыков с привлечением экзаменаторов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станций: 5</a:t>
                      </a: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50501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6643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912A9A8-9F49-44E6-8454-C2A5050B1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9727438" cy="492443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Оценка навыков выпускников интернатуры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A57404-DE11-4F10-A920-66144E136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066800"/>
            <a:ext cx="11144503" cy="5137785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B8C358A-32ED-4D52-81FE-ADF61167C2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451264"/>
              </p:ext>
            </p:extLst>
          </p:nvPr>
        </p:nvGraphicFramePr>
        <p:xfrm>
          <a:off x="352551" y="489857"/>
          <a:ext cx="11658599" cy="6465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474834618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985854439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3863114925"/>
                    </a:ext>
                  </a:extLst>
                </a:gridCol>
                <a:gridCol w="2705099">
                  <a:extLst>
                    <a:ext uri="{9D8B030D-6E8A-4147-A177-3AD203B41FA5}">
                      <a16:colId xmlns:a16="http://schemas.microsoft.com/office/drawing/2014/main" val="3693455637"/>
                    </a:ext>
                  </a:extLst>
                </a:gridCol>
              </a:tblGrid>
              <a:tr h="3291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Специальность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Профессиональные компетенции (приказ МЗ №647 от 31.07.2015)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Перечень оценки навыков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Формат оценки навыков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17595252"/>
                  </a:ext>
                </a:extLst>
              </a:tr>
              <a:tr h="288069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Педиатрия 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Клинические навыки: </a:t>
                      </a:r>
                    </a:p>
                    <a:p>
                      <a:pPr marL="171450" marR="0" lvl="0" indent="-1714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b="0" i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Обеспечивать эффективный пациент-центрированный уход, включающий в себя соответствующие и эффективные мероприятия, направленные на диагностику, лечение и профилактику заболеваний.</a:t>
                      </a:r>
                    </a:p>
                    <a:p>
                      <a:pPr marL="171450" marR="0" lvl="0" indent="-1714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b="0" i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Распознавать и оказывать первую помощь при наиболее распространенных в области практики неотложных состояниях, угрожающих жизни пациента на догоспитальном этапе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marR="0" lvl="0" indent="-2286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Оказание неотложной медицинской помощи при внезапной остановке сердца у детей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Оказание неотложной медицинской помощи при анафилактическом шоке у детей 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Оказание неотложной      медицинской помощи при травме у детей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Первичная хирургическая обработка раны у детей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Коммуникативные навыки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Станции клинических навыков с привлечением экзаменаторов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станций: 5</a:t>
                      </a:r>
                    </a:p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48500631"/>
                  </a:ext>
                </a:extLst>
              </a:tr>
              <a:tr h="140572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lvl="0" indent="-2286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50501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4713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28074"/>
            <a:ext cx="11439652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900" spc="-10" dirty="0">
                <a:solidFill>
                  <a:schemeClr val="tx2">
                    <a:lumMod val="75000"/>
                  </a:schemeClr>
                </a:solidFill>
              </a:rPr>
              <a:t>Оценка навыков выпускников резидентуры</a:t>
            </a:r>
            <a:endParaRPr lang="ru-RU" sz="29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75CD46E-ECC4-421D-B6C2-7F173D3B5F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782551"/>
              </p:ext>
            </p:extLst>
          </p:nvPr>
        </p:nvGraphicFramePr>
        <p:xfrm>
          <a:off x="533400" y="540182"/>
          <a:ext cx="11049000" cy="5728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2532">
                  <a:extLst>
                    <a:ext uri="{9D8B030D-6E8A-4147-A177-3AD203B41FA5}">
                      <a16:colId xmlns:a16="http://schemas.microsoft.com/office/drawing/2014/main" val="474834618"/>
                    </a:ext>
                  </a:extLst>
                </a:gridCol>
                <a:gridCol w="411105">
                  <a:extLst>
                    <a:ext uri="{9D8B030D-6E8A-4147-A177-3AD203B41FA5}">
                      <a16:colId xmlns:a16="http://schemas.microsoft.com/office/drawing/2014/main" val="3863114925"/>
                    </a:ext>
                  </a:extLst>
                </a:gridCol>
                <a:gridCol w="4003990">
                  <a:extLst>
                    <a:ext uri="{9D8B030D-6E8A-4147-A177-3AD203B41FA5}">
                      <a16:colId xmlns:a16="http://schemas.microsoft.com/office/drawing/2014/main" val="3778396886"/>
                    </a:ext>
                  </a:extLst>
                </a:gridCol>
                <a:gridCol w="1446619">
                  <a:extLst>
                    <a:ext uri="{9D8B030D-6E8A-4147-A177-3AD203B41FA5}">
                      <a16:colId xmlns:a16="http://schemas.microsoft.com/office/drawing/2014/main" val="3908861931"/>
                    </a:ext>
                  </a:extLst>
                </a:gridCol>
                <a:gridCol w="2264754">
                  <a:extLst>
                    <a:ext uri="{9D8B030D-6E8A-4147-A177-3AD203B41FA5}">
                      <a16:colId xmlns:a16="http://schemas.microsoft.com/office/drawing/2014/main" val="3693455637"/>
                    </a:ext>
                  </a:extLst>
                </a:gridCol>
              </a:tblGrid>
              <a:tr h="46686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Специальности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Перечень навыков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Удельный вес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Формат оценки навыков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17595252"/>
                  </a:ext>
                </a:extLst>
              </a:tr>
              <a:tr h="271815">
                <a:tc rowSpan="1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00" b="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РЕЗИДЕНТУРА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00" b="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00" b="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00" b="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00" b="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00" b="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00" b="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                         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Сбор истории болезни (жалобы, анамнезы)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1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Клинический случай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со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стандартизированным/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реальным пациентом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ru-RU" sz="12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ru-RU" sz="12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ru-RU" sz="12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4850063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Объективный осмотр                                           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851499"/>
                  </a:ext>
                </a:extLst>
              </a:tr>
              <a:tr h="4406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План ведения пациента                                       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025843"/>
                  </a:ext>
                </a:extLst>
              </a:tr>
              <a:tr h="4406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Постановка предварительного диагноза           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556879"/>
                  </a:ext>
                </a:extLst>
              </a:tr>
              <a:tr h="4175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Клиническое мышление (интерпретация результатов обследования                                                         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337743"/>
                  </a:ext>
                </a:extLst>
              </a:tr>
              <a:tr h="6388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Решение проблем пациента/принятие решения: дифференциальная диагностика. Обоснование клинического диагноза                                        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814034"/>
                  </a:ext>
                </a:extLst>
              </a:tr>
              <a:tr h="4255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Лечебная тактика                                                              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18091"/>
                  </a:ext>
                </a:extLst>
              </a:tr>
              <a:tr h="4406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Прогноз и рекомендации                                       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902213"/>
                  </a:ext>
                </a:extLst>
              </a:tr>
              <a:tr h="5109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Разъяснение информации и своевременная обратная связь                                                                         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57137"/>
                  </a:ext>
                </a:extLst>
              </a:tr>
              <a:tr h="4406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Коммуникативные навыки                                    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272880"/>
                  </a:ext>
                </a:extLst>
              </a:tr>
              <a:tr h="3344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427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596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748" y="282066"/>
            <a:ext cx="11439652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900" spc="-10" dirty="0">
                <a:solidFill>
                  <a:schemeClr val="tx2">
                    <a:lumMod val="75000"/>
                  </a:schemeClr>
                </a:solidFill>
              </a:rPr>
              <a:t>Оценка навыков выпускников резидентуры</a:t>
            </a:r>
            <a:endParaRPr lang="ru-RU" sz="29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75CD46E-ECC4-421D-B6C2-7F173D3B5F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429825"/>
              </p:ext>
            </p:extLst>
          </p:nvPr>
        </p:nvGraphicFramePr>
        <p:xfrm>
          <a:off x="523748" y="750061"/>
          <a:ext cx="11268325" cy="5790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252">
                  <a:extLst>
                    <a:ext uri="{9D8B030D-6E8A-4147-A177-3AD203B41FA5}">
                      <a16:colId xmlns:a16="http://schemas.microsoft.com/office/drawing/2014/main" val="47483461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863114925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3793785739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78581822"/>
                    </a:ext>
                  </a:extLst>
                </a:gridCol>
                <a:gridCol w="1962273">
                  <a:extLst>
                    <a:ext uri="{9D8B030D-6E8A-4147-A177-3AD203B41FA5}">
                      <a16:colId xmlns:a16="http://schemas.microsoft.com/office/drawing/2014/main" val="3693455637"/>
                    </a:ext>
                  </a:extLst>
                </a:gridCol>
              </a:tblGrid>
              <a:tr h="54533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навыков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Формат оценки навыков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17595252"/>
                  </a:ext>
                </a:extLst>
              </a:tr>
              <a:tr h="145483">
                <a:tc rowSpan="1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РЕЗИДЕНТУРА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Клиническая фармакология 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Оценил соответствие фармакотерапии национальным </a:t>
                      </a: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клиническим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протоколам лечения и/или международным клиническим рекомендациям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1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Клинический случай (кейс)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 стандартизированным/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реальным пациентом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pPr algn="l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48500631"/>
                  </a:ext>
                </a:extLst>
              </a:tr>
              <a:tr h="328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Рационально выбрал базовое лекарственное средство (ЛС) или схему фармакотерапии с учетом возрастного профиля (детский возраст, пожилой возраст) и физиологического состояния пациента (беременность, лактация)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826822"/>
                  </a:ext>
                </a:extLst>
              </a:tr>
              <a:tr h="3283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Оценил преимущества выбранного базового ЛС или схемы фармакотерапии по сравнению с другими препаратами из данной  группы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327242"/>
                  </a:ext>
                </a:extLst>
              </a:tr>
              <a:tr h="328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Обосновал рациональность выбора комбинации ЛС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716784"/>
                  </a:ext>
                </a:extLst>
              </a:tr>
              <a:tr h="328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Представил данные по эффективности ЛС с учетом данных доказательной медицины, с указанием уровней рекомендаций (A,B,C,D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533890"/>
                  </a:ext>
                </a:extLst>
              </a:tr>
              <a:tr h="328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Правильно рассчитал дозу ЛС на один прием, сутки. Правильно определил продолжительность терапии.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39176"/>
                  </a:ext>
                </a:extLst>
              </a:tr>
              <a:tr h="328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Правильно оценил риск нежелательных побочных реакций (НПР)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221015"/>
                  </a:ext>
                </a:extLst>
              </a:tr>
              <a:tr h="1302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Перечислил планируемые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по предупреждению прогнозируемых НПР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Провел адекватный анализ взаимодействий  назначенных ЛС (клинически значимые, в том числе опасные лекарственные взаимодействия)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Представил рекомендации по оптимизации фармакотерапии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674534"/>
                  </a:ext>
                </a:extLst>
              </a:tr>
              <a:tr h="3283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Провел адекватный анализ взаимодействий  назначенных ЛС (клинически значимые, в том числе опасные лекарственные взаимодействия)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361946"/>
                  </a:ext>
                </a:extLst>
              </a:tr>
              <a:tr h="328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Представил рекомендации по оптимизации фармакотерапии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852524"/>
                  </a:ext>
                </a:extLst>
              </a:tr>
              <a:tr h="328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lvl="0" indent="-2286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28600" marR="0" lvl="0" indent="-2286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205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1015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748" y="282066"/>
            <a:ext cx="11439652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900" spc="-10" dirty="0">
                <a:solidFill>
                  <a:schemeClr val="tx2">
                    <a:lumMod val="75000"/>
                  </a:schemeClr>
                </a:solidFill>
              </a:rPr>
              <a:t>Оценка навыков выпускников резидентуры</a:t>
            </a:r>
            <a:endParaRPr lang="ru-RU" sz="29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75CD46E-ECC4-421D-B6C2-7F173D3B5F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645610"/>
              </p:ext>
            </p:extLst>
          </p:nvPr>
        </p:nvGraphicFramePr>
        <p:xfrm>
          <a:off x="523748" y="750061"/>
          <a:ext cx="11144504" cy="5926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452">
                  <a:extLst>
                    <a:ext uri="{9D8B030D-6E8A-4147-A177-3AD203B41FA5}">
                      <a16:colId xmlns:a16="http://schemas.microsoft.com/office/drawing/2014/main" val="474834618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863114925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335822714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602411398"/>
                    </a:ext>
                  </a:extLst>
                </a:gridCol>
                <a:gridCol w="1990852">
                  <a:extLst>
                    <a:ext uri="{9D8B030D-6E8A-4147-A177-3AD203B41FA5}">
                      <a16:colId xmlns:a16="http://schemas.microsoft.com/office/drawing/2014/main" val="3693455637"/>
                    </a:ext>
                  </a:extLst>
                </a:gridCol>
              </a:tblGrid>
              <a:tr h="9719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Специальности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№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Перечень навыков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Удельный вес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Формат оценки навыков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17595252"/>
                  </a:ext>
                </a:extLst>
              </a:tr>
              <a:tr h="328363">
                <a:tc rowSpan="1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РЕЗИДЕНТУРА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Анестезиология-реанимация </a:t>
                      </a:r>
                      <a:r>
                        <a:rPr kumimoji="0" lang="ru-RU" sz="12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взр</a:t>
                      </a: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., дет.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Сбор анамнеза.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Физикальное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обследование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1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Клинический случай (кейс)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 стандартизированным/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реальным пациентом</a:t>
                      </a: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</a:p>
                    <a:p>
                      <a:pPr algn="l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48500631"/>
                  </a:ext>
                </a:extLst>
              </a:tr>
              <a:tr h="328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Предварительный перечень синдромов, оценка физического статуса по 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ASA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753228"/>
                  </a:ext>
                </a:extLst>
              </a:tr>
              <a:tr h="3283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Назначение лабораторных методов исследования, дообследования.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508794"/>
                  </a:ext>
                </a:extLst>
              </a:tr>
              <a:tr h="328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Назначение инструментальных методов исследования 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470890"/>
                  </a:ext>
                </a:extLst>
              </a:tr>
              <a:tr h="328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Интерпретация </a:t>
                      </a:r>
                    </a:p>
                    <a:p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результатов обследования пациента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560971"/>
                  </a:ext>
                </a:extLst>
              </a:tr>
              <a:tr h="328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Окончательный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посиндромный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диагноз и его обоснование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103390"/>
                  </a:ext>
                </a:extLst>
              </a:tr>
              <a:tr h="328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Выбор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посиндромного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лечения при подготовке к операции и после операции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731528"/>
                  </a:ext>
                </a:extLst>
              </a:tr>
              <a:tr h="328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Определение метода и тактики анестезии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624974"/>
                  </a:ext>
                </a:extLst>
              </a:tr>
              <a:tr h="3283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Представление о механизме действия назначенных средств, анестетиков</a:t>
                      </a: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126484"/>
                  </a:ext>
                </a:extLst>
              </a:tr>
              <a:tr h="328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Определение прогноза и профилактики возможных осложнений</a:t>
                      </a: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55275"/>
                  </a:ext>
                </a:extLst>
              </a:tr>
              <a:tr h="328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609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729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748" y="282066"/>
            <a:ext cx="11439652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900" spc="-10" dirty="0">
                <a:solidFill>
                  <a:schemeClr val="tx2">
                    <a:lumMod val="75000"/>
                  </a:schemeClr>
                </a:solidFill>
              </a:rPr>
              <a:t>Оценка навыков выпускников резидентуры</a:t>
            </a:r>
            <a:endParaRPr lang="ru-RU" sz="29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75CD46E-ECC4-421D-B6C2-7F173D3B5F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588838"/>
              </p:ext>
            </p:extLst>
          </p:nvPr>
        </p:nvGraphicFramePr>
        <p:xfrm>
          <a:off x="523748" y="750061"/>
          <a:ext cx="11144504" cy="5356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452">
                  <a:extLst>
                    <a:ext uri="{9D8B030D-6E8A-4147-A177-3AD203B41FA5}">
                      <a16:colId xmlns:a16="http://schemas.microsoft.com/office/drawing/2014/main" val="4748346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3114925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9644095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982232827"/>
                    </a:ext>
                  </a:extLst>
                </a:gridCol>
                <a:gridCol w="1686052">
                  <a:extLst>
                    <a:ext uri="{9D8B030D-6E8A-4147-A177-3AD203B41FA5}">
                      <a16:colId xmlns:a16="http://schemas.microsoft.com/office/drawing/2014/main" val="3693455637"/>
                    </a:ext>
                  </a:extLst>
                </a:gridCol>
              </a:tblGrid>
              <a:tr h="9719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Специальности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Перечень навыков</a:t>
                      </a: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Удельный вес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Формат оценки навыков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17595252"/>
                  </a:ext>
                </a:extLst>
              </a:tr>
              <a:tr h="328363">
                <a:tc rowSpan="1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РЕЗИДЕНТУРА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Радиационная терапия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Интерпретация клинической информации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1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Клинический случай (кейс)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 стандартизированным/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реальным пациентом</a:t>
                      </a: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</a:p>
                    <a:p>
                      <a:pPr algn="l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48500631"/>
                  </a:ext>
                </a:extLst>
              </a:tr>
              <a:tr h="328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Физикальное</a:t>
                      </a: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обследование</a:t>
                      </a: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818010"/>
                  </a:ext>
                </a:extLst>
              </a:tr>
              <a:tr h="3283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Решения о проведении терапии 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033789"/>
                  </a:ext>
                </a:extLst>
              </a:tr>
              <a:tr h="328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Определение модальности ЛТ</a:t>
                      </a: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046079"/>
                  </a:ext>
                </a:extLst>
              </a:tr>
              <a:tr h="328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Предлучевая</a:t>
                      </a: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подготовка</a:t>
                      </a:r>
                      <a:endParaRPr lang="ru-RU" sz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986210"/>
                  </a:ext>
                </a:extLst>
              </a:tr>
              <a:tr h="328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Определение целевых объемов</a:t>
                      </a: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372774"/>
                  </a:ext>
                </a:extLst>
              </a:tr>
              <a:tr h="328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Определение органов риска</a:t>
                      </a: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004440"/>
                  </a:ext>
                </a:extLst>
              </a:tr>
              <a:tr h="328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Предписание дозы для целевых объемов и режим облучения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921126"/>
                  </a:ext>
                </a:extLst>
              </a:tr>
              <a:tr h="3283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Ограничение дозы для органов риска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799263"/>
                  </a:ext>
                </a:extLst>
              </a:tr>
              <a:tr h="328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Риски осложнений, профилактика осложнений</a:t>
                      </a: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03610"/>
                  </a:ext>
                </a:extLst>
              </a:tr>
              <a:tr h="328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853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147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748" y="282066"/>
            <a:ext cx="11439652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900" spc="-10" dirty="0">
                <a:solidFill>
                  <a:schemeClr val="tx2">
                    <a:lumMod val="75000"/>
                  </a:schemeClr>
                </a:solidFill>
              </a:rPr>
              <a:t>Оценка навыков выпускников резидентуры</a:t>
            </a:r>
            <a:endParaRPr lang="ru-RU" sz="29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75CD46E-ECC4-421D-B6C2-7F173D3B5F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168105"/>
              </p:ext>
            </p:extLst>
          </p:nvPr>
        </p:nvGraphicFramePr>
        <p:xfrm>
          <a:off x="523748" y="750061"/>
          <a:ext cx="11144504" cy="5850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0852">
                  <a:extLst>
                    <a:ext uri="{9D8B030D-6E8A-4147-A177-3AD203B41FA5}">
                      <a16:colId xmlns:a16="http://schemas.microsoft.com/office/drawing/2014/main" val="474834618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863114925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218697241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4223122865"/>
                    </a:ext>
                  </a:extLst>
                </a:gridCol>
                <a:gridCol w="1838452">
                  <a:extLst>
                    <a:ext uri="{9D8B030D-6E8A-4147-A177-3AD203B41FA5}">
                      <a16:colId xmlns:a16="http://schemas.microsoft.com/office/drawing/2014/main" val="3693455637"/>
                    </a:ext>
                  </a:extLst>
                </a:gridCol>
              </a:tblGrid>
              <a:tr h="9719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Специальности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Перечень навыков</a:t>
                      </a: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Удельный вес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Формат оценки навыков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17595252"/>
                  </a:ext>
                </a:extLst>
              </a:tr>
              <a:tr h="411595">
                <a:tc rowSpan="1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РЕЗИДЕНТУРА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Физическая медицина и реабилитация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Сбор анамнеза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1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Клинический случай (кейс)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 стандартизированным/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реальным пациентом</a:t>
                      </a: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</a:p>
                    <a:p>
                      <a:pPr algn="l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48500631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Функциональное обследование с оценкой биосоциальных функций (БСФ)</a:t>
                      </a: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743238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Оценка реабилитационного потенциала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255063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Постановка реабилитационного диагноза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450694"/>
                  </a:ext>
                </a:extLst>
              </a:tr>
              <a:tr h="6567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Оценка шкалы реабилитационного маршрутизации (ШРМ), этапа  реабилитации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228171"/>
                  </a:ext>
                </a:extLst>
              </a:tr>
              <a:tr h="3338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Назначение реабилитационной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121462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Определение цели реабилитации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411574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Пропись назначения средств лечебной физкультуры (</a:t>
                      </a:r>
                      <a:r>
                        <a:rPr lang="ru-RU" sz="1200" b="1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кинезиотерапии</a:t>
                      </a: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790473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Рецепт написания физиопроцедуры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737268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Индикаторы оценки эффективности МР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045703"/>
                  </a:ext>
                </a:extLst>
              </a:tr>
              <a:tr h="6567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759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2742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748" y="282066"/>
            <a:ext cx="11439652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900" spc="-10" dirty="0">
                <a:solidFill>
                  <a:schemeClr val="tx2">
                    <a:lumMod val="75000"/>
                  </a:schemeClr>
                </a:solidFill>
              </a:rPr>
              <a:t>Оценка навыков выпускников резидентуры</a:t>
            </a:r>
            <a:endParaRPr lang="ru-RU" sz="29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75CD46E-ECC4-421D-B6C2-7F173D3B5F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609576"/>
              </p:ext>
            </p:extLst>
          </p:nvPr>
        </p:nvGraphicFramePr>
        <p:xfrm>
          <a:off x="381000" y="228601"/>
          <a:ext cx="11144504" cy="5866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252">
                  <a:extLst>
                    <a:ext uri="{9D8B030D-6E8A-4147-A177-3AD203B41FA5}">
                      <a16:colId xmlns:a16="http://schemas.microsoft.com/office/drawing/2014/main" val="4748346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3114925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74153203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491037599"/>
                    </a:ext>
                  </a:extLst>
                </a:gridCol>
                <a:gridCol w="1838452">
                  <a:extLst>
                    <a:ext uri="{9D8B030D-6E8A-4147-A177-3AD203B41FA5}">
                      <a16:colId xmlns:a16="http://schemas.microsoft.com/office/drawing/2014/main" val="3693455637"/>
                    </a:ext>
                  </a:extLst>
                </a:gridCol>
              </a:tblGrid>
              <a:tr h="4325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Специальности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Перечень навыков</a:t>
                      </a: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Удельный вес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Формат оценки навыков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17595252"/>
                  </a:ext>
                </a:extLst>
              </a:tr>
              <a:tr h="432580">
                <a:tc rowSpan="1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РЕЗИДЕНТУРА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Психиатрия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</a:t>
                      </a:r>
                      <a:r>
                        <a:rPr lang="ru-RU" sz="1200" b="1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клинико</a:t>
                      </a: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–психопатологического обследования с выделением основных психопатологических симптомов  расстройства на момент осмотра.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1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Клинический случай (кейс)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 стандартизированным/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реальным пациентом</a:t>
                      </a: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</a:p>
                    <a:p>
                      <a:pPr algn="l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48500631"/>
                  </a:ext>
                </a:extLst>
              </a:tr>
              <a:tr h="2709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Выделение ведущего психопатологического синдрома на момент осмотра.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690514"/>
                  </a:ext>
                </a:extLst>
              </a:tr>
              <a:tr h="2595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Описание психического статуса.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040759"/>
                  </a:ext>
                </a:extLst>
              </a:tr>
              <a:tr h="4467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анализа анамнеза и </a:t>
                      </a:r>
                      <a:r>
                        <a:rPr lang="ru-RU" sz="1200" b="1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катамнеза</a:t>
                      </a: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расстройства с выделением ведущих психопатологических синдромов на всех этапах течения расстройства.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393913"/>
                  </a:ext>
                </a:extLst>
              </a:tr>
              <a:tr h="4325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дифференциальной диагностики по ведущему психопатологическому синдрому.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845252"/>
                  </a:ext>
                </a:extLst>
              </a:tr>
              <a:tr h="4325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Формулировка и обоснование клинического диагноза на основании клинических, </a:t>
                      </a:r>
                      <a:r>
                        <a:rPr lang="ru-RU" sz="1200" b="1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параклинических</a:t>
                      </a: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исследований и ЭПО.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025153"/>
                  </a:ext>
                </a:extLst>
              </a:tr>
              <a:tr h="376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дифференциальной диагностики.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563175"/>
                  </a:ext>
                </a:extLst>
              </a:tr>
              <a:tr h="4325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Составление плана лечения и обследования согласно клиническим протоколам диагностики и лечения МЗ РК.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390691"/>
                  </a:ext>
                </a:extLst>
              </a:tr>
              <a:tr h="6779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Обоснование медикаментозного и немедикаментозного лечения и реабилитационных мероприятий на стационарном и амбулаторном этапе. Определение прогноза и социальных реабилитационных мероприятий.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726076"/>
                  </a:ext>
                </a:extLst>
              </a:tr>
              <a:tr h="5273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Характеристика действий лекарственных средств, применяемых для лечения данного расстройства, их основных и побочных действий.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831753"/>
                  </a:ext>
                </a:extLst>
              </a:tr>
              <a:tr h="9929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438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272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2780383-FD24-468A-85C6-BBD36C6CD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748" y="282066"/>
            <a:ext cx="11144503" cy="984885"/>
          </a:xfrm>
        </p:spPr>
        <p:txBody>
          <a:bodyPr/>
          <a:lstStyle/>
          <a:p>
            <a:pPr algn="ctr"/>
            <a:r>
              <a:rPr lang="ru-RU" spc="-10" dirty="0">
                <a:solidFill>
                  <a:srgbClr val="0070C0"/>
                </a:solidFill>
              </a:rPr>
              <a:t>ОЦЕНКА ПРОФЕССИОНАЛЬНОЙ ПОДГОТОВЛЕННОСТИ  ВЫПУСКНИКОВ (общие сведения)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7F2B6134-142C-4A69-B0B3-F2976883CD19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685800" y="5205893"/>
            <a:ext cx="11287252" cy="461665"/>
          </a:xfrm>
        </p:spPr>
        <p:txBody>
          <a:bodyPr/>
          <a:lstStyle/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AA9075E-2DE0-4A29-8178-8DD40268228C}"/>
              </a:ext>
            </a:extLst>
          </p:cNvPr>
          <p:cNvSpPr/>
          <p:nvPr/>
        </p:nvSpPr>
        <p:spPr>
          <a:xfrm>
            <a:off x="838200" y="1066800"/>
            <a:ext cx="115920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Основание: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Приказ Министра здравоохранения Республики Казахстан от 11 декабря 2020 года № ҚР ДСМ-249/2020.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«Об утверждении правил оценки знаний и навыков обучающихся, оценки профессиональной подготовленности выпускников образовательных программ в области здравоохранения и специалистов в области здравоохранения»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Приложение 2 «Правила оценки профессиональной подготовленности  выпускников»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П. 2. Оценка профессиональной подготовленности выпускников проводится в соответствии с конечными результатами обучения по соответствующей образовательной программе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П. 6. Оценка профессиональной подготовленности основывается на: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     1) требованиях к компетенциям выпускников образовательных программ соответствующей специальности;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     2) отраслевой рамке квалификаций и профессиональном стандарте.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Глава   2, п.10 Спецификации тестов и перечень оценки навыков согласовываются с учебно-методическими объединениями по направлению подготовки кадров здравоохранения.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Приказ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и.о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Министра здравоохранения и социального развития Республики Казахстан от 31 июля 2015 года № 647.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«Об утверждении государственных общеобязательных стандартов и типовых профессиональных учебных программ по медицинским и фармацевтическим специальностям»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Сноска. Государственный общеобязательный стандарт - в редакции приказа Министра здравоохранения РК от 21.02.2020 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№ ҚР ДСМ-12/2020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(вводится в действие после дня его первого официального опубликования).</a:t>
            </a:r>
          </a:p>
        </p:txBody>
      </p:sp>
    </p:spTree>
    <p:extLst>
      <p:ext uri="{BB962C8B-B14F-4D97-AF65-F5344CB8AC3E}">
        <p14:creationId xmlns:p14="http://schemas.microsoft.com/office/powerpoint/2010/main" val="338594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748" y="282066"/>
            <a:ext cx="11439652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900" spc="-10" dirty="0">
                <a:solidFill>
                  <a:schemeClr val="tx2">
                    <a:lumMod val="75000"/>
                  </a:schemeClr>
                </a:solidFill>
              </a:rPr>
              <a:t>Оценка навыков выпускников резидентуры</a:t>
            </a:r>
            <a:endParaRPr lang="ru-RU" sz="29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75CD46E-ECC4-421D-B6C2-7F173D3B5F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29466"/>
              </p:ext>
            </p:extLst>
          </p:nvPr>
        </p:nvGraphicFramePr>
        <p:xfrm>
          <a:off x="523748" y="750061"/>
          <a:ext cx="11144504" cy="5579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0852">
                  <a:extLst>
                    <a:ext uri="{9D8B030D-6E8A-4147-A177-3AD203B41FA5}">
                      <a16:colId xmlns:a16="http://schemas.microsoft.com/office/drawing/2014/main" val="47483461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63114925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117384321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197831509"/>
                    </a:ext>
                  </a:extLst>
                </a:gridCol>
                <a:gridCol w="1914652">
                  <a:extLst>
                    <a:ext uri="{9D8B030D-6E8A-4147-A177-3AD203B41FA5}">
                      <a16:colId xmlns:a16="http://schemas.microsoft.com/office/drawing/2014/main" val="3693455637"/>
                    </a:ext>
                  </a:extLst>
                </a:gridCol>
              </a:tblGrid>
              <a:tr h="96831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Специальности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Перечень навыков</a:t>
                      </a: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Удельный вес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Формат оценки навыков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17595252"/>
                  </a:ext>
                </a:extLst>
              </a:tr>
              <a:tr h="455493">
                <a:tc rowSpan="1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РЕЗИДЕНТУРА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Судебно-медицинская экспертиза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Ознакомление с постановлением о назначении судебно-медицинской экспертизы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1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Клинический случай (кейс)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 стандартизированным/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реальным пациентом</a:t>
                      </a: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</a:p>
                    <a:p>
                      <a:pPr algn="l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48500631"/>
                  </a:ext>
                </a:extLst>
              </a:tr>
              <a:tr h="4887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Описание одежды (состояние, вид, загрязнения, присутствия кровяных и других пятен, наличие повреждений)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616064"/>
                  </a:ext>
                </a:extLst>
              </a:tr>
              <a:tr h="4554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Общий осмотр трупа (отмечают пол, возраст, вес, длину тела, телосложение, питание, свойства кожных покровов (цвет, вид), загрязнения)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610287"/>
                  </a:ext>
                </a:extLst>
              </a:tr>
              <a:tr h="4982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Исследование трупных явлений – трупные пятна, окоченение, охлаждение, высыхание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853927"/>
                  </a:ext>
                </a:extLst>
              </a:tr>
              <a:tr h="3120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Осмотр и описание отдельных частей трупа: головы, шеи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007306"/>
                  </a:ext>
                </a:extLst>
              </a:tr>
              <a:tr h="3036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Осмотр и описание отдельных частей трупа: грудной клетки, живота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88681"/>
                  </a:ext>
                </a:extLst>
              </a:tr>
              <a:tr h="4554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Осмотр и описание отдельных частей трупа: наружных половых органов, спины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197576"/>
                  </a:ext>
                </a:extLst>
              </a:tr>
              <a:tr h="3492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Осмотр и описание отдельных частей трупа: верхних и нижних конечностей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625870"/>
                  </a:ext>
                </a:extLst>
              </a:tr>
              <a:tr h="3795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Исследование и описание повреждений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083945"/>
                  </a:ext>
                </a:extLst>
              </a:tr>
              <a:tr h="3036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Заключение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415953"/>
                  </a:ext>
                </a:extLst>
              </a:tr>
              <a:tr h="604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lvl="0" indent="-2286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ru-RU" sz="1200" b="1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220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2217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748" y="282066"/>
            <a:ext cx="11439652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900" spc="-10" dirty="0">
                <a:solidFill>
                  <a:schemeClr val="tx2">
                    <a:lumMod val="75000"/>
                  </a:schemeClr>
                </a:solidFill>
              </a:rPr>
              <a:t>Оценка навыков выпускников резидентуры</a:t>
            </a:r>
            <a:endParaRPr lang="ru-RU" sz="29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75CD46E-ECC4-421D-B6C2-7F173D3B5F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681802"/>
              </p:ext>
            </p:extLst>
          </p:nvPr>
        </p:nvGraphicFramePr>
        <p:xfrm>
          <a:off x="523748" y="750061"/>
          <a:ext cx="11144504" cy="5772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652">
                  <a:extLst>
                    <a:ext uri="{9D8B030D-6E8A-4147-A177-3AD203B41FA5}">
                      <a16:colId xmlns:a16="http://schemas.microsoft.com/office/drawing/2014/main" val="4748346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3114925"/>
                    </a:ext>
                  </a:extLst>
                </a:gridCol>
                <a:gridCol w="6248400">
                  <a:extLst>
                    <a:ext uri="{9D8B030D-6E8A-4147-A177-3AD203B41FA5}">
                      <a16:colId xmlns:a16="http://schemas.microsoft.com/office/drawing/2014/main" val="2129990298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457363552"/>
                    </a:ext>
                  </a:extLst>
                </a:gridCol>
                <a:gridCol w="1838452">
                  <a:extLst>
                    <a:ext uri="{9D8B030D-6E8A-4147-A177-3AD203B41FA5}">
                      <a16:colId xmlns:a16="http://schemas.microsoft.com/office/drawing/2014/main" val="3693455637"/>
                    </a:ext>
                  </a:extLst>
                </a:gridCol>
              </a:tblGrid>
              <a:tr h="52403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Специальности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Перечень навыков</a:t>
                      </a: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Удельный вес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Формат оценки навыков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17595252"/>
                  </a:ext>
                </a:extLst>
              </a:tr>
              <a:tr h="448093">
                <a:tc rowSpan="1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РЕЗИДЕНТУРА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Радиология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Ознакомление с направлением и сбор анамнеза</a:t>
                      </a:r>
                    </a:p>
                    <a:p>
                      <a:endParaRPr lang="ru-RU" sz="1200" b="1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1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Клинический случай (кейс)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 стандартизированным/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реальным пациентом</a:t>
                      </a: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</a:p>
                    <a:p>
                      <a:pPr algn="l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48500631"/>
                  </a:ext>
                </a:extLst>
              </a:tr>
              <a:tr h="4480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Выбор оптимального метода лучевого исследования</a:t>
                      </a:r>
                    </a:p>
                    <a:p>
                      <a:endParaRPr lang="ru-RU" sz="1200" b="1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300734"/>
                  </a:ext>
                </a:extLst>
              </a:tr>
              <a:tr h="4480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Определение показаний и противопоказаний к проведению лучевого исследования</a:t>
                      </a:r>
                    </a:p>
                    <a:p>
                      <a:endParaRPr lang="ru-RU" sz="1200" b="1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283899"/>
                  </a:ext>
                </a:extLst>
              </a:tr>
              <a:tr h="4103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Оформление текущей уч.-отчетной мед. документации кабинета луч. диагностики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692301"/>
                  </a:ext>
                </a:extLst>
              </a:tr>
              <a:tr h="4480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Уровень владения методикой проведения исследования и техникой укладки</a:t>
                      </a:r>
                    </a:p>
                    <a:p>
                      <a:endParaRPr lang="ru-RU" sz="1200" b="1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603783"/>
                  </a:ext>
                </a:extLst>
              </a:tr>
              <a:tr h="4480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Определение  основных лучевых синдромов</a:t>
                      </a:r>
                    </a:p>
                    <a:p>
                      <a:endParaRPr lang="ru-RU" sz="1200" b="1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479161"/>
                  </a:ext>
                </a:extLst>
              </a:tr>
              <a:tr h="4103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Интерпретация  результатов исследования и оформление протокола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685664"/>
                  </a:ext>
                </a:extLst>
              </a:tr>
              <a:tr h="4103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Перечисление дифференциального ряда заболеваний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876816"/>
                  </a:ext>
                </a:extLst>
              </a:tr>
              <a:tr h="4103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Обоснование заключения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870962"/>
                  </a:ext>
                </a:extLst>
              </a:tr>
              <a:tr h="4103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Рекомендации для дальнейшей тактики ведения пациента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20421"/>
                  </a:ext>
                </a:extLst>
              </a:tr>
              <a:tr h="910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783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4112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4C68614-B7FC-4D69-BC62-BAF08F8ED496}"/>
              </a:ext>
            </a:extLst>
          </p:cNvPr>
          <p:cNvSpPr/>
          <p:nvPr/>
        </p:nvSpPr>
        <p:spPr>
          <a:xfrm>
            <a:off x="1371600" y="260351"/>
            <a:ext cx="9448800" cy="8064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75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проведения независимой оценки выпускников интернатуры </a:t>
            </a:r>
            <a:r>
              <a:rPr lang="ru-RU" sz="2275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2022-2023 </a:t>
            </a:r>
            <a:r>
              <a:rPr lang="ru-RU" sz="2275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года</a:t>
            </a:r>
            <a:endParaRPr lang="x-none" sz="2275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035318"/>
              </p:ext>
            </p:extLst>
          </p:nvPr>
        </p:nvGraphicFramePr>
        <p:xfrm>
          <a:off x="609600" y="1219202"/>
          <a:ext cx="11277600" cy="5647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59916382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22342920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4157666633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1388272404"/>
                    </a:ext>
                  </a:extLst>
                </a:gridCol>
              </a:tblGrid>
              <a:tr h="81381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№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Специальность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Количество выпускников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Даты проведения независимой </a:t>
                      </a:r>
                      <a:r>
                        <a:rPr lang="ru-RU" sz="2400" dirty="0" err="1" smtClean="0"/>
                        <a:t>оцценки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934938"/>
                  </a:ext>
                </a:extLst>
              </a:tr>
              <a:tr h="804164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Общая врачебная практика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3578</a:t>
                      </a:r>
                      <a:endParaRPr lang="ru-RU" sz="2000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ru-RU" sz="2400" b="1" dirty="0" smtClean="0"/>
                        <a:t>С 12</a:t>
                      </a:r>
                      <a:r>
                        <a:rPr lang="ru-RU" sz="2400" b="1" baseline="0" dirty="0" smtClean="0"/>
                        <a:t> по </a:t>
                      </a:r>
                      <a:r>
                        <a:rPr lang="ru-RU" sz="2400" b="1" dirty="0" smtClean="0"/>
                        <a:t>17 июня 2023 г.</a:t>
                      </a:r>
                    </a:p>
                    <a:p>
                      <a:endParaRPr lang="ru-RU" sz="2000" dirty="0" smtClean="0"/>
                    </a:p>
                    <a:p>
                      <a:r>
                        <a:rPr lang="ru-RU" sz="2400" b="1" dirty="0" smtClean="0"/>
                        <a:t>12-13 июня </a:t>
                      </a:r>
                      <a:r>
                        <a:rPr lang="ru-RU" sz="2400" dirty="0" smtClean="0"/>
                        <a:t>– 1 этап (тестирование)</a:t>
                      </a:r>
                    </a:p>
                    <a:p>
                      <a:r>
                        <a:rPr lang="ru-RU" sz="2400" b="1" dirty="0" smtClean="0"/>
                        <a:t>14 июня </a:t>
                      </a:r>
                      <a:r>
                        <a:rPr lang="ru-RU" sz="2400" dirty="0" smtClean="0"/>
                        <a:t>– апелляция</a:t>
                      </a:r>
                    </a:p>
                    <a:p>
                      <a:r>
                        <a:rPr lang="ru-RU" sz="2400" b="1" dirty="0" smtClean="0"/>
                        <a:t>15-16-17 июня - </a:t>
                      </a:r>
                      <a:r>
                        <a:rPr lang="ru-RU" sz="2400" dirty="0" smtClean="0"/>
                        <a:t>2 этап (практические навыки)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112935"/>
                  </a:ext>
                </a:extLst>
              </a:tr>
              <a:tr h="804164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Стоматология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1002</a:t>
                      </a:r>
                      <a:endParaRPr lang="ru-RU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680621"/>
                  </a:ext>
                </a:extLst>
              </a:tr>
              <a:tr h="804164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Педиатрия 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55</a:t>
                      </a:r>
                      <a:endParaRPr lang="ru-RU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056211"/>
                  </a:ext>
                </a:extLst>
              </a:tr>
              <a:tr h="804164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Терапия (военная медицина)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6</a:t>
                      </a:r>
                      <a:endParaRPr lang="ru-RU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348877"/>
                  </a:ext>
                </a:extLst>
              </a:tr>
              <a:tr h="804164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Хирургия (военная медицина)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8</a:t>
                      </a:r>
                      <a:endParaRPr lang="ru-RU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809762"/>
                  </a:ext>
                </a:extLst>
              </a:tr>
              <a:tr h="804164"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Всего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4649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0773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4C68614-B7FC-4D69-BC62-BAF08F8ED496}"/>
              </a:ext>
            </a:extLst>
          </p:cNvPr>
          <p:cNvSpPr/>
          <p:nvPr/>
        </p:nvSpPr>
        <p:spPr>
          <a:xfrm>
            <a:off x="1371600" y="260351"/>
            <a:ext cx="9448800" cy="8064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75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проведения независимой оценки выпускников </a:t>
            </a:r>
            <a:r>
              <a:rPr lang="ru-RU" sz="2275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sz="2275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2022-2023 учебного года</a:t>
            </a:r>
            <a:endParaRPr lang="x-none" sz="2275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648443"/>
              </p:ext>
            </p:extLst>
          </p:nvPr>
        </p:nvGraphicFramePr>
        <p:xfrm>
          <a:off x="609600" y="1828800"/>
          <a:ext cx="11277600" cy="4085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59916382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22342920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4157666633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1388272404"/>
                    </a:ext>
                  </a:extLst>
                </a:gridCol>
              </a:tblGrid>
              <a:tr h="81320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№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Специальности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Количество выпускников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Даты проведения независимой оценки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934938"/>
                  </a:ext>
                </a:extLst>
              </a:tr>
              <a:tr h="81320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Фармация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19 по 23 июня 2023 г.</a:t>
                      </a:r>
                    </a:p>
                    <a:p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июня 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1этап (тестирование)</a:t>
                      </a:r>
                    </a:p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июня 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–апелляция</a:t>
                      </a:r>
                    </a:p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21-22-23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июня 2 этап (практические навыки)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112935"/>
                  </a:ext>
                </a:extLst>
              </a:tr>
              <a:tr h="81320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Сестринское дело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680621"/>
                  </a:ext>
                </a:extLst>
              </a:tr>
              <a:tr h="81320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Общественное здравоохранение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056211"/>
                  </a:ext>
                </a:extLst>
              </a:tr>
              <a:tr h="813204"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1745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298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1385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4C68614-B7FC-4D69-BC62-BAF08F8ED496}"/>
              </a:ext>
            </a:extLst>
          </p:cNvPr>
          <p:cNvSpPr/>
          <p:nvPr/>
        </p:nvSpPr>
        <p:spPr>
          <a:xfrm>
            <a:off x="1371600" y="260351"/>
            <a:ext cx="9448800" cy="8064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75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проведения независимой оценки выпускников резидентуры 2022-2023 учебного года</a:t>
            </a:r>
            <a:endParaRPr lang="x-none" sz="2275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95469"/>
              </p:ext>
            </p:extLst>
          </p:nvPr>
        </p:nvGraphicFramePr>
        <p:xfrm>
          <a:off x="380999" y="1828800"/>
          <a:ext cx="11658601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743">
                  <a:extLst>
                    <a:ext uri="{9D8B030D-6E8A-4147-A177-3AD203B41FA5}">
                      <a16:colId xmlns:a16="http://schemas.microsoft.com/office/drawing/2014/main" val="59916382"/>
                    </a:ext>
                  </a:extLst>
                </a:gridCol>
                <a:gridCol w="4175040">
                  <a:extLst>
                    <a:ext uri="{9D8B030D-6E8A-4147-A177-3AD203B41FA5}">
                      <a16:colId xmlns:a16="http://schemas.microsoft.com/office/drawing/2014/main" val="2223429208"/>
                    </a:ext>
                  </a:extLst>
                </a:gridCol>
                <a:gridCol w="2599553">
                  <a:extLst>
                    <a:ext uri="{9D8B030D-6E8A-4147-A177-3AD203B41FA5}">
                      <a16:colId xmlns:a16="http://schemas.microsoft.com/office/drawing/2014/main" val="4157666633"/>
                    </a:ext>
                  </a:extLst>
                </a:gridCol>
                <a:gridCol w="4096265">
                  <a:extLst>
                    <a:ext uri="{9D8B030D-6E8A-4147-A177-3AD203B41FA5}">
                      <a16:colId xmlns:a16="http://schemas.microsoft.com/office/drawing/2014/main" val="1388272404"/>
                    </a:ext>
                  </a:extLst>
                </a:gridCol>
              </a:tblGrid>
              <a:tr h="130829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№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Специальности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Количество выпускников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Даты проведения независимой оценки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934938"/>
                  </a:ext>
                </a:extLst>
              </a:tr>
              <a:tr h="3416105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41 специальность 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2295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10 по 14 июля 2023</a:t>
                      </a:r>
                    </a:p>
                    <a:p>
                      <a:endParaRPr lang="ru-RU" sz="2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июля </a:t>
                      </a:r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этап (тестирование</a:t>
                      </a:r>
                    </a:p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июля </a:t>
                      </a:r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–апелляция</a:t>
                      </a:r>
                    </a:p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12-13 июля </a:t>
                      </a:r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этап (практические навыки)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112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450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2780383-FD24-468A-85C6-BBD36C6CD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748" y="282066"/>
            <a:ext cx="11144503" cy="984885"/>
          </a:xfrm>
        </p:spPr>
        <p:txBody>
          <a:bodyPr/>
          <a:lstStyle/>
          <a:p>
            <a:pPr algn="ctr"/>
            <a:r>
              <a:rPr lang="ru-RU" spc="-10" dirty="0">
                <a:solidFill>
                  <a:srgbClr val="0070C0"/>
                </a:solidFill>
              </a:rPr>
              <a:t>ОЦЕНКА ПРОФЕССИОНАЛЬНОЙ ПОДГОТОВЛЕННОСТИ  ВЫПУСКНИКОВ (общие сведения)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7F2B6134-142C-4A69-B0B3-F2976883CD19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685800" y="4876801"/>
            <a:ext cx="11287252" cy="1261884"/>
          </a:xfrm>
        </p:spPr>
        <p:txBody>
          <a:bodyPr/>
          <a:lstStyle/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оценки профессиональной подготовленности: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знаний: компьютерное тестирование согласно спецификации теста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навыков: клинические/практические станции согласно перечню оценки навыков</a:t>
            </a:r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AA9075E-2DE0-4A29-8178-8DD40268228C}"/>
              </a:ext>
            </a:extLst>
          </p:cNvPr>
          <p:cNvSpPr/>
          <p:nvPr/>
        </p:nvSpPr>
        <p:spPr>
          <a:xfrm>
            <a:off x="838200" y="1066800"/>
            <a:ext cx="115920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FEB6439-DBE1-42D8-96B5-1801EF4E0F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830701"/>
              </p:ext>
            </p:extLst>
          </p:nvPr>
        </p:nvGraphicFramePr>
        <p:xfrm>
          <a:off x="1371600" y="1343799"/>
          <a:ext cx="8127999" cy="3661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194560271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678513784"/>
                    </a:ext>
                  </a:extLst>
                </a:gridCol>
                <a:gridCol w="4241799">
                  <a:extLst>
                    <a:ext uri="{9D8B030D-6E8A-4147-A177-3AD203B41FA5}">
                      <a16:colId xmlns:a16="http://schemas.microsoft.com/office/drawing/2014/main" val="3878293220"/>
                    </a:ext>
                  </a:extLst>
                </a:gridCol>
              </a:tblGrid>
              <a:tr h="764166">
                <a:tc>
                  <a:txBody>
                    <a:bodyPr/>
                    <a:lstStyle/>
                    <a:p>
                      <a:endParaRPr lang="ru-K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Образовательная программа</a:t>
                      </a:r>
                      <a:endParaRPr lang="ru-K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Специальность</a:t>
                      </a:r>
                      <a:endParaRPr lang="ru-K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628292"/>
                  </a:ext>
                </a:extLst>
              </a:tr>
              <a:tr h="787635">
                <a:tc>
                  <a:txBody>
                    <a:bodyPr/>
                    <a:lstStyle/>
                    <a:p>
                      <a:r>
                        <a:rPr lang="ru-RU" sz="2000" dirty="0"/>
                        <a:t>1</a:t>
                      </a:r>
                      <a:endParaRPr lang="ru-K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Бакалавриат</a:t>
                      </a:r>
                    </a:p>
                    <a:p>
                      <a:endParaRPr lang="ru-K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Общественное здравоохранение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Сестринское дело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Фармация 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334074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r>
                        <a:rPr lang="ru-RU" sz="2000" dirty="0"/>
                        <a:t>2</a:t>
                      </a:r>
                      <a:endParaRPr lang="ru-K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Интернатура 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медицина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Стоматология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Педиатрия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Терапия(военная медицина)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Хирургия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(военная терапия)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977799"/>
                  </a:ext>
                </a:extLst>
              </a:tr>
              <a:tr h="764166">
                <a:tc>
                  <a:txBody>
                    <a:bodyPr/>
                    <a:lstStyle/>
                    <a:p>
                      <a:r>
                        <a:rPr lang="ru-RU" sz="2000" dirty="0"/>
                        <a:t>3</a:t>
                      </a:r>
                      <a:endParaRPr lang="ru-K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Резидентура 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 специальность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488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7700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2780383-FD24-468A-85C6-BBD36C6CD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748" y="282066"/>
            <a:ext cx="11144503" cy="307777"/>
          </a:xfrm>
        </p:spPr>
        <p:txBody>
          <a:bodyPr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Спецификация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направлению «Стоматология»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AA9075E-2DE0-4A29-8178-8DD40268228C}"/>
              </a:ext>
            </a:extLst>
          </p:cNvPr>
          <p:cNvSpPr/>
          <p:nvPr/>
        </p:nvSpPr>
        <p:spPr>
          <a:xfrm>
            <a:off x="838200" y="1066800"/>
            <a:ext cx="115920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481590"/>
              </p:ext>
            </p:extLst>
          </p:nvPr>
        </p:nvGraphicFramePr>
        <p:xfrm>
          <a:off x="1079055" y="914400"/>
          <a:ext cx="10033888" cy="5620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545">
                  <a:extLst>
                    <a:ext uri="{9D8B030D-6E8A-4147-A177-3AD203B41FA5}">
                      <a16:colId xmlns:a16="http://schemas.microsoft.com/office/drawing/2014/main" val="2044843875"/>
                    </a:ext>
                  </a:extLst>
                </a:gridCol>
                <a:gridCol w="5017518">
                  <a:extLst>
                    <a:ext uri="{9D8B030D-6E8A-4147-A177-3AD203B41FA5}">
                      <a16:colId xmlns:a16="http://schemas.microsoft.com/office/drawing/2014/main" val="3069078261"/>
                    </a:ext>
                  </a:extLst>
                </a:gridCol>
                <a:gridCol w="1324392">
                  <a:extLst>
                    <a:ext uri="{9D8B030D-6E8A-4147-A177-3AD203B41FA5}">
                      <a16:colId xmlns:a16="http://schemas.microsoft.com/office/drawing/2014/main" val="1463304946"/>
                    </a:ext>
                  </a:extLst>
                </a:gridCol>
                <a:gridCol w="2256433">
                  <a:extLst>
                    <a:ext uri="{9D8B030D-6E8A-4147-A177-3AD203B41FA5}">
                      <a16:colId xmlns:a16="http://schemas.microsoft.com/office/drawing/2014/main" val="1825265023"/>
                    </a:ext>
                  </a:extLst>
                </a:gridCol>
              </a:tblGrid>
              <a:tr h="754473">
                <a:tc>
                  <a:txBody>
                    <a:bodyPr/>
                    <a:lstStyle/>
                    <a:p>
                      <a:r>
                        <a:rPr lang="ru-RU" dirty="0" smtClean="0"/>
                        <a:t>Шифр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Количество заданий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850119"/>
                  </a:ext>
                </a:extLst>
              </a:tr>
              <a:tr h="799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OI_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07_01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Терапевтическая стоматология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А-2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В-9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С-9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55565430"/>
                  </a:ext>
                </a:extLst>
              </a:tr>
              <a:tr h="816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OI_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07_02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Хирургическая стоматология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tr-TR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А-2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В-9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С-9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43234362"/>
                  </a:ext>
                </a:extLst>
              </a:tr>
              <a:tr h="816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OI_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07_03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Ортопедическая стоматология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tr-TR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А-2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В-9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С-9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6566715"/>
                  </a:ext>
                </a:extLst>
              </a:tr>
              <a:tr h="816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OI_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07_04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Ортодонтия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tr-TR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А-2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В-9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С-9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42671316"/>
                  </a:ext>
                </a:extLst>
              </a:tr>
              <a:tr h="816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OI_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07_05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Стоматология детского возраста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tr-TR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А-2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В-9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С-9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10916455"/>
                  </a:ext>
                </a:extLst>
              </a:tr>
              <a:tr h="79947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А-10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В-45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С-45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34536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4986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304727"/>
              </p:ext>
            </p:extLst>
          </p:nvPr>
        </p:nvGraphicFramePr>
        <p:xfrm>
          <a:off x="533400" y="685800"/>
          <a:ext cx="10972800" cy="58016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4930">
                  <a:extLst>
                    <a:ext uri="{9D8B030D-6E8A-4147-A177-3AD203B41FA5}">
                      <a16:colId xmlns:a16="http://schemas.microsoft.com/office/drawing/2014/main" val="1496742234"/>
                    </a:ext>
                  </a:extLst>
                </a:gridCol>
                <a:gridCol w="6769207">
                  <a:extLst>
                    <a:ext uri="{9D8B030D-6E8A-4147-A177-3AD203B41FA5}">
                      <a16:colId xmlns:a16="http://schemas.microsoft.com/office/drawing/2014/main" val="436333633"/>
                    </a:ext>
                  </a:extLst>
                </a:gridCol>
                <a:gridCol w="1133641">
                  <a:extLst>
                    <a:ext uri="{9D8B030D-6E8A-4147-A177-3AD203B41FA5}">
                      <a16:colId xmlns:a16="http://schemas.microsoft.com/office/drawing/2014/main" val="3146081042"/>
                    </a:ext>
                  </a:extLst>
                </a:gridCol>
                <a:gridCol w="1325022">
                  <a:extLst>
                    <a:ext uri="{9D8B030D-6E8A-4147-A177-3AD203B41FA5}">
                      <a16:colId xmlns:a16="http://schemas.microsoft.com/office/drawing/2014/main" val="1071037063"/>
                    </a:ext>
                  </a:extLst>
                </a:gridCol>
              </a:tblGrid>
              <a:tr h="3810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шифр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22" marR="262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22" marR="2622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заданий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22" marR="2622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544995"/>
                  </a:ext>
                </a:extLst>
              </a:tr>
              <a:tr h="22860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O2_12_01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22" marR="26222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работы педиатра на уровне ПМСП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22" marR="26222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22" marR="262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А-2</a:t>
                      </a:r>
                    </a:p>
                  </a:txBody>
                  <a:tcPr marL="26222" marR="26222" marT="0" marB="0"/>
                </a:tc>
                <a:extLst>
                  <a:ext uri="{0D108BD9-81ED-4DB2-BD59-A6C34878D82A}">
                    <a16:rowId xmlns:a16="http://schemas.microsoft.com/office/drawing/2014/main" val="2662977592"/>
                  </a:ext>
                </a:extLst>
              </a:tr>
              <a:tr h="1958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В-0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22" marR="26222" marT="0" marB="0"/>
                </a:tc>
                <a:extLst>
                  <a:ext uri="{0D108BD9-81ED-4DB2-BD59-A6C34878D82A}">
                    <a16:rowId xmlns:a16="http://schemas.microsoft.com/office/drawing/2014/main" val="1528260229"/>
                  </a:ext>
                </a:extLst>
              </a:tr>
              <a:tr h="1958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С-0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22" marR="26222" marT="0" marB="0"/>
                </a:tc>
                <a:extLst>
                  <a:ext uri="{0D108BD9-81ED-4DB2-BD59-A6C34878D82A}">
                    <a16:rowId xmlns:a16="http://schemas.microsoft.com/office/drawing/2014/main" val="1615847440"/>
                  </a:ext>
                </a:extLst>
              </a:tr>
              <a:tr h="195892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O2_12_02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22" marR="26222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Детская пульмонология в амбулаторно-поликлинических условиях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22" marR="26222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22" marR="262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А-0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22" marR="26222" marT="0" marB="0"/>
                </a:tc>
                <a:extLst>
                  <a:ext uri="{0D108BD9-81ED-4DB2-BD59-A6C34878D82A}">
                    <a16:rowId xmlns:a16="http://schemas.microsoft.com/office/drawing/2014/main" val="2744101352"/>
                  </a:ext>
                </a:extLst>
              </a:tr>
              <a:tr h="1958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В-3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22" marR="26222" marT="0" marB="0"/>
                </a:tc>
                <a:extLst>
                  <a:ext uri="{0D108BD9-81ED-4DB2-BD59-A6C34878D82A}">
                    <a16:rowId xmlns:a16="http://schemas.microsoft.com/office/drawing/2014/main" val="2019126694"/>
                  </a:ext>
                </a:extLst>
              </a:tr>
              <a:tr h="1958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С-3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22" marR="26222" marT="0" marB="0"/>
                </a:tc>
                <a:extLst>
                  <a:ext uri="{0D108BD9-81ED-4DB2-BD59-A6C34878D82A}">
                    <a16:rowId xmlns:a16="http://schemas.microsoft.com/office/drawing/2014/main" val="1593116176"/>
                  </a:ext>
                </a:extLst>
              </a:tr>
              <a:tr h="195892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O2_12_03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22" marR="26222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Детская кардиология в амбулаторно-поликлинических условиях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22" marR="26222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22" marR="262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А-0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22" marR="26222" marT="0" marB="0"/>
                </a:tc>
                <a:extLst>
                  <a:ext uri="{0D108BD9-81ED-4DB2-BD59-A6C34878D82A}">
                    <a16:rowId xmlns:a16="http://schemas.microsoft.com/office/drawing/2014/main" val="3085368511"/>
                  </a:ext>
                </a:extLst>
              </a:tr>
              <a:tr h="1958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В-3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22" marR="26222" marT="0" marB="0"/>
                </a:tc>
                <a:extLst>
                  <a:ext uri="{0D108BD9-81ED-4DB2-BD59-A6C34878D82A}">
                    <a16:rowId xmlns:a16="http://schemas.microsoft.com/office/drawing/2014/main" val="2101845486"/>
                  </a:ext>
                </a:extLst>
              </a:tr>
              <a:tr h="1958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С-3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22" marR="26222" marT="0" marB="0"/>
                </a:tc>
                <a:extLst>
                  <a:ext uri="{0D108BD9-81ED-4DB2-BD59-A6C34878D82A}">
                    <a16:rowId xmlns:a16="http://schemas.microsoft.com/office/drawing/2014/main" val="350441487"/>
                  </a:ext>
                </a:extLst>
              </a:tr>
              <a:tr h="195892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O2_12_04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22" marR="26222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Детская ревматология в амбулаторно-поликлинических условиях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22" marR="26222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22" marR="262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А-0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22" marR="26222" marT="0" marB="0"/>
                </a:tc>
                <a:extLst>
                  <a:ext uri="{0D108BD9-81ED-4DB2-BD59-A6C34878D82A}">
                    <a16:rowId xmlns:a16="http://schemas.microsoft.com/office/drawing/2014/main" val="3336334464"/>
                  </a:ext>
                </a:extLst>
              </a:tr>
              <a:tr h="1958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В-2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22" marR="26222" marT="0" marB="0"/>
                </a:tc>
                <a:extLst>
                  <a:ext uri="{0D108BD9-81ED-4DB2-BD59-A6C34878D82A}">
                    <a16:rowId xmlns:a16="http://schemas.microsoft.com/office/drawing/2014/main" val="3933649763"/>
                  </a:ext>
                </a:extLst>
              </a:tr>
              <a:tr h="1958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С-3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22" marR="26222" marT="0" marB="0"/>
                </a:tc>
                <a:extLst>
                  <a:ext uri="{0D108BD9-81ED-4DB2-BD59-A6C34878D82A}">
                    <a16:rowId xmlns:a16="http://schemas.microsoft.com/office/drawing/2014/main" val="4089655466"/>
                  </a:ext>
                </a:extLst>
              </a:tr>
              <a:tr h="195892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O2_12_05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22" marR="26222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Детская гастроэнтерология в амбулаторно-поликлинических условиях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22" marR="26222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22" marR="262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А-0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22" marR="26222" marT="0" marB="0"/>
                </a:tc>
                <a:extLst>
                  <a:ext uri="{0D108BD9-81ED-4DB2-BD59-A6C34878D82A}">
                    <a16:rowId xmlns:a16="http://schemas.microsoft.com/office/drawing/2014/main" val="4181911152"/>
                  </a:ext>
                </a:extLst>
              </a:tr>
              <a:tr h="1958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В-2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22" marR="26222" marT="0" marB="0"/>
                </a:tc>
                <a:extLst>
                  <a:ext uri="{0D108BD9-81ED-4DB2-BD59-A6C34878D82A}">
                    <a16:rowId xmlns:a16="http://schemas.microsoft.com/office/drawing/2014/main" val="1358834662"/>
                  </a:ext>
                </a:extLst>
              </a:tr>
              <a:tr h="1958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С-3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22" marR="26222" marT="0" marB="0"/>
                </a:tc>
                <a:extLst>
                  <a:ext uri="{0D108BD9-81ED-4DB2-BD59-A6C34878D82A}">
                    <a16:rowId xmlns:a16="http://schemas.microsoft.com/office/drawing/2014/main" val="852114424"/>
                  </a:ext>
                </a:extLst>
              </a:tr>
              <a:tr h="195892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O2_12_06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22" marR="26222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Детская эндокринология в амбулаторно-поликлинических условиях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22" marR="26222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22" marR="262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А-0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22" marR="26222" marT="0" marB="0"/>
                </a:tc>
                <a:extLst>
                  <a:ext uri="{0D108BD9-81ED-4DB2-BD59-A6C34878D82A}">
                    <a16:rowId xmlns:a16="http://schemas.microsoft.com/office/drawing/2014/main" val="1819769106"/>
                  </a:ext>
                </a:extLst>
              </a:tr>
              <a:tr h="1958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В-2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22" marR="26222" marT="0" marB="0"/>
                </a:tc>
                <a:extLst>
                  <a:ext uri="{0D108BD9-81ED-4DB2-BD59-A6C34878D82A}">
                    <a16:rowId xmlns:a16="http://schemas.microsoft.com/office/drawing/2014/main" val="2396419286"/>
                  </a:ext>
                </a:extLst>
              </a:tr>
              <a:tr h="1958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С-3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22" marR="26222" marT="0" marB="0"/>
                </a:tc>
                <a:extLst>
                  <a:ext uri="{0D108BD9-81ED-4DB2-BD59-A6C34878D82A}">
                    <a16:rowId xmlns:a16="http://schemas.microsoft.com/office/drawing/2014/main" val="1038197442"/>
                  </a:ext>
                </a:extLst>
              </a:tr>
              <a:tr h="195892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O2_12_07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22" marR="26222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Детская нефрология в амбулаторно-поликлинических условиях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22" marR="26222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22" marR="262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А-0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22" marR="26222" marT="0" marB="0"/>
                </a:tc>
                <a:extLst>
                  <a:ext uri="{0D108BD9-81ED-4DB2-BD59-A6C34878D82A}">
                    <a16:rowId xmlns:a16="http://schemas.microsoft.com/office/drawing/2014/main" val="2165576890"/>
                  </a:ext>
                </a:extLst>
              </a:tr>
              <a:tr h="1958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В-2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22" marR="26222" marT="0" marB="0"/>
                </a:tc>
                <a:extLst>
                  <a:ext uri="{0D108BD9-81ED-4DB2-BD59-A6C34878D82A}">
                    <a16:rowId xmlns:a16="http://schemas.microsoft.com/office/drawing/2014/main" val="1687113710"/>
                  </a:ext>
                </a:extLst>
              </a:tr>
              <a:tr h="1958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С-3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22" marR="26222" marT="0" marB="0"/>
                </a:tc>
                <a:extLst>
                  <a:ext uri="{0D108BD9-81ED-4DB2-BD59-A6C34878D82A}">
                    <a16:rowId xmlns:a16="http://schemas.microsoft.com/office/drawing/2014/main" val="2984482419"/>
                  </a:ext>
                </a:extLst>
              </a:tr>
              <a:tr h="195892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O2_12_08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22" marR="26222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Детская гематология в амбулаторно-поликлинических условиях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22" marR="26222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22" marR="262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А-0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22" marR="26222" marT="0" marB="0"/>
                </a:tc>
                <a:extLst>
                  <a:ext uri="{0D108BD9-81ED-4DB2-BD59-A6C34878D82A}">
                    <a16:rowId xmlns:a16="http://schemas.microsoft.com/office/drawing/2014/main" val="1928093988"/>
                  </a:ext>
                </a:extLst>
              </a:tr>
              <a:tr h="1958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В-3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22" marR="26222" marT="0" marB="0"/>
                </a:tc>
                <a:extLst>
                  <a:ext uri="{0D108BD9-81ED-4DB2-BD59-A6C34878D82A}">
                    <a16:rowId xmlns:a16="http://schemas.microsoft.com/office/drawing/2014/main" val="3996280110"/>
                  </a:ext>
                </a:extLst>
              </a:tr>
              <a:tr h="1958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С-2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22" marR="26222" marT="0" marB="0"/>
                </a:tc>
                <a:extLst>
                  <a:ext uri="{0D108BD9-81ED-4DB2-BD59-A6C34878D82A}">
                    <a16:rowId xmlns:a16="http://schemas.microsoft.com/office/drawing/2014/main" val="46107729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971800" y="228600"/>
            <a:ext cx="6553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Спецификация тестов по направлению «Педиатрия»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4079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66864"/>
              </p:ext>
            </p:extLst>
          </p:nvPr>
        </p:nvGraphicFramePr>
        <p:xfrm>
          <a:off x="457200" y="0"/>
          <a:ext cx="11582399" cy="67055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1869">
                  <a:extLst>
                    <a:ext uri="{9D8B030D-6E8A-4147-A177-3AD203B41FA5}">
                      <a16:colId xmlns:a16="http://schemas.microsoft.com/office/drawing/2014/main" val="980903813"/>
                    </a:ext>
                  </a:extLst>
                </a:gridCol>
                <a:gridCol w="7145276">
                  <a:extLst>
                    <a:ext uri="{9D8B030D-6E8A-4147-A177-3AD203B41FA5}">
                      <a16:colId xmlns:a16="http://schemas.microsoft.com/office/drawing/2014/main" val="1691984716"/>
                    </a:ext>
                  </a:extLst>
                </a:gridCol>
                <a:gridCol w="1196621">
                  <a:extLst>
                    <a:ext uri="{9D8B030D-6E8A-4147-A177-3AD203B41FA5}">
                      <a16:colId xmlns:a16="http://schemas.microsoft.com/office/drawing/2014/main" val="3286372293"/>
                    </a:ext>
                  </a:extLst>
                </a:gridCol>
                <a:gridCol w="1398633">
                  <a:extLst>
                    <a:ext uri="{9D8B030D-6E8A-4147-A177-3AD203B41FA5}">
                      <a16:colId xmlns:a16="http://schemas.microsoft.com/office/drawing/2014/main" val="2607773746"/>
                    </a:ext>
                  </a:extLst>
                </a:gridCol>
              </a:tblGrid>
              <a:tr h="373809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O2_12_09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2" marR="25212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Детская неврология в амбулаторно-поликлинических условиях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2" marR="25212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2" marR="252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А-2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2" marR="25212" marT="0" marB="0"/>
                </a:tc>
                <a:extLst>
                  <a:ext uri="{0D108BD9-81ED-4DB2-BD59-A6C34878D82A}">
                    <a16:rowId xmlns:a16="http://schemas.microsoft.com/office/drawing/2014/main" val="1299778033"/>
                  </a:ext>
                </a:extLst>
              </a:tr>
              <a:tr h="2435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В-3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2" marR="25212" marT="0" marB="0"/>
                </a:tc>
                <a:extLst>
                  <a:ext uri="{0D108BD9-81ED-4DB2-BD59-A6C34878D82A}">
                    <a16:rowId xmlns:a16="http://schemas.microsoft.com/office/drawing/2014/main" val="2065380561"/>
                  </a:ext>
                </a:extLst>
              </a:tr>
              <a:tr h="2435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С-3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2" marR="25212" marT="0" marB="0"/>
                </a:tc>
                <a:extLst>
                  <a:ext uri="{0D108BD9-81ED-4DB2-BD59-A6C34878D82A}">
                    <a16:rowId xmlns:a16="http://schemas.microsoft.com/office/drawing/2014/main" val="897419213"/>
                  </a:ext>
                </a:extLst>
              </a:tr>
              <a:tr h="24353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O2_12_10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2" marR="25212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Детская фтизиатрия в амбулаторно-поликлинических условиях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2" marR="25212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2" marR="252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А-2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2" marR="25212" marT="0" marB="0"/>
                </a:tc>
                <a:extLst>
                  <a:ext uri="{0D108BD9-81ED-4DB2-BD59-A6C34878D82A}">
                    <a16:rowId xmlns:a16="http://schemas.microsoft.com/office/drawing/2014/main" val="3595896350"/>
                  </a:ext>
                </a:extLst>
              </a:tr>
              <a:tr h="2435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В-3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2" marR="25212" marT="0" marB="0"/>
                </a:tc>
                <a:extLst>
                  <a:ext uri="{0D108BD9-81ED-4DB2-BD59-A6C34878D82A}">
                    <a16:rowId xmlns:a16="http://schemas.microsoft.com/office/drawing/2014/main" val="3793727119"/>
                  </a:ext>
                </a:extLst>
              </a:tr>
              <a:tr h="2435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С-3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2" marR="25212" marT="0" marB="0"/>
                </a:tc>
                <a:extLst>
                  <a:ext uri="{0D108BD9-81ED-4DB2-BD59-A6C34878D82A}">
                    <a16:rowId xmlns:a16="http://schemas.microsoft.com/office/drawing/2014/main" val="1668392131"/>
                  </a:ext>
                </a:extLst>
              </a:tr>
              <a:tr h="24353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02_12_11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2" marR="25212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инфекционные болезни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2" marR="25212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2" marR="252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А-2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2" marR="25212" marT="0" marB="0"/>
                </a:tc>
                <a:extLst>
                  <a:ext uri="{0D108BD9-81ED-4DB2-BD59-A6C34878D82A}">
                    <a16:rowId xmlns:a16="http://schemas.microsoft.com/office/drawing/2014/main" val="32054409"/>
                  </a:ext>
                </a:extLst>
              </a:tr>
              <a:tr h="2435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В-7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2" marR="25212" marT="0" marB="0"/>
                </a:tc>
                <a:extLst>
                  <a:ext uri="{0D108BD9-81ED-4DB2-BD59-A6C34878D82A}">
                    <a16:rowId xmlns:a16="http://schemas.microsoft.com/office/drawing/2014/main" val="3228787771"/>
                  </a:ext>
                </a:extLst>
              </a:tr>
              <a:tr h="2435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С-7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2" marR="25212" marT="0" marB="0"/>
                </a:tc>
                <a:extLst>
                  <a:ext uri="{0D108BD9-81ED-4DB2-BD59-A6C34878D82A}">
                    <a16:rowId xmlns:a16="http://schemas.microsoft.com/office/drawing/2014/main" val="3975885716"/>
                  </a:ext>
                </a:extLst>
              </a:tr>
              <a:tr h="24353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O2_12_12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2" marR="25212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Неонатология в амбулаторно-поликлинических условиях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2" marR="25212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2" marR="252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А-1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2" marR="25212" marT="0" marB="0"/>
                </a:tc>
                <a:extLst>
                  <a:ext uri="{0D108BD9-81ED-4DB2-BD59-A6C34878D82A}">
                    <a16:rowId xmlns:a16="http://schemas.microsoft.com/office/drawing/2014/main" val="2514754005"/>
                  </a:ext>
                </a:extLst>
              </a:tr>
              <a:tr h="2435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В-3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2" marR="25212" marT="0" marB="0"/>
                </a:tc>
                <a:extLst>
                  <a:ext uri="{0D108BD9-81ED-4DB2-BD59-A6C34878D82A}">
                    <a16:rowId xmlns:a16="http://schemas.microsoft.com/office/drawing/2014/main" val="652002371"/>
                  </a:ext>
                </a:extLst>
              </a:tr>
              <a:tr h="2435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С-3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2" marR="25212" marT="0" marB="0"/>
                </a:tc>
                <a:extLst>
                  <a:ext uri="{0D108BD9-81ED-4DB2-BD59-A6C34878D82A}">
                    <a16:rowId xmlns:a16="http://schemas.microsoft.com/office/drawing/2014/main" val="2821154058"/>
                  </a:ext>
                </a:extLst>
              </a:tr>
              <a:tr h="24353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O2_12_13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2" marR="25212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Скорая неотложная медицинская помощь в педиатрии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2" marR="25212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2" marR="252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А-1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2" marR="25212" marT="0" marB="0"/>
                </a:tc>
                <a:extLst>
                  <a:ext uri="{0D108BD9-81ED-4DB2-BD59-A6C34878D82A}">
                    <a16:rowId xmlns:a16="http://schemas.microsoft.com/office/drawing/2014/main" val="1188019295"/>
                  </a:ext>
                </a:extLst>
              </a:tr>
              <a:tr h="2435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В-2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2" marR="25212" marT="0" marB="0"/>
                </a:tc>
                <a:extLst>
                  <a:ext uri="{0D108BD9-81ED-4DB2-BD59-A6C34878D82A}">
                    <a16:rowId xmlns:a16="http://schemas.microsoft.com/office/drawing/2014/main" val="1144529406"/>
                  </a:ext>
                </a:extLst>
              </a:tr>
              <a:tr h="2435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С-2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2" marR="25212" marT="0" marB="0"/>
                </a:tc>
                <a:extLst>
                  <a:ext uri="{0D108BD9-81ED-4DB2-BD59-A6C34878D82A}">
                    <a16:rowId xmlns:a16="http://schemas.microsoft.com/office/drawing/2014/main" val="1005782894"/>
                  </a:ext>
                </a:extLst>
              </a:tr>
              <a:tr h="24353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02_12_14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2" marR="25212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ИВБДВ в условиях ПМСП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2" marR="25212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2" marR="252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А-0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2" marR="25212" marT="0" marB="0"/>
                </a:tc>
                <a:extLst>
                  <a:ext uri="{0D108BD9-81ED-4DB2-BD59-A6C34878D82A}">
                    <a16:rowId xmlns:a16="http://schemas.microsoft.com/office/drawing/2014/main" val="3272006007"/>
                  </a:ext>
                </a:extLst>
              </a:tr>
              <a:tr h="2435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В-3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2" marR="25212" marT="0" marB="0"/>
                </a:tc>
                <a:extLst>
                  <a:ext uri="{0D108BD9-81ED-4DB2-BD59-A6C34878D82A}">
                    <a16:rowId xmlns:a16="http://schemas.microsoft.com/office/drawing/2014/main" val="2394608999"/>
                  </a:ext>
                </a:extLst>
              </a:tr>
              <a:tr h="2435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С-3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2" marR="25212" marT="0" marB="0"/>
                </a:tc>
                <a:extLst>
                  <a:ext uri="{0D108BD9-81ED-4DB2-BD59-A6C34878D82A}">
                    <a16:rowId xmlns:a16="http://schemas.microsoft.com/office/drawing/2014/main" val="3220518076"/>
                  </a:ext>
                </a:extLst>
              </a:tr>
              <a:tr h="24353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02_12_15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2" marR="25212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Функциональная диагностика в педиатрии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2" marR="25212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2" marR="252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А-1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2" marR="25212" marT="0" marB="0"/>
                </a:tc>
                <a:extLst>
                  <a:ext uri="{0D108BD9-81ED-4DB2-BD59-A6C34878D82A}">
                    <a16:rowId xmlns:a16="http://schemas.microsoft.com/office/drawing/2014/main" val="2318078505"/>
                  </a:ext>
                </a:extLst>
              </a:tr>
              <a:tr h="2435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В-2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2" marR="25212" marT="0" marB="0"/>
                </a:tc>
                <a:extLst>
                  <a:ext uri="{0D108BD9-81ED-4DB2-BD59-A6C34878D82A}">
                    <a16:rowId xmlns:a16="http://schemas.microsoft.com/office/drawing/2014/main" val="1252020469"/>
                  </a:ext>
                </a:extLst>
              </a:tr>
              <a:tr h="2435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С-2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2" marR="25212" marT="0" marB="0"/>
                </a:tc>
                <a:extLst>
                  <a:ext uri="{0D108BD9-81ED-4DB2-BD59-A6C34878D82A}">
                    <a16:rowId xmlns:a16="http://schemas.microsoft.com/office/drawing/2014/main" val="808133812"/>
                  </a:ext>
                </a:extLst>
              </a:tr>
              <a:tr h="24353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02_12_16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2" marR="25212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Клиническая фармакология в педиатрии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2" marR="25212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  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2" marR="252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А-0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2" marR="25212" marT="0" marB="0"/>
                </a:tc>
                <a:extLst>
                  <a:ext uri="{0D108BD9-81ED-4DB2-BD59-A6C34878D82A}">
                    <a16:rowId xmlns:a16="http://schemas.microsoft.com/office/drawing/2014/main" val="404163613"/>
                  </a:ext>
                </a:extLst>
              </a:tr>
              <a:tr h="2435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В-3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2" marR="25212" marT="0" marB="0"/>
                </a:tc>
                <a:extLst>
                  <a:ext uri="{0D108BD9-81ED-4DB2-BD59-A6C34878D82A}">
                    <a16:rowId xmlns:a16="http://schemas.microsoft.com/office/drawing/2014/main" val="735096000"/>
                  </a:ext>
                </a:extLst>
              </a:tr>
              <a:tr h="2435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С-3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2" marR="25212" marT="0" marB="0"/>
                </a:tc>
                <a:extLst>
                  <a:ext uri="{0D108BD9-81ED-4DB2-BD59-A6C34878D82A}">
                    <a16:rowId xmlns:a16="http://schemas.microsoft.com/office/drawing/2014/main" val="2541782439"/>
                  </a:ext>
                </a:extLst>
              </a:tr>
              <a:tr h="243530">
                <a:tc rowSpan="3"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2" marR="25212" marT="0" marB="0"/>
                </a:tc>
                <a:tc rowSpan="3">
                  <a:txBody>
                    <a:bodyPr/>
                    <a:lstStyle/>
                    <a:p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2" marR="25212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2" marR="252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А-11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2" marR="25212" marT="0" marB="0"/>
                </a:tc>
                <a:extLst>
                  <a:ext uri="{0D108BD9-81ED-4DB2-BD59-A6C34878D82A}">
                    <a16:rowId xmlns:a16="http://schemas.microsoft.com/office/drawing/2014/main" val="308785466"/>
                  </a:ext>
                </a:extLst>
              </a:tr>
              <a:tr h="2435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В-43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2" marR="25212" marT="0" marB="0"/>
                </a:tc>
                <a:extLst>
                  <a:ext uri="{0D108BD9-81ED-4DB2-BD59-A6C34878D82A}">
                    <a16:rowId xmlns:a16="http://schemas.microsoft.com/office/drawing/2014/main" val="3778292791"/>
                  </a:ext>
                </a:extLst>
              </a:tr>
              <a:tr h="2435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С-46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2" marR="25212" marT="0" marB="0"/>
                </a:tc>
                <a:extLst>
                  <a:ext uri="{0D108BD9-81ED-4DB2-BD59-A6C34878D82A}">
                    <a16:rowId xmlns:a16="http://schemas.microsoft.com/office/drawing/2014/main" val="251920644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957763" y="11985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650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0" y="533400"/>
            <a:ext cx="970629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Спецификация тестов по направлению «Терапия (военная медицина)»</a:t>
            </a:r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253607"/>
              </p:ext>
            </p:extLst>
          </p:nvPr>
        </p:nvGraphicFramePr>
        <p:xfrm>
          <a:off x="685799" y="1198565"/>
          <a:ext cx="10591800" cy="50498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7927">
                  <a:extLst>
                    <a:ext uri="{9D8B030D-6E8A-4147-A177-3AD203B41FA5}">
                      <a16:colId xmlns:a16="http://schemas.microsoft.com/office/drawing/2014/main" val="3543848625"/>
                    </a:ext>
                  </a:extLst>
                </a:gridCol>
                <a:gridCol w="6813738">
                  <a:extLst>
                    <a:ext uri="{9D8B030D-6E8A-4147-A177-3AD203B41FA5}">
                      <a16:colId xmlns:a16="http://schemas.microsoft.com/office/drawing/2014/main" val="849769074"/>
                    </a:ext>
                  </a:extLst>
                </a:gridCol>
                <a:gridCol w="1151779">
                  <a:extLst>
                    <a:ext uri="{9D8B030D-6E8A-4147-A177-3AD203B41FA5}">
                      <a16:colId xmlns:a16="http://schemas.microsoft.com/office/drawing/2014/main" val="2301051667"/>
                    </a:ext>
                  </a:extLst>
                </a:gridCol>
                <a:gridCol w="1148356">
                  <a:extLst>
                    <a:ext uri="{9D8B030D-6E8A-4147-A177-3AD203B41FA5}">
                      <a16:colId xmlns:a16="http://schemas.microsoft.com/office/drawing/2014/main" val="2655539046"/>
                    </a:ext>
                  </a:extLst>
                </a:gridCol>
              </a:tblGrid>
              <a:tr h="5163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заданий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458214"/>
                  </a:ext>
                </a:extLst>
              </a:tr>
              <a:tr h="6610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01_01_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Внутренние болезни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327243"/>
                  </a:ext>
                </a:extLst>
              </a:tr>
              <a:tr h="258166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01_01_01_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Пульмонология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А-0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/>
                </a:tc>
                <a:extLst>
                  <a:ext uri="{0D108BD9-81ED-4DB2-BD59-A6C34878D82A}">
                    <a16:rowId xmlns:a16="http://schemas.microsoft.com/office/drawing/2014/main" val="2634567022"/>
                  </a:ext>
                </a:extLst>
              </a:tr>
              <a:tr h="2581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В-</a:t>
                      </a:r>
                      <a:r>
                        <a:rPr lang="tr-T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/>
                </a:tc>
                <a:extLst>
                  <a:ext uri="{0D108BD9-81ED-4DB2-BD59-A6C34878D82A}">
                    <a16:rowId xmlns:a16="http://schemas.microsoft.com/office/drawing/2014/main" val="1463398633"/>
                  </a:ext>
                </a:extLst>
              </a:tr>
              <a:tr h="2581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С-</a:t>
                      </a:r>
                      <a:r>
                        <a:rPr lang="tr-T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/>
                </a:tc>
                <a:extLst>
                  <a:ext uri="{0D108BD9-81ED-4DB2-BD59-A6C34878D82A}">
                    <a16:rowId xmlns:a16="http://schemas.microsoft.com/office/drawing/2014/main" val="3446650695"/>
                  </a:ext>
                </a:extLst>
              </a:tr>
              <a:tr h="258166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01_01_02_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Аллергология и иммунология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А-</a:t>
                      </a:r>
                      <a:r>
                        <a:rPr lang="tr-T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/>
                </a:tc>
                <a:extLst>
                  <a:ext uri="{0D108BD9-81ED-4DB2-BD59-A6C34878D82A}">
                    <a16:rowId xmlns:a16="http://schemas.microsoft.com/office/drawing/2014/main" val="1292061379"/>
                  </a:ext>
                </a:extLst>
              </a:tr>
              <a:tr h="2581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В-</a:t>
                      </a:r>
                      <a:r>
                        <a:rPr lang="tr-T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/>
                </a:tc>
                <a:extLst>
                  <a:ext uri="{0D108BD9-81ED-4DB2-BD59-A6C34878D82A}">
                    <a16:rowId xmlns:a16="http://schemas.microsoft.com/office/drawing/2014/main" val="2891261316"/>
                  </a:ext>
                </a:extLst>
              </a:tr>
              <a:tr h="2581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С-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/>
                </a:tc>
                <a:extLst>
                  <a:ext uri="{0D108BD9-81ED-4DB2-BD59-A6C34878D82A}">
                    <a16:rowId xmlns:a16="http://schemas.microsoft.com/office/drawing/2014/main" val="373042435"/>
                  </a:ext>
                </a:extLst>
              </a:tr>
              <a:tr h="258166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01_01_03_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Кардиология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А-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/>
                </a:tc>
                <a:extLst>
                  <a:ext uri="{0D108BD9-81ED-4DB2-BD59-A6C34878D82A}">
                    <a16:rowId xmlns:a16="http://schemas.microsoft.com/office/drawing/2014/main" val="2497298016"/>
                  </a:ext>
                </a:extLst>
              </a:tr>
              <a:tr h="2581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В-</a:t>
                      </a:r>
                      <a:r>
                        <a:rPr lang="tr-T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/>
                </a:tc>
                <a:extLst>
                  <a:ext uri="{0D108BD9-81ED-4DB2-BD59-A6C34878D82A}">
                    <a16:rowId xmlns:a16="http://schemas.microsoft.com/office/drawing/2014/main" val="629679798"/>
                  </a:ext>
                </a:extLst>
              </a:tr>
              <a:tr h="2581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С-</a:t>
                      </a:r>
                      <a:r>
                        <a:rPr lang="tr-T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/>
                </a:tc>
                <a:extLst>
                  <a:ext uri="{0D108BD9-81ED-4DB2-BD59-A6C34878D82A}">
                    <a16:rowId xmlns:a16="http://schemas.microsoft.com/office/drawing/2014/main" val="578467846"/>
                  </a:ext>
                </a:extLst>
              </a:tr>
              <a:tr h="258166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01_01_04_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Ревматология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А-</a:t>
                      </a:r>
                      <a:r>
                        <a:rPr lang="tr-T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/>
                </a:tc>
                <a:extLst>
                  <a:ext uri="{0D108BD9-81ED-4DB2-BD59-A6C34878D82A}">
                    <a16:rowId xmlns:a16="http://schemas.microsoft.com/office/drawing/2014/main" val="1695989193"/>
                  </a:ext>
                </a:extLst>
              </a:tr>
              <a:tr h="2581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В-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/>
                </a:tc>
                <a:extLst>
                  <a:ext uri="{0D108BD9-81ED-4DB2-BD59-A6C34878D82A}">
                    <a16:rowId xmlns:a16="http://schemas.microsoft.com/office/drawing/2014/main" val="1857604279"/>
                  </a:ext>
                </a:extLst>
              </a:tr>
              <a:tr h="2581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С-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/>
                </a:tc>
                <a:extLst>
                  <a:ext uri="{0D108BD9-81ED-4DB2-BD59-A6C34878D82A}">
                    <a16:rowId xmlns:a16="http://schemas.microsoft.com/office/drawing/2014/main" val="1549133788"/>
                  </a:ext>
                </a:extLst>
              </a:tr>
              <a:tr h="258166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01_01_05_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Гастроэнтерология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А-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/>
                </a:tc>
                <a:extLst>
                  <a:ext uri="{0D108BD9-81ED-4DB2-BD59-A6C34878D82A}">
                    <a16:rowId xmlns:a16="http://schemas.microsoft.com/office/drawing/2014/main" val="2974539562"/>
                  </a:ext>
                </a:extLst>
              </a:tr>
              <a:tr h="2581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В-</a:t>
                      </a:r>
                      <a:r>
                        <a:rPr lang="tr-T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/>
                </a:tc>
                <a:extLst>
                  <a:ext uri="{0D108BD9-81ED-4DB2-BD59-A6C34878D82A}">
                    <a16:rowId xmlns:a16="http://schemas.microsoft.com/office/drawing/2014/main" val="3271272562"/>
                  </a:ext>
                </a:extLst>
              </a:tr>
              <a:tr h="2581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С-</a:t>
                      </a:r>
                      <a:r>
                        <a:rPr lang="tr-T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4" marR="34854" marT="0" marB="0"/>
                </a:tc>
                <a:extLst>
                  <a:ext uri="{0D108BD9-81ED-4DB2-BD59-A6C34878D82A}">
                    <a16:rowId xmlns:a16="http://schemas.microsoft.com/office/drawing/2014/main" val="1462113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981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008656"/>
              </p:ext>
            </p:extLst>
          </p:nvPr>
        </p:nvGraphicFramePr>
        <p:xfrm>
          <a:off x="228601" y="86777"/>
          <a:ext cx="11125199" cy="74859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2353">
                  <a:extLst>
                    <a:ext uri="{9D8B030D-6E8A-4147-A177-3AD203B41FA5}">
                      <a16:colId xmlns:a16="http://schemas.microsoft.com/office/drawing/2014/main" val="1349761593"/>
                    </a:ext>
                  </a:extLst>
                </a:gridCol>
                <a:gridCol w="7156876">
                  <a:extLst>
                    <a:ext uri="{9D8B030D-6E8A-4147-A177-3AD203B41FA5}">
                      <a16:colId xmlns:a16="http://schemas.microsoft.com/office/drawing/2014/main" val="2418437905"/>
                    </a:ext>
                  </a:extLst>
                </a:gridCol>
                <a:gridCol w="1209785">
                  <a:extLst>
                    <a:ext uri="{9D8B030D-6E8A-4147-A177-3AD203B41FA5}">
                      <a16:colId xmlns:a16="http://schemas.microsoft.com/office/drawing/2014/main" val="3177469349"/>
                    </a:ext>
                  </a:extLst>
                </a:gridCol>
                <a:gridCol w="1206185">
                  <a:extLst>
                    <a:ext uri="{9D8B030D-6E8A-4147-A177-3AD203B41FA5}">
                      <a16:colId xmlns:a16="http://schemas.microsoft.com/office/drawing/2014/main" val="2205057480"/>
                    </a:ext>
                  </a:extLst>
                </a:gridCol>
              </a:tblGrid>
              <a:tr h="370423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01_01_06_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25" marR="22725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Гематология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25" marR="22725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25" marR="22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А-</a:t>
                      </a:r>
                      <a:r>
                        <a:rPr lang="tr-TR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25" marR="22725" marT="0" marB="0"/>
                </a:tc>
                <a:extLst>
                  <a:ext uri="{0D108BD9-81ED-4DB2-BD59-A6C34878D82A}">
                    <a16:rowId xmlns:a16="http://schemas.microsoft.com/office/drawing/2014/main" val="544177576"/>
                  </a:ext>
                </a:extLst>
              </a:tr>
              <a:tr h="2404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В-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25" marR="22725" marT="0" marB="0"/>
                </a:tc>
                <a:extLst>
                  <a:ext uri="{0D108BD9-81ED-4DB2-BD59-A6C34878D82A}">
                    <a16:rowId xmlns:a16="http://schemas.microsoft.com/office/drawing/2014/main" val="1741251210"/>
                  </a:ext>
                </a:extLst>
              </a:tr>
              <a:tr h="2404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С-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25" marR="22725" marT="0" marB="0"/>
                </a:tc>
                <a:extLst>
                  <a:ext uri="{0D108BD9-81ED-4DB2-BD59-A6C34878D82A}">
                    <a16:rowId xmlns:a16="http://schemas.microsoft.com/office/drawing/2014/main" val="2456737451"/>
                  </a:ext>
                </a:extLst>
              </a:tr>
              <a:tr h="240474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01_01_07_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25" marR="22725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Эндокринология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25" marR="22725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25" marR="22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А-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25" marR="22725" marT="0" marB="0"/>
                </a:tc>
                <a:extLst>
                  <a:ext uri="{0D108BD9-81ED-4DB2-BD59-A6C34878D82A}">
                    <a16:rowId xmlns:a16="http://schemas.microsoft.com/office/drawing/2014/main" val="2721942381"/>
                  </a:ext>
                </a:extLst>
              </a:tr>
              <a:tr h="2404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В-</a:t>
                      </a:r>
                      <a:r>
                        <a:rPr lang="tr-T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25" marR="22725" marT="0" marB="0"/>
                </a:tc>
                <a:extLst>
                  <a:ext uri="{0D108BD9-81ED-4DB2-BD59-A6C34878D82A}">
                    <a16:rowId xmlns:a16="http://schemas.microsoft.com/office/drawing/2014/main" val="778008026"/>
                  </a:ext>
                </a:extLst>
              </a:tr>
              <a:tr h="2404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С-</a:t>
                      </a:r>
                      <a:r>
                        <a:rPr lang="tr-T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25" marR="22725" marT="0" marB="0"/>
                </a:tc>
                <a:extLst>
                  <a:ext uri="{0D108BD9-81ED-4DB2-BD59-A6C34878D82A}">
                    <a16:rowId xmlns:a16="http://schemas.microsoft.com/office/drawing/2014/main" val="949572672"/>
                  </a:ext>
                </a:extLst>
              </a:tr>
              <a:tr h="240474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01_01_08_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25" marR="22725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Нефрология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25" marR="22725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25" marR="22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А-</a:t>
                      </a:r>
                      <a:r>
                        <a:rPr lang="tr-T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25" marR="22725" marT="0" marB="0"/>
                </a:tc>
                <a:extLst>
                  <a:ext uri="{0D108BD9-81ED-4DB2-BD59-A6C34878D82A}">
                    <a16:rowId xmlns:a16="http://schemas.microsoft.com/office/drawing/2014/main" val="2965077760"/>
                  </a:ext>
                </a:extLst>
              </a:tr>
              <a:tr h="2404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В-</a:t>
                      </a:r>
                      <a:r>
                        <a:rPr lang="tr-T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25" marR="22725" marT="0" marB="0"/>
                </a:tc>
                <a:extLst>
                  <a:ext uri="{0D108BD9-81ED-4DB2-BD59-A6C34878D82A}">
                    <a16:rowId xmlns:a16="http://schemas.microsoft.com/office/drawing/2014/main" val="4118674794"/>
                  </a:ext>
                </a:extLst>
              </a:tr>
              <a:tr h="2404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С-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25" marR="22725" marT="0" marB="0"/>
                </a:tc>
                <a:extLst>
                  <a:ext uri="{0D108BD9-81ED-4DB2-BD59-A6C34878D82A}">
                    <a16:rowId xmlns:a16="http://schemas.microsoft.com/office/drawing/2014/main" val="3657069720"/>
                  </a:ext>
                </a:extLst>
              </a:tr>
              <a:tr h="240474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01_02_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25" marR="22725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Клиническая лабораторная диагностика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25" marR="22725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tr-T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25" marR="22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А-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25" marR="22725" marT="0" marB="0"/>
                </a:tc>
                <a:extLst>
                  <a:ext uri="{0D108BD9-81ED-4DB2-BD59-A6C34878D82A}">
                    <a16:rowId xmlns:a16="http://schemas.microsoft.com/office/drawing/2014/main" val="1669149324"/>
                  </a:ext>
                </a:extLst>
              </a:tr>
              <a:tr h="2404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В-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25" marR="22725" marT="0" marB="0"/>
                </a:tc>
                <a:extLst>
                  <a:ext uri="{0D108BD9-81ED-4DB2-BD59-A6C34878D82A}">
                    <a16:rowId xmlns:a16="http://schemas.microsoft.com/office/drawing/2014/main" val="3875523418"/>
                  </a:ext>
                </a:extLst>
              </a:tr>
              <a:tr h="2404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С-</a:t>
                      </a:r>
                      <a:r>
                        <a:rPr lang="tr-T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25" marR="22725" marT="0" marB="0"/>
                </a:tc>
                <a:extLst>
                  <a:ext uri="{0D108BD9-81ED-4DB2-BD59-A6C34878D82A}">
                    <a16:rowId xmlns:a16="http://schemas.microsoft.com/office/drawing/2014/main" val="4233131807"/>
                  </a:ext>
                </a:extLst>
              </a:tr>
              <a:tr h="240474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01_03_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25" marR="22725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Клиническая фармакология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25" marR="22725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tr-T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25" marR="22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А-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25" marR="22725" marT="0" marB="0"/>
                </a:tc>
                <a:extLst>
                  <a:ext uri="{0D108BD9-81ED-4DB2-BD59-A6C34878D82A}">
                    <a16:rowId xmlns:a16="http://schemas.microsoft.com/office/drawing/2014/main" val="2859221183"/>
                  </a:ext>
                </a:extLst>
              </a:tr>
              <a:tr h="2404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В-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25" marR="22725" marT="0" marB="0"/>
                </a:tc>
                <a:extLst>
                  <a:ext uri="{0D108BD9-81ED-4DB2-BD59-A6C34878D82A}">
                    <a16:rowId xmlns:a16="http://schemas.microsoft.com/office/drawing/2014/main" val="799583530"/>
                  </a:ext>
                </a:extLst>
              </a:tr>
              <a:tr h="2404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С-</a:t>
                      </a:r>
                      <a:r>
                        <a:rPr lang="tr-T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25" marR="22725" marT="0" marB="0"/>
                </a:tc>
                <a:extLst>
                  <a:ext uri="{0D108BD9-81ED-4DB2-BD59-A6C34878D82A}">
                    <a16:rowId xmlns:a16="http://schemas.microsoft.com/office/drawing/2014/main" val="912752440"/>
                  </a:ext>
                </a:extLst>
              </a:tr>
              <a:tr h="240474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01_04_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25" marR="22725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Онкология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25" marR="22725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25" marR="22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А-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25" marR="22725" marT="0" marB="0"/>
                </a:tc>
                <a:extLst>
                  <a:ext uri="{0D108BD9-81ED-4DB2-BD59-A6C34878D82A}">
                    <a16:rowId xmlns:a16="http://schemas.microsoft.com/office/drawing/2014/main" val="2866082812"/>
                  </a:ext>
                </a:extLst>
              </a:tr>
              <a:tr h="2404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В-</a:t>
                      </a:r>
                      <a:r>
                        <a:rPr lang="tr-T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25" marR="22725" marT="0" marB="0"/>
                </a:tc>
                <a:extLst>
                  <a:ext uri="{0D108BD9-81ED-4DB2-BD59-A6C34878D82A}">
                    <a16:rowId xmlns:a16="http://schemas.microsoft.com/office/drawing/2014/main" val="1555489354"/>
                  </a:ext>
                </a:extLst>
              </a:tr>
              <a:tr h="2404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С-</a:t>
                      </a: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25" marR="22725" marT="0" marB="0"/>
                </a:tc>
                <a:extLst>
                  <a:ext uri="{0D108BD9-81ED-4DB2-BD59-A6C34878D82A}">
                    <a16:rowId xmlns:a16="http://schemas.microsoft.com/office/drawing/2014/main" val="3502022937"/>
                  </a:ext>
                </a:extLst>
              </a:tr>
              <a:tr h="240474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01_05_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25" marR="22725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Фтизиатрия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25" marR="22725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25" marR="22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А-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25" marR="22725" marT="0" marB="0"/>
                </a:tc>
                <a:extLst>
                  <a:ext uri="{0D108BD9-81ED-4DB2-BD59-A6C34878D82A}">
                    <a16:rowId xmlns:a16="http://schemas.microsoft.com/office/drawing/2014/main" val="450875655"/>
                  </a:ext>
                </a:extLst>
              </a:tr>
              <a:tr h="2404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В-</a:t>
                      </a: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25" marR="22725" marT="0" marB="0"/>
                </a:tc>
                <a:extLst>
                  <a:ext uri="{0D108BD9-81ED-4DB2-BD59-A6C34878D82A}">
                    <a16:rowId xmlns:a16="http://schemas.microsoft.com/office/drawing/2014/main" val="1665313840"/>
                  </a:ext>
                </a:extLst>
              </a:tr>
              <a:tr h="2404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С-</a:t>
                      </a:r>
                      <a:r>
                        <a:rPr lang="tr-T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25" marR="22725" marT="0" marB="0"/>
                </a:tc>
                <a:extLst>
                  <a:ext uri="{0D108BD9-81ED-4DB2-BD59-A6C34878D82A}">
                    <a16:rowId xmlns:a16="http://schemas.microsoft.com/office/drawing/2014/main" val="3232400782"/>
                  </a:ext>
                </a:extLst>
              </a:tr>
              <a:tr h="240474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01_06_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25" marR="22725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Неврология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25" marR="22725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25" marR="22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А-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25" marR="22725" marT="0" marB="0"/>
                </a:tc>
                <a:extLst>
                  <a:ext uri="{0D108BD9-81ED-4DB2-BD59-A6C34878D82A}">
                    <a16:rowId xmlns:a16="http://schemas.microsoft.com/office/drawing/2014/main" val="3851741625"/>
                  </a:ext>
                </a:extLst>
              </a:tr>
              <a:tr h="2404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В-</a:t>
                      </a:r>
                      <a:r>
                        <a:rPr lang="tr-T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25" marR="22725" marT="0" marB="0"/>
                </a:tc>
                <a:extLst>
                  <a:ext uri="{0D108BD9-81ED-4DB2-BD59-A6C34878D82A}">
                    <a16:rowId xmlns:a16="http://schemas.microsoft.com/office/drawing/2014/main" val="130253643"/>
                  </a:ext>
                </a:extLst>
              </a:tr>
              <a:tr h="2404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С-</a:t>
                      </a:r>
                      <a:r>
                        <a:rPr lang="tr-T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25" marR="22725" marT="0" marB="0"/>
                </a:tc>
                <a:extLst>
                  <a:ext uri="{0D108BD9-81ED-4DB2-BD59-A6C34878D82A}">
                    <a16:rowId xmlns:a16="http://schemas.microsoft.com/office/drawing/2014/main" val="3967055651"/>
                  </a:ext>
                </a:extLst>
              </a:tr>
              <a:tr h="240474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01_07_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25" marR="22725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Инфекционные болезни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25" marR="22725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25" marR="22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А-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25" marR="22725" marT="0" marB="0"/>
                </a:tc>
                <a:extLst>
                  <a:ext uri="{0D108BD9-81ED-4DB2-BD59-A6C34878D82A}">
                    <a16:rowId xmlns:a16="http://schemas.microsoft.com/office/drawing/2014/main" val="3105741021"/>
                  </a:ext>
                </a:extLst>
              </a:tr>
              <a:tr h="2404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В-3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25" marR="22725" marT="0" marB="0"/>
                </a:tc>
                <a:extLst>
                  <a:ext uri="{0D108BD9-81ED-4DB2-BD59-A6C34878D82A}">
                    <a16:rowId xmlns:a16="http://schemas.microsoft.com/office/drawing/2014/main" val="2786588292"/>
                  </a:ext>
                </a:extLst>
              </a:tr>
              <a:tr h="2404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С-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25" marR="22725" marT="0" marB="0"/>
                </a:tc>
                <a:extLst>
                  <a:ext uri="{0D108BD9-81ED-4DB2-BD59-A6C34878D82A}">
                    <a16:rowId xmlns:a16="http://schemas.microsoft.com/office/drawing/2014/main" val="3038233067"/>
                  </a:ext>
                </a:extLst>
              </a:tr>
              <a:tr h="240474">
                <a:tc rowSpan="3">
                  <a:txBody>
                    <a:bodyPr/>
                    <a:lstStyle/>
                    <a:p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25" marR="22725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25" marR="22725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25" marR="22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А-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25" marR="22725" marT="0" marB="0"/>
                </a:tc>
                <a:extLst>
                  <a:ext uri="{0D108BD9-81ED-4DB2-BD59-A6C34878D82A}">
                    <a16:rowId xmlns:a16="http://schemas.microsoft.com/office/drawing/2014/main" val="1102029842"/>
                  </a:ext>
                </a:extLst>
              </a:tr>
              <a:tr h="2404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В-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25" marR="22725" marT="0" marB="0"/>
                </a:tc>
                <a:extLst>
                  <a:ext uri="{0D108BD9-81ED-4DB2-BD59-A6C34878D82A}">
                    <a16:rowId xmlns:a16="http://schemas.microsoft.com/office/drawing/2014/main" val="3650108674"/>
                  </a:ext>
                </a:extLst>
              </a:tr>
              <a:tr h="2404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С-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25" marR="22725" marT="0" marB="0"/>
                </a:tc>
                <a:extLst>
                  <a:ext uri="{0D108BD9-81ED-4DB2-BD59-A6C34878D82A}">
                    <a16:rowId xmlns:a16="http://schemas.microsoft.com/office/drawing/2014/main" val="106526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2044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1800" y="228600"/>
            <a:ext cx="858093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Спецификация тестов по направлению «Хирургия (военная медицина)»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173573"/>
              </p:ext>
            </p:extLst>
          </p:nvPr>
        </p:nvGraphicFramePr>
        <p:xfrm>
          <a:off x="1143000" y="1022626"/>
          <a:ext cx="9906000" cy="53798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4208">
                  <a:extLst>
                    <a:ext uri="{9D8B030D-6E8A-4147-A177-3AD203B41FA5}">
                      <a16:colId xmlns:a16="http://schemas.microsoft.com/office/drawing/2014/main" val="2688849"/>
                    </a:ext>
                  </a:extLst>
                </a:gridCol>
                <a:gridCol w="6624436">
                  <a:extLst>
                    <a:ext uri="{9D8B030D-6E8A-4147-A177-3AD203B41FA5}">
                      <a16:colId xmlns:a16="http://schemas.microsoft.com/office/drawing/2014/main" val="1736203278"/>
                    </a:ext>
                  </a:extLst>
                </a:gridCol>
                <a:gridCol w="1093148">
                  <a:extLst>
                    <a:ext uri="{9D8B030D-6E8A-4147-A177-3AD203B41FA5}">
                      <a16:colId xmlns:a16="http://schemas.microsoft.com/office/drawing/2014/main" val="3424878659"/>
                    </a:ext>
                  </a:extLst>
                </a:gridCol>
                <a:gridCol w="1094208">
                  <a:extLst>
                    <a:ext uri="{9D8B030D-6E8A-4147-A177-3AD203B41FA5}">
                      <a16:colId xmlns:a16="http://schemas.microsoft.com/office/drawing/2014/main" val="3189111192"/>
                    </a:ext>
                  </a:extLst>
                </a:gridCol>
              </a:tblGrid>
              <a:tr h="509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шифр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27" marR="278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27" marR="2782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заданий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27" marR="2782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251126"/>
                  </a:ext>
                </a:extLst>
              </a:tr>
              <a:tr h="256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03_01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27" marR="278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Хирургические болезни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27" marR="2782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27" marR="2782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517817"/>
                  </a:ext>
                </a:extLst>
              </a:tr>
              <a:tr h="219648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03_01_01_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27" marR="27827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Хирургические инфекции. Амбулаторная хирургия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27" marR="27827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27" marR="278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А-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27" marR="27827" marT="0" marB="0"/>
                </a:tc>
                <a:extLst>
                  <a:ext uri="{0D108BD9-81ED-4DB2-BD59-A6C34878D82A}">
                    <a16:rowId xmlns:a16="http://schemas.microsoft.com/office/drawing/2014/main" val="2476230537"/>
                  </a:ext>
                </a:extLst>
              </a:tr>
              <a:tr h="2196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В-3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27" marR="27827" marT="0" marB="0"/>
                </a:tc>
                <a:extLst>
                  <a:ext uri="{0D108BD9-81ED-4DB2-BD59-A6C34878D82A}">
                    <a16:rowId xmlns:a16="http://schemas.microsoft.com/office/drawing/2014/main" val="760803811"/>
                  </a:ext>
                </a:extLst>
              </a:tr>
              <a:tr h="2196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С-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27" marR="27827" marT="0" marB="0"/>
                </a:tc>
                <a:extLst>
                  <a:ext uri="{0D108BD9-81ED-4DB2-BD59-A6C34878D82A}">
                    <a16:rowId xmlns:a16="http://schemas.microsoft.com/office/drawing/2014/main" val="365708874"/>
                  </a:ext>
                </a:extLst>
              </a:tr>
              <a:tr h="219648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03_01_02_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27" marR="27827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Плановая хирургия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27" marR="27827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27" marR="278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А-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27" marR="27827" marT="0" marB="0"/>
                </a:tc>
                <a:extLst>
                  <a:ext uri="{0D108BD9-81ED-4DB2-BD59-A6C34878D82A}">
                    <a16:rowId xmlns:a16="http://schemas.microsoft.com/office/drawing/2014/main" val="145071114"/>
                  </a:ext>
                </a:extLst>
              </a:tr>
              <a:tr h="2196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В-4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27" marR="27827" marT="0" marB="0"/>
                </a:tc>
                <a:extLst>
                  <a:ext uri="{0D108BD9-81ED-4DB2-BD59-A6C34878D82A}">
                    <a16:rowId xmlns:a16="http://schemas.microsoft.com/office/drawing/2014/main" val="1092943657"/>
                  </a:ext>
                </a:extLst>
              </a:tr>
              <a:tr h="2196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С-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27" marR="27827" marT="0" marB="0"/>
                </a:tc>
                <a:extLst>
                  <a:ext uri="{0D108BD9-81ED-4DB2-BD59-A6C34878D82A}">
                    <a16:rowId xmlns:a16="http://schemas.microsoft.com/office/drawing/2014/main" val="1955192205"/>
                  </a:ext>
                </a:extLst>
              </a:tr>
              <a:tr h="219648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03_01_03_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27" marR="27827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Экстренная хирургия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27" marR="27827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27" marR="278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А-0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27" marR="27827" marT="0" marB="0"/>
                </a:tc>
                <a:extLst>
                  <a:ext uri="{0D108BD9-81ED-4DB2-BD59-A6C34878D82A}">
                    <a16:rowId xmlns:a16="http://schemas.microsoft.com/office/drawing/2014/main" val="213615744"/>
                  </a:ext>
                </a:extLst>
              </a:tr>
              <a:tr h="2196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В-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27" marR="27827" marT="0" marB="0"/>
                </a:tc>
                <a:extLst>
                  <a:ext uri="{0D108BD9-81ED-4DB2-BD59-A6C34878D82A}">
                    <a16:rowId xmlns:a16="http://schemas.microsoft.com/office/drawing/2014/main" val="3602806060"/>
                  </a:ext>
                </a:extLst>
              </a:tr>
              <a:tr h="2196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С-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27" marR="27827" marT="0" marB="0"/>
                </a:tc>
                <a:extLst>
                  <a:ext uri="{0D108BD9-81ED-4DB2-BD59-A6C34878D82A}">
                    <a16:rowId xmlns:a16="http://schemas.microsoft.com/office/drawing/2014/main" val="1337600298"/>
                  </a:ext>
                </a:extLst>
              </a:tr>
              <a:tr h="219648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03_01_04_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27" marR="27827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Торакальная хирургия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27" marR="27827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27" marR="278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А-0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27" marR="27827" marT="0" marB="0"/>
                </a:tc>
                <a:extLst>
                  <a:ext uri="{0D108BD9-81ED-4DB2-BD59-A6C34878D82A}">
                    <a16:rowId xmlns:a16="http://schemas.microsoft.com/office/drawing/2014/main" val="3796813526"/>
                  </a:ext>
                </a:extLst>
              </a:tr>
              <a:tr h="2196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В-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27" marR="27827" marT="0" marB="0"/>
                </a:tc>
                <a:extLst>
                  <a:ext uri="{0D108BD9-81ED-4DB2-BD59-A6C34878D82A}">
                    <a16:rowId xmlns:a16="http://schemas.microsoft.com/office/drawing/2014/main" val="2953855515"/>
                  </a:ext>
                </a:extLst>
              </a:tr>
              <a:tr h="2196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С-2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27" marR="27827" marT="0" marB="0"/>
                </a:tc>
                <a:extLst>
                  <a:ext uri="{0D108BD9-81ED-4DB2-BD59-A6C34878D82A}">
                    <a16:rowId xmlns:a16="http://schemas.microsoft.com/office/drawing/2014/main" val="2098518635"/>
                  </a:ext>
                </a:extLst>
              </a:tr>
              <a:tr h="219648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03_02_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27" marR="27827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Травматология и ортопедия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27" marR="27827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27" marR="278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А-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27" marR="27827" marT="0" marB="0"/>
                </a:tc>
                <a:extLst>
                  <a:ext uri="{0D108BD9-81ED-4DB2-BD59-A6C34878D82A}">
                    <a16:rowId xmlns:a16="http://schemas.microsoft.com/office/drawing/2014/main" val="3615638460"/>
                  </a:ext>
                </a:extLst>
              </a:tr>
              <a:tr h="2196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В-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27" marR="27827" marT="0" marB="0"/>
                </a:tc>
                <a:extLst>
                  <a:ext uri="{0D108BD9-81ED-4DB2-BD59-A6C34878D82A}">
                    <a16:rowId xmlns:a16="http://schemas.microsoft.com/office/drawing/2014/main" val="3375457096"/>
                  </a:ext>
                </a:extLst>
              </a:tr>
              <a:tr h="2196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С-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27" marR="27827" marT="0" marB="0"/>
                </a:tc>
                <a:extLst>
                  <a:ext uri="{0D108BD9-81ED-4DB2-BD59-A6C34878D82A}">
                    <a16:rowId xmlns:a16="http://schemas.microsoft.com/office/drawing/2014/main" val="2614968912"/>
                  </a:ext>
                </a:extLst>
              </a:tr>
              <a:tr h="219648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03_03_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27" marR="27827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Детская хирургия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27" marR="27827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27" marR="278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А-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27" marR="27827" marT="0" marB="0"/>
                </a:tc>
                <a:extLst>
                  <a:ext uri="{0D108BD9-81ED-4DB2-BD59-A6C34878D82A}">
                    <a16:rowId xmlns:a16="http://schemas.microsoft.com/office/drawing/2014/main" val="1352993468"/>
                  </a:ext>
                </a:extLst>
              </a:tr>
              <a:tr h="2196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В-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27" marR="27827" marT="0" marB="0"/>
                </a:tc>
                <a:extLst>
                  <a:ext uri="{0D108BD9-81ED-4DB2-BD59-A6C34878D82A}">
                    <a16:rowId xmlns:a16="http://schemas.microsoft.com/office/drawing/2014/main" val="4053746266"/>
                  </a:ext>
                </a:extLst>
              </a:tr>
              <a:tr h="2196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С-5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27" marR="27827" marT="0" marB="0"/>
                </a:tc>
                <a:extLst>
                  <a:ext uri="{0D108BD9-81ED-4DB2-BD59-A6C34878D82A}">
                    <a16:rowId xmlns:a16="http://schemas.microsoft.com/office/drawing/2014/main" val="756289900"/>
                  </a:ext>
                </a:extLst>
              </a:tr>
              <a:tr h="219648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03_04_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27" marR="27827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Офтальмология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27" marR="27827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27" marR="278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А-0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27" marR="27827" marT="0" marB="0"/>
                </a:tc>
                <a:extLst>
                  <a:ext uri="{0D108BD9-81ED-4DB2-BD59-A6C34878D82A}">
                    <a16:rowId xmlns:a16="http://schemas.microsoft.com/office/drawing/2014/main" val="1250285859"/>
                  </a:ext>
                </a:extLst>
              </a:tr>
              <a:tr h="2196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В-2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27" marR="27827" marT="0" marB="0"/>
                </a:tc>
                <a:extLst>
                  <a:ext uri="{0D108BD9-81ED-4DB2-BD59-A6C34878D82A}">
                    <a16:rowId xmlns:a16="http://schemas.microsoft.com/office/drawing/2014/main" val="2700540324"/>
                  </a:ext>
                </a:extLst>
              </a:tr>
              <a:tr h="2196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С-2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27" marR="27827" marT="0" marB="0"/>
                </a:tc>
                <a:extLst>
                  <a:ext uri="{0D108BD9-81ED-4DB2-BD59-A6C34878D82A}">
                    <a16:rowId xmlns:a16="http://schemas.microsoft.com/office/drawing/2014/main" val="395442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5439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1596</TotalTime>
  <Words>2459</Words>
  <Application>Microsoft Office PowerPoint</Application>
  <PresentationFormat>Широкоэкранный</PresentationFormat>
  <Paragraphs>954</Paragraphs>
  <Slides>24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Tahoma</vt:lpstr>
      <vt:lpstr>Times New Roman</vt:lpstr>
      <vt:lpstr>Office Theme</vt:lpstr>
      <vt:lpstr>НЕЗАВИСИМАЯ ОЦЕНКА  выпускников по направлению подготовки Здравоохранение: согласование спецификаций ОП интернатуры по специальностям «Стоматология», «Педиатрия», «Терапия (военная медицина)», «Хирургия (военная медицина), согласование графика аттестации</vt:lpstr>
      <vt:lpstr>ОЦЕНКА ПРОФЕССИОНАЛЬНОЙ ПОДГОТОВЛЕННОСТИ  ВЫПУСКНИКОВ (общие сведения)</vt:lpstr>
      <vt:lpstr>ОЦЕНКА ПРОФЕССИОНАЛЬНОЙ ПОДГОТОВЛЕННОСТИ  ВЫПУСКНИКОВ (общие сведения)</vt:lpstr>
      <vt:lpstr>Спецификация теста по направлению «Стоматология»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Оценка навыков выпускников бакалавриата</vt:lpstr>
      <vt:lpstr>Оценка навыков выпускников интернатуры </vt:lpstr>
      <vt:lpstr>Оценка навыков выпускников интернатуры </vt:lpstr>
      <vt:lpstr>Оценка навыков выпускников резидентуры</vt:lpstr>
      <vt:lpstr>Оценка навыков выпускников резидентуры</vt:lpstr>
      <vt:lpstr>Оценка навыков выпускников резидентуры</vt:lpstr>
      <vt:lpstr>Оценка навыков выпускников резидентуры</vt:lpstr>
      <vt:lpstr>Оценка навыков выпускников резидентуры</vt:lpstr>
      <vt:lpstr>Оценка навыков выпускников резидентуры</vt:lpstr>
      <vt:lpstr>Оценка навыков выпускников резидентуры</vt:lpstr>
      <vt:lpstr>Оценка навыков выпускников резидентуры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центр независимой экзаменации</dc:title>
  <dc:creator>Admin</dc:creator>
  <cp:lastModifiedBy>dosdos dos</cp:lastModifiedBy>
  <cp:revision>209</cp:revision>
  <dcterms:created xsi:type="dcterms:W3CDTF">2023-01-23T08:10:07Z</dcterms:created>
  <dcterms:modified xsi:type="dcterms:W3CDTF">2023-03-29T12:07:42Z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2022-11-25T00:00:00Z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2023-01-23T00:00:00Z</vt:filetime>
  </property>
</Properties>
</file>