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77" r:id="rId3"/>
    <p:sldId id="820" r:id="rId4"/>
    <p:sldId id="278" r:id="rId5"/>
    <p:sldId id="279" r:id="rId6"/>
    <p:sldId id="819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68" r:id="rId16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714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6CB57C-4E1A-4663-B9DB-901BF8DDF02A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60AB51-AA62-4B3E-AF82-51F4198925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420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60AB51-AA62-4B3E-AF82-51F41989250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63924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60AB51-AA62-4B3E-AF82-51F41989250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66870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60AB51-AA62-4B3E-AF82-51F41989250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0267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60AB51-AA62-4B3E-AF82-51F41989250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604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60AB51-AA62-4B3E-AF82-51F41989250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5932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Приложение 14? Пункт 3№ Клинические навыки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60AB51-AA62-4B3E-AF82-51F41989250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045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>
            <a:extLst>
              <a:ext uri="{FF2B5EF4-FFF2-40B4-BE49-F238E27FC236}">
                <a16:creationId xmlns:a16="http://schemas.microsoft.com/office/drawing/2014/main" id="{89E84AB9-3D21-4DF6-B163-9723CD3B3A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>
            <a:extLst>
              <a:ext uri="{FF2B5EF4-FFF2-40B4-BE49-F238E27FC236}">
                <a16:creationId xmlns:a16="http://schemas.microsoft.com/office/drawing/2014/main" id="{5BADFB84-E08A-41CA-B203-3911102E14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1268" name="Номер слайда 3">
            <a:extLst>
              <a:ext uri="{FF2B5EF4-FFF2-40B4-BE49-F238E27FC236}">
                <a16:creationId xmlns:a16="http://schemas.microsoft.com/office/drawing/2014/main" id="{7506BBCD-DE69-48D4-88F0-76D3C2CDB6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0A43C2-D37B-425B-A894-248908D8FA96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60AB51-AA62-4B3E-AF82-51F41989250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416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60AB51-AA62-4B3E-AF82-51F41989250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7758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60AB51-AA62-4B3E-AF82-51F41989250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7263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60AB51-AA62-4B3E-AF82-51F41989250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9365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60AB51-AA62-4B3E-AF82-51F41989250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4703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23748" y="282066"/>
            <a:ext cx="11144503" cy="467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FFC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FFC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FFC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98B57029-2D56-4264-973A-EE83385AA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9CA83-007D-4E7B-A0F0-98A830E2CA32}" type="datetimeFigureOut">
              <a:rPr lang="ru-RU"/>
              <a:pPr>
                <a:defRPr/>
              </a:pPr>
              <a:t>28.02.2023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2A14FFC9-3FA6-4A6F-95B1-13E07CD35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0979ADE7-659D-4F33-BDE0-3B118C83B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1A36A-FB99-4E34-AF6E-E8A1800BE6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79429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32280" y="2350388"/>
            <a:ext cx="9727438" cy="1001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FFC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23748" y="1199134"/>
            <a:ext cx="11144503" cy="2089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dilet.zan.kz/rus/docs/V2000020071#z16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0" y="2191161"/>
            <a:ext cx="9727438" cy="29681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br>
              <a:rPr lang="ru-RU" spc="-10" dirty="0">
                <a:solidFill>
                  <a:srgbClr val="0070C0"/>
                </a:solidFill>
              </a:rPr>
            </a:br>
            <a:r>
              <a:rPr lang="ru-RU" spc="-10" dirty="0">
                <a:solidFill>
                  <a:srgbClr val="0070C0"/>
                </a:solidFill>
              </a:rPr>
              <a:t>ОЦЕНКА ПРОФЕССИОНАЛЬНОЙ ПОДГОТОВЛЕННОСТИ  ВЫПУСКНИКОВ </a:t>
            </a:r>
            <a:r>
              <a:rPr lang="ru-RU" cap="all" spc="-10" dirty="0">
                <a:solidFill>
                  <a:srgbClr val="0070C0"/>
                </a:solidFill>
              </a:rPr>
              <a:t>образовательных программ высшего и послевузовского образования в области здравоохранения </a:t>
            </a:r>
            <a:br>
              <a:rPr lang="ru-RU" cap="all" spc="-10" dirty="0">
                <a:solidFill>
                  <a:srgbClr val="0070C0"/>
                </a:solidFill>
              </a:rPr>
            </a:br>
            <a:r>
              <a:rPr lang="ru-RU" spc="-10" dirty="0">
                <a:solidFill>
                  <a:srgbClr val="0070C0"/>
                </a:solidFill>
              </a:rPr>
              <a:t>2022-2023 учебного года</a:t>
            </a:r>
            <a:endParaRPr spc="-5" dirty="0">
              <a:solidFill>
                <a:srgbClr val="0070C0"/>
              </a:solidFill>
            </a:endParaRPr>
          </a:p>
        </p:txBody>
      </p:sp>
      <p:pic>
        <p:nvPicPr>
          <p:cNvPr id="1026" name="Picture 2" descr="Национальный Центр Независимой Экзаменации | Nur-Sultan">
            <a:extLst>
              <a:ext uri="{FF2B5EF4-FFF2-40B4-BE49-F238E27FC236}">
                <a16:creationId xmlns:a16="http://schemas.microsoft.com/office/drawing/2014/main" id="{65B69CE6-E47D-4C5E-B7EF-98640A5F2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33400"/>
            <a:ext cx="1676400" cy="1454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2EFA572-1E7D-4B6C-B498-923BC953C91C}"/>
              </a:ext>
            </a:extLst>
          </p:cNvPr>
          <p:cNvSpPr/>
          <p:nvPr/>
        </p:nvSpPr>
        <p:spPr>
          <a:xfrm>
            <a:off x="3352800" y="1029645"/>
            <a:ext cx="86413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Национальный центр независимой 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экзаменации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3748" y="282066"/>
            <a:ext cx="11439652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900" spc="-10" dirty="0">
                <a:solidFill>
                  <a:schemeClr val="tx2">
                    <a:lumMod val="75000"/>
                  </a:schemeClr>
                </a:solidFill>
              </a:rPr>
              <a:t>Оценка навыков выпускников резидентуры</a:t>
            </a:r>
            <a:endParaRPr lang="ru-RU" sz="29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F75CD46E-ECC4-421D-B6C2-7F173D3B5F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6588838"/>
              </p:ext>
            </p:extLst>
          </p:nvPr>
        </p:nvGraphicFramePr>
        <p:xfrm>
          <a:off x="523748" y="750061"/>
          <a:ext cx="11144504" cy="5356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8452">
                  <a:extLst>
                    <a:ext uri="{9D8B030D-6E8A-4147-A177-3AD203B41FA5}">
                      <a16:colId xmlns:a16="http://schemas.microsoft.com/office/drawing/2014/main" val="4748346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863114925"/>
                    </a:ext>
                  </a:extLst>
                </a:gridCol>
                <a:gridCol w="5943600">
                  <a:extLst>
                    <a:ext uri="{9D8B030D-6E8A-4147-A177-3AD203B41FA5}">
                      <a16:colId xmlns:a16="http://schemas.microsoft.com/office/drawing/2014/main" val="9644095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982232827"/>
                    </a:ext>
                  </a:extLst>
                </a:gridCol>
                <a:gridCol w="1686052">
                  <a:extLst>
                    <a:ext uri="{9D8B030D-6E8A-4147-A177-3AD203B41FA5}">
                      <a16:colId xmlns:a16="http://schemas.microsoft.com/office/drawing/2014/main" val="3693455637"/>
                    </a:ext>
                  </a:extLst>
                </a:gridCol>
              </a:tblGrid>
              <a:tr h="97194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Специальности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Перечень навыков</a:t>
                      </a: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Удельный вес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Формат оценки навыков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17595252"/>
                  </a:ext>
                </a:extLst>
              </a:tr>
              <a:tr h="328363">
                <a:tc rowSpan="11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РЕЗИДЕНТУРА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Радиационная терапия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Интерпретация клинической информации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1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Клинический случай (кейс)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 стандартизированным/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реальным пациентом</a:t>
                      </a: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</a:p>
                    <a:p>
                      <a:pPr algn="l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48500631"/>
                  </a:ext>
                </a:extLst>
              </a:tr>
              <a:tr h="3283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1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Физикальное</a:t>
                      </a: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обследование</a:t>
                      </a:r>
                      <a:r>
                        <a:rPr lang="ru-RU" sz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2818010"/>
                  </a:ext>
                </a:extLst>
              </a:tr>
              <a:tr h="3283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Решения о проведении терапии 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ru-RU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6033789"/>
                  </a:ext>
                </a:extLst>
              </a:tr>
              <a:tr h="3283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Определение модальности ЛТ</a:t>
                      </a:r>
                      <a:r>
                        <a:rPr lang="ru-RU" sz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ru-RU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2046079"/>
                  </a:ext>
                </a:extLst>
              </a:tr>
              <a:tr h="3283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1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Предлучевая</a:t>
                      </a: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подготовка</a:t>
                      </a:r>
                      <a:endParaRPr lang="ru-RU" sz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986210"/>
                  </a:ext>
                </a:extLst>
              </a:tr>
              <a:tr h="3283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Определение целевых объемов</a:t>
                      </a:r>
                      <a:r>
                        <a:rPr lang="ru-RU" sz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ru-RU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6372774"/>
                  </a:ext>
                </a:extLst>
              </a:tr>
              <a:tr h="3283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Определение органов риска</a:t>
                      </a:r>
                      <a:r>
                        <a:rPr lang="ru-RU" sz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ru-RU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7004440"/>
                  </a:ext>
                </a:extLst>
              </a:tr>
              <a:tr h="3283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Предписание дозы для целевых объемов и режим облучения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8921126"/>
                  </a:ext>
                </a:extLst>
              </a:tr>
              <a:tr h="3283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Ограничение дозы для органов риска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ru-RU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799263"/>
                  </a:ext>
                </a:extLst>
              </a:tr>
              <a:tr h="3283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Риски осложнений, профилактика осложнений</a:t>
                      </a:r>
                      <a:r>
                        <a:rPr lang="ru-RU" sz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ru-RU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403610"/>
                  </a:ext>
                </a:extLst>
              </a:tr>
              <a:tr h="3283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ru-RU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kumimoji="0" lang="ru-RU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8536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1147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3748" y="282066"/>
            <a:ext cx="11439652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900" spc="-10" dirty="0">
                <a:solidFill>
                  <a:schemeClr val="tx2">
                    <a:lumMod val="75000"/>
                  </a:schemeClr>
                </a:solidFill>
              </a:rPr>
              <a:t>Оценка навыков выпускников резидентуры</a:t>
            </a:r>
            <a:endParaRPr lang="ru-RU" sz="29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F75CD46E-ECC4-421D-B6C2-7F173D3B5F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168105"/>
              </p:ext>
            </p:extLst>
          </p:nvPr>
        </p:nvGraphicFramePr>
        <p:xfrm>
          <a:off x="523748" y="750061"/>
          <a:ext cx="11144504" cy="58502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0852">
                  <a:extLst>
                    <a:ext uri="{9D8B030D-6E8A-4147-A177-3AD203B41FA5}">
                      <a16:colId xmlns:a16="http://schemas.microsoft.com/office/drawing/2014/main" val="474834618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3863114925"/>
                    </a:ext>
                  </a:extLst>
                </a:gridCol>
                <a:gridCol w="5791200">
                  <a:extLst>
                    <a:ext uri="{9D8B030D-6E8A-4147-A177-3AD203B41FA5}">
                      <a16:colId xmlns:a16="http://schemas.microsoft.com/office/drawing/2014/main" val="218697241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4223122865"/>
                    </a:ext>
                  </a:extLst>
                </a:gridCol>
                <a:gridCol w="1838452">
                  <a:extLst>
                    <a:ext uri="{9D8B030D-6E8A-4147-A177-3AD203B41FA5}">
                      <a16:colId xmlns:a16="http://schemas.microsoft.com/office/drawing/2014/main" val="3693455637"/>
                    </a:ext>
                  </a:extLst>
                </a:gridCol>
              </a:tblGrid>
              <a:tr h="97194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Специальности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Перечень навыков</a:t>
                      </a: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Удельный вес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Формат оценки навыков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17595252"/>
                  </a:ext>
                </a:extLst>
              </a:tr>
              <a:tr h="411595">
                <a:tc rowSpan="11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РЕЗИДЕНТУРА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Физическая медицина и реабилитация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Сбор анамнеза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1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Клинический случай (кейс)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 стандартизированным/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реальным пациентом</a:t>
                      </a: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</a:p>
                    <a:p>
                      <a:pPr algn="l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48500631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Функциональное обследование с оценкой биосоциальных функций (БСФ)</a:t>
                      </a:r>
                      <a:endParaRPr kumimoji="0" lang="ru-RU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9743238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Оценка реабилитационного потенциала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255063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Постановка реабилитационного диагноза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7450694"/>
                  </a:ext>
                </a:extLst>
              </a:tr>
              <a:tr h="6567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Оценка шкалы реабилитационного маршрутизации (ШРМ), этапа  реабилитации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7228171"/>
                  </a:ext>
                </a:extLst>
              </a:tr>
              <a:tr h="3338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Назначение реабилитационной программы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3121462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Определение цели реабилитации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8411574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Пропись назначения средств лечебной физкультуры (</a:t>
                      </a:r>
                      <a:r>
                        <a:rPr lang="ru-RU" sz="1200" b="1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кинезиотерапии</a:t>
                      </a: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2790473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Рецепт написания физиопроцедуры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737268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Индикаторы оценки эффективности МР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0045703"/>
                  </a:ext>
                </a:extLst>
              </a:tr>
              <a:tr h="6567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47596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2742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3748" y="282066"/>
            <a:ext cx="11439652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900" spc="-10" dirty="0">
                <a:solidFill>
                  <a:schemeClr val="tx2">
                    <a:lumMod val="75000"/>
                  </a:schemeClr>
                </a:solidFill>
              </a:rPr>
              <a:t>Оценка навыков выпускников резидентуры</a:t>
            </a:r>
            <a:endParaRPr lang="ru-RU" sz="29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F75CD46E-ECC4-421D-B6C2-7F173D3B5F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609576"/>
              </p:ext>
            </p:extLst>
          </p:nvPr>
        </p:nvGraphicFramePr>
        <p:xfrm>
          <a:off x="381000" y="228601"/>
          <a:ext cx="11144504" cy="58667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2252">
                  <a:extLst>
                    <a:ext uri="{9D8B030D-6E8A-4147-A177-3AD203B41FA5}">
                      <a16:colId xmlns:a16="http://schemas.microsoft.com/office/drawing/2014/main" val="4748346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863114925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74153203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1491037599"/>
                    </a:ext>
                  </a:extLst>
                </a:gridCol>
                <a:gridCol w="1838452">
                  <a:extLst>
                    <a:ext uri="{9D8B030D-6E8A-4147-A177-3AD203B41FA5}">
                      <a16:colId xmlns:a16="http://schemas.microsoft.com/office/drawing/2014/main" val="3693455637"/>
                    </a:ext>
                  </a:extLst>
                </a:gridCol>
              </a:tblGrid>
              <a:tr h="43258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Специальности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Перечень навыков</a:t>
                      </a: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Удельный вес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Формат оценки навыков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17595252"/>
                  </a:ext>
                </a:extLst>
              </a:tr>
              <a:tr h="432580">
                <a:tc rowSpan="11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РЕЗИДЕНТУРА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Психиатрия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Проведение </a:t>
                      </a:r>
                      <a:r>
                        <a:rPr lang="ru-RU" sz="1200" b="1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клинико</a:t>
                      </a: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–психопатологического обследования с выделением основных психопатологических симптомов  расстройства на момент осмотра.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1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Клинический случай (кейс)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 стандартизированным/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реальным пациентом</a:t>
                      </a: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</a:p>
                    <a:p>
                      <a:pPr algn="l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48500631"/>
                  </a:ext>
                </a:extLst>
              </a:tr>
              <a:tr h="2709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Выделение ведущего психопатологического синдрома на момент осмотра.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5690514"/>
                  </a:ext>
                </a:extLst>
              </a:tr>
              <a:tr h="2595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Описание психического статуса.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0040759"/>
                  </a:ext>
                </a:extLst>
              </a:tr>
              <a:tr h="4467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Проведение анализа анамнеза и </a:t>
                      </a:r>
                      <a:r>
                        <a:rPr lang="ru-RU" sz="1200" b="1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катамнеза</a:t>
                      </a: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расстройства с выделением ведущих психопатологических синдромов на всех этапах течения расстройства.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0393913"/>
                  </a:ext>
                </a:extLst>
              </a:tr>
              <a:tr h="4325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Проведение дифференциальной диагностики по ведущему психопатологическому синдрому.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4845252"/>
                  </a:ext>
                </a:extLst>
              </a:tr>
              <a:tr h="4325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Формулировка и обоснование клинического диагноза на основании клинических, </a:t>
                      </a:r>
                      <a:r>
                        <a:rPr lang="ru-RU" sz="1200" b="1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параклинических</a:t>
                      </a: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исследований и ЭПО.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5025153"/>
                  </a:ext>
                </a:extLst>
              </a:tr>
              <a:tr h="37664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Проведение дифференциальной диагностики.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2563175"/>
                  </a:ext>
                </a:extLst>
              </a:tr>
              <a:tr h="4325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Составление плана лечения и обследования согласно клиническим протоколам диагностики и лечения МЗ РК.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1390691"/>
                  </a:ext>
                </a:extLst>
              </a:tr>
              <a:tr h="6779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Обоснование медикаментозного и немедикаментозного лечения и реабилитационных мероприятий на стационарном и амбулаторном этапе. Определение прогноза и социальных реабилитационных мероприятий.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0726076"/>
                  </a:ext>
                </a:extLst>
              </a:tr>
              <a:tr h="5273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Характеристика действий лекарственных средств, применяемых для лечения данного расстройства, их основных и побочных действий.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2831753"/>
                  </a:ext>
                </a:extLst>
              </a:tr>
              <a:tr h="9929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64386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7272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3748" y="282066"/>
            <a:ext cx="11439652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900" spc="-10" dirty="0">
                <a:solidFill>
                  <a:schemeClr val="tx2">
                    <a:lumMod val="75000"/>
                  </a:schemeClr>
                </a:solidFill>
              </a:rPr>
              <a:t>Оценка навыков выпускников резидентуры</a:t>
            </a:r>
            <a:endParaRPr lang="ru-RU" sz="29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F75CD46E-ECC4-421D-B6C2-7F173D3B5F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929466"/>
              </p:ext>
            </p:extLst>
          </p:nvPr>
        </p:nvGraphicFramePr>
        <p:xfrm>
          <a:off x="523748" y="750061"/>
          <a:ext cx="11144504" cy="55796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0852">
                  <a:extLst>
                    <a:ext uri="{9D8B030D-6E8A-4147-A177-3AD203B41FA5}">
                      <a16:colId xmlns:a16="http://schemas.microsoft.com/office/drawing/2014/main" val="474834618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863114925"/>
                    </a:ext>
                  </a:extLst>
                </a:gridCol>
                <a:gridCol w="5638800">
                  <a:extLst>
                    <a:ext uri="{9D8B030D-6E8A-4147-A177-3AD203B41FA5}">
                      <a16:colId xmlns:a16="http://schemas.microsoft.com/office/drawing/2014/main" val="117384321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197831509"/>
                    </a:ext>
                  </a:extLst>
                </a:gridCol>
                <a:gridCol w="1914652">
                  <a:extLst>
                    <a:ext uri="{9D8B030D-6E8A-4147-A177-3AD203B41FA5}">
                      <a16:colId xmlns:a16="http://schemas.microsoft.com/office/drawing/2014/main" val="3693455637"/>
                    </a:ext>
                  </a:extLst>
                </a:gridCol>
              </a:tblGrid>
              <a:tr h="96831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Специальности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Перечень навыков</a:t>
                      </a: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Удельный вес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Формат оценки навыков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17595252"/>
                  </a:ext>
                </a:extLst>
              </a:tr>
              <a:tr h="455493">
                <a:tc rowSpan="11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РЕЗИДЕНТУРА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Судебно-медицинская экспертиза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Ознакомление с постановлением о назначении судебно-медицинской экспертизы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1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Клинический случай (кейс)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 стандартизированным/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реальным пациентом</a:t>
                      </a: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</a:p>
                    <a:p>
                      <a:pPr algn="l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48500631"/>
                  </a:ext>
                </a:extLst>
              </a:tr>
              <a:tr h="48873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Описание одежды (состояние, вид, загрязнения, присутствия кровяных и других пятен, наличие повреждений)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7616064"/>
                  </a:ext>
                </a:extLst>
              </a:tr>
              <a:tr h="4554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Общий осмотр трупа (отмечают пол, возраст, вес, длину тела, телосложение, питание, свойства кожных покровов (цвет, вид), загрязнения)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5610287"/>
                  </a:ext>
                </a:extLst>
              </a:tr>
              <a:tr h="4982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Исследование трупных явлений – трупные пятна, окоченение, охлаждение, высыхание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6853927"/>
                  </a:ext>
                </a:extLst>
              </a:tr>
              <a:tr h="3120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Осмотр и описание отдельных частей трупа: головы, шеи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007306"/>
                  </a:ext>
                </a:extLst>
              </a:tr>
              <a:tr h="3036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Осмотр и описание отдельных частей трупа: грудной клетки, живота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788681"/>
                  </a:ext>
                </a:extLst>
              </a:tr>
              <a:tr h="4554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Осмотр и описание отдельных частей трупа: наружных половых органов, спины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7197576"/>
                  </a:ext>
                </a:extLst>
              </a:tr>
              <a:tr h="34921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Осмотр и описание отдельных частей трупа: верхних и нижних конечностей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7625870"/>
                  </a:ext>
                </a:extLst>
              </a:tr>
              <a:tr h="3795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Исследование и описание повреждений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3083945"/>
                  </a:ext>
                </a:extLst>
              </a:tr>
              <a:tr h="3036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Заключение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2415953"/>
                  </a:ext>
                </a:extLst>
              </a:tr>
              <a:tr h="6045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marR="0" lvl="0" indent="-22860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endParaRPr lang="ru-RU" sz="1200" b="1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ru-RU" sz="1200" b="1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32201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2217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3748" y="282066"/>
            <a:ext cx="11439652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900" spc="-10" dirty="0">
                <a:solidFill>
                  <a:schemeClr val="tx2">
                    <a:lumMod val="75000"/>
                  </a:schemeClr>
                </a:solidFill>
              </a:rPr>
              <a:t>Оценка навыков выпускников резидентуры</a:t>
            </a:r>
            <a:endParaRPr lang="ru-RU" sz="29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F75CD46E-ECC4-421D-B6C2-7F173D3B5F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4681802"/>
              </p:ext>
            </p:extLst>
          </p:nvPr>
        </p:nvGraphicFramePr>
        <p:xfrm>
          <a:off x="523748" y="750061"/>
          <a:ext cx="11144504" cy="5772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3652">
                  <a:extLst>
                    <a:ext uri="{9D8B030D-6E8A-4147-A177-3AD203B41FA5}">
                      <a16:colId xmlns:a16="http://schemas.microsoft.com/office/drawing/2014/main" val="47483461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863114925"/>
                    </a:ext>
                  </a:extLst>
                </a:gridCol>
                <a:gridCol w="6248400">
                  <a:extLst>
                    <a:ext uri="{9D8B030D-6E8A-4147-A177-3AD203B41FA5}">
                      <a16:colId xmlns:a16="http://schemas.microsoft.com/office/drawing/2014/main" val="2129990298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3457363552"/>
                    </a:ext>
                  </a:extLst>
                </a:gridCol>
                <a:gridCol w="1838452">
                  <a:extLst>
                    <a:ext uri="{9D8B030D-6E8A-4147-A177-3AD203B41FA5}">
                      <a16:colId xmlns:a16="http://schemas.microsoft.com/office/drawing/2014/main" val="3693455637"/>
                    </a:ext>
                  </a:extLst>
                </a:gridCol>
              </a:tblGrid>
              <a:tr h="52403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Специальности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Перечень навыков</a:t>
                      </a: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Удельный вес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Формат оценки навыков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17595252"/>
                  </a:ext>
                </a:extLst>
              </a:tr>
              <a:tr h="448093">
                <a:tc rowSpan="11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РЕЗИДЕНТУРА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Радиология</a:t>
                      </a: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Ознакомление с направлением и сбор анамнеза</a:t>
                      </a:r>
                    </a:p>
                    <a:p>
                      <a:endParaRPr lang="ru-RU" sz="1200" b="1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1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Клинический случай (кейс)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 стандартизированным/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реальным пациентом</a:t>
                      </a: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</a:p>
                    <a:p>
                      <a:pPr algn="l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48500631"/>
                  </a:ext>
                </a:extLst>
              </a:tr>
              <a:tr h="4480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Выбор оптимального метода лучевого исследования</a:t>
                      </a:r>
                    </a:p>
                    <a:p>
                      <a:endParaRPr lang="ru-RU" sz="1200" b="1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1300734"/>
                  </a:ext>
                </a:extLst>
              </a:tr>
              <a:tr h="4480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Определение показаний и противопоказаний к проведению лучевого исследования</a:t>
                      </a:r>
                    </a:p>
                    <a:p>
                      <a:endParaRPr lang="ru-RU" sz="1200" b="1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3283899"/>
                  </a:ext>
                </a:extLst>
              </a:tr>
              <a:tr h="4103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Оформление текущей уч.-отчетной мед. документации кабинета луч. диагностики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692301"/>
                  </a:ext>
                </a:extLst>
              </a:tr>
              <a:tr h="4480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Уровень владения методикой проведения исследования и техникой укладки</a:t>
                      </a:r>
                    </a:p>
                    <a:p>
                      <a:endParaRPr lang="ru-RU" sz="1200" b="1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6603783"/>
                  </a:ext>
                </a:extLst>
              </a:tr>
              <a:tr h="4480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Определение  основных лучевых синдромов</a:t>
                      </a:r>
                    </a:p>
                    <a:p>
                      <a:endParaRPr lang="ru-RU" sz="1200" b="1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3479161"/>
                  </a:ext>
                </a:extLst>
              </a:tr>
              <a:tr h="4103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Интерпретация  результатов исследования и оформление протокола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9685664"/>
                  </a:ext>
                </a:extLst>
              </a:tr>
              <a:tr h="4103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Перечисление дифференциального ряда заболеваний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876816"/>
                  </a:ext>
                </a:extLst>
              </a:tr>
              <a:tr h="4103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Обоснование заключения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0870962"/>
                  </a:ext>
                </a:extLst>
              </a:tr>
              <a:tr h="4103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Рекомендации для дальнейшей тактики ведения пациента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720421"/>
                  </a:ext>
                </a:extLst>
              </a:tr>
              <a:tr h="9107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7837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41120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3748" y="282066"/>
            <a:ext cx="11439652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900" spc="-10" dirty="0">
                <a:solidFill>
                  <a:srgbClr val="1F3863"/>
                </a:solidFill>
              </a:rPr>
              <a:t>Сроки проведения экспертизы экзаменационного материала   </a:t>
            </a:r>
            <a:endParaRPr lang="ru-RU" sz="2900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F75CD46E-ECC4-421D-B6C2-7F173D3B5F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9541346"/>
              </p:ext>
            </p:extLst>
          </p:nvPr>
        </p:nvGraphicFramePr>
        <p:xfrm>
          <a:off x="152400" y="719666"/>
          <a:ext cx="10972800" cy="5757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0">
                  <a:extLst>
                    <a:ext uri="{9D8B030D-6E8A-4147-A177-3AD203B41FA5}">
                      <a16:colId xmlns:a16="http://schemas.microsoft.com/office/drawing/2014/main" val="474834618"/>
                    </a:ext>
                  </a:extLst>
                </a:gridCol>
                <a:gridCol w="7315200">
                  <a:extLst>
                    <a:ext uri="{9D8B030D-6E8A-4147-A177-3AD203B41FA5}">
                      <a16:colId xmlns:a16="http://schemas.microsoft.com/office/drawing/2014/main" val="345432489"/>
                    </a:ext>
                  </a:extLst>
                </a:gridCol>
              </a:tblGrid>
              <a:tr h="971944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Контингент </a:t>
                      </a:r>
                    </a:p>
                    <a:p>
                      <a:pPr algn="ctr"/>
                      <a:r>
                        <a:rPr lang="ru-RU" dirty="0"/>
                        <a:t>(специальности)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Сроки проведения экспертизы (предварительные)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7595252"/>
                  </a:ext>
                </a:extLst>
              </a:tr>
              <a:tr h="4785390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Бакалавриат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Сестринское дело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Общественное здравоохранение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Фармация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Интернатура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врачебная практика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Стоматология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Резидентура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ГУП Терапия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ГУП Педиатрия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ГУП Хирургия </a:t>
                      </a:r>
                      <a:endParaRPr lang="en-US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ГУП </a:t>
                      </a:r>
                      <a:r>
                        <a:rPr lang="ru-RU" sz="1600" b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lang="ru-RU" sz="16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Семей</a:t>
                      </a: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ГУП Стоматология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03.04.2023 - 07.04.2023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10.04.2023 – 14.04.2023 </a:t>
                      </a: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17.04.2023 – 28.04.2023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85006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5139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2780383-FD24-468A-85C6-BBD36C6CD3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748" y="282066"/>
            <a:ext cx="11144503" cy="984885"/>
          </a:xfrm>
        </p:spPr>
        <p:txBody>
          <a:bodyPr/>
          <a:lstStyle/>
          <a:p>
            <a:pPr algn="ctr"/>
            <a:r>
              <a:rPr lang="ru-RU" spc="-10" dirty="0">
                <a:solidFill>
                  <a:srgbClr val="0070C0"/>
                </a:solidFill>
              </a:rPr>
              <a:t>ОЦЕНКА ПРОФЕССИОНАЛЬНОЙ ПОДГОТОВЛЕННОСТИ  ВЫПУСКНИКОВ (общие сведения)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7F2B6134-142C-4A69-B0B3-F2976883CD19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685800" y="5205893"/>
            <a:ext cx="11287252" cy="461665"/>
          </a:xfrm>
        </p:spPr>
        <p:txBody>
          <a:bodyPr/>
          <a:lstStyle/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AA9075E-2DE0-4A29-8178-8DD40268228C}"/>
              </a:ext>
            </a:extLst>
          </p:cNvPr>
          <p:cNvSpPr/>
          <p:nvPr/>
        </p:nvSpPr>
        <p:spPr>
          <a:xfrm>
            <a:off x="838200" y="1066800"/>
            <a:ext cx="1159205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Основание:</a:t>
            </a: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Приказ Министра здравоохранения Республики Казахстан от 11 декабря 2020 года № ҚР ДСМ-249/2020.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«Об утверждении правил оценки знаний и навыков обучающихся, оценки профессиональной подготовленности выпускников образовательных программ в области здравоохранения и специалистов в области здравоохранения»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Приложение 2 «Правила оценки профессиональной подготовленности  выпускников»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П. 2. Оценка профессиональной подготовленности выпускников проводится в соответствии с конечными результатами обучения по соответствующей образовательной программе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П. 6. Оценка профессиональной подготовленности основывается на: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     1) требованиях к компетенциям выпускников образовательных программ соответствующей специальности;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     2) отраслевой рамке квалификаций и профессиональном стандарте.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Глава   2, п.10 Спецификации тестов и перечень оценки навыков согласовываются с учебно-методическими объединениями по направлению подготовки кадров здравоохранения.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Приказ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и.о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Министра здравоохранения и социального развития Республики Казахстан от 31 июля 2015 года № 647.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«Об утверждении государственных общеобязательных стандартов и типовых профессиональных учебных программ по медицинским и фармацевтическим специальностям»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Сноска. Государственный общеобязательный стандарт - в редакции приказа Министра здравоохранения РК от 21.02.2020 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№ ҚР ДСМ-12/2020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(вводится в действие после дня его первого официального опубликования).</a:t>
            </a:r>
          </a:p>
        </p:txBody>
      </p:sp>
    </p:spTree>
    <p:extLst>
      <p:ext uri="{BB962C8B-B14F-4D97-AF65-F5344CB8AC3E}">
        <p14:creationId xmlns:p14="http://schemas.microsoft.com/office/powerpoint/2010/main" val="338594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2780383-FD24-468A-85C6-BBD36C6CD3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748" y="282066"/>
            <a:ext cx="11144503" cy="984885"/>
          </a:xfrm>
        </p:spPr>
        <p:txBody>
          <a:bodyPr/>
          <a:lstStyle/>
          <a:p>
            <a:pPr algn="ctr"/>
            <a:r>
              <a:rPr lang="ru-RU" spc="-10" dirty="0">
                <a:solidFill>
                  <a:srgbClr val="0070C0"/>
                </a:solidFill>
              </a:rPr>
              <a:t>ОЦЕНКА ПРОФЕССИОНАЛЬНОЙ ПОДГОТОВЛЕННОСТИ  ВЫПУСКНИКОВ (общие сведения)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7F2B6134-142C-4A69-B0B3-F2976883CD19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685800" y="4876801"/>
            <a:ext cx="11287252" cy="1261884"/>
          </a:xfrm>
        </p:spPr>
        <p:txBody>
          <a:bodyPr/>
          <a:lstStyle/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 оценки профессиональной подготовленности: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знаний: компьютерное тестирование согласно спецификации теста</a:t>
            </a:r>
          </a:p>
          <a:p>
            <a:pPr marL="285750" indent="-285750">
              <a:buFontTx/>
              <a:buChar char="-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навыков: клинические/практические станции согласно перечню оценки навыков</a:t>
            </a:r>
          </a:p>
          <a:p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AA9075E-2DE0-4A29-8178-8DD40268228C}"/>
              </a:ext>
            </a:extLst>
          </p:cNvPr>
          <p:cNvSpPr/>
          <p:nvPr/>
        </p:nvSpPr>
        <p:spPr>
          <a:xfrm>
            <a:off x="838200" y="1066800"/>
            <a:ext cx="115920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8FEB6439-DBE1-42D8-96B5-1801EF4E0F8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371600" y="1600200"/>
          <a:ext cx="8127999" cy="2854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">
                  <a:extLst>
                    <a:ext uri="{9D8B030D-6E8A-4147-A177-3AD203B41FA5}">
                      <a16:colId xmlns:a16="http://schemas.microsoft.com/office/drawing/2014/main" val="194560271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678513784"/>
                    </a:ext>
                  </a:extLst>
                </a:gridCol>
                <a:gridCol w="4241799">
                  <a:extLst>
                    <a:ext uri="{9D8B030D-6E8A-4147-A177-3AD203B41FA5}">
                      <a16:colId xmlns:a16="http://schemas.microsoft.com/office/drawing/2014/main" val="3878293220"/>
                    </a:ext>
                  </a:extLst>
                </a:gridCol>
              </a:tblGrid>
              <a:tr h="718761">
                <a:tc>
                  <a:txBody>
                    <a:bodyPr/>
                    <a:lstStyle/>
                    <a:p>
                      <a:endParaRPr lang="ru-K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Образовательная программа</a:t>
                      </a:r>
                      <a:endParaRPr lang="ru-KZ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Специальность</a:t>
                      </a:r>
                      <a:endParaRPr lang="ru-KZ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7628292"/>
                  </a:ext>
                </a:extLst>
              </a:tr>
              <a:tr h="652839">
                <a:tc>
                  <a:txBody>
                    <a:bodyPr/>
                    <a:lstStyle/>
                    <a:p>
                      <a:r>
                        <a:rPr lang="ru-RU" sz="1400" dirty="0"/>
                        <a:t>1</a:t>
                      </a:r>
                      <a:endParaRPr lang="ru-K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Бакалавриат</a:t>
                      </a:r>
                    </a:p>
                    <a:p>
                      <a:endParaRPr lang="ru-K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Общественное здравоохранение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Сестринское дело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Фармация 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433407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ru-RU" sz="1400" dirty="0"/>
                        <a:t>2</a:t>
                      </a:r>
                      <a:endParaRPr lang="ru-K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Интернатура </a:t>
                      </a:r>
                      <a:endParaRPr lang="ru-K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медицина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Стоматология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9977799"/>
                  </a:ext>
                </a:extLst>
              </a:tr>
              <a:tr h="718761">
                <a:tc>
                  <a:txBody>
                    <a:bodyPr/>
                    <a:lstStyle/>
                    <a:p>
                      <a:r>
                        <a:rPr lang="ru-RU" sz="1400" dirty="0"/>
                        <a:t>3</a:t>
                      </a:r>
                      <a:endParaRPr lang="ru-K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Резидентура </a:t>
                      </a:r>
                      <a:endParaRPr lang="ru-KZ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 специальность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0488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7700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912A9A8-9F49-44E6-8454-C2A5050B1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609600"/>
            <a:ext cx="9727438" cy="492443"/>
          </a:xfrm>
        </p:spPr>
        <p:txBody>
          <a:bodyPr/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Оценка навыков выпускников бакалавриата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3B8C358A-32ED-4D52-81FE-ADF61167C2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102661"/>
              </p:ext>
            </p:extLst>
          </p:nvPr>
        </p:nvGraphicFramePr>
        <p:xfrm>
          <a:off x="266700" y="1599299"/>
          <a:ext cx="11658599" cy="49923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474834618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985854439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3863114925"/>
                    </a:ext>
                  </a:extLst>
                </a:gridCol>
                <a:gridCol w="2438399">
                  <a:extLst>
                    <a:ext uri="{9D8B030D-6E8A-4147-A177-3AD203B41FA5}">
                      <a16:colId xmlns:a16="http://schemas.microsoft.com/office/drawing/2014/main" val="3693455637"/>
                    </a:ext>
                  </a:extLst>
                </a:gridCol>
              </a:tblGrid>
              <a:tr h="364472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Специальность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Профессиональные компетенции</a:t>
                      </a:r>
                    </a:p>
                    <a:p>
                      <a:pPr algn="ctr"/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(приказ МЗ №647 от 31.07.2015)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Перечень оценки навыков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Формат оценки навыков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17595252"/>
                  </a:ext>
                </a:extLst>
              </a:tr>
              <a:tr h="1065379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1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Общественное здоровье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1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1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1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1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marR="0" lvl="0" indent="-22860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Биостатистика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28600" marR="0" lvl="0" indent="-22860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Гигиена окружающей среды</a:t>
                      </a:r>
                    </a:p>
                    <a:p>
                      <a:pPr marL="228600" marR="0" lvl="0" indent="-22860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Политика и управления здравоохранения</a:t>
                      </a:r>
                    </a:p>
                    <a:p>
                      <a:pPr marL="228600" marR="0" lvl="0" indent="-22860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Социальные и поведенческие науки</a:t>
                      </a:r>
                    </a:p>
                    <a:p>
                      <a:pPr marL="228600" marR="0" lvl="0" indent="-22860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Политика в области укрепления здоровья</a:t>
                      </a:r>
                    </a:p>
                    <a:p>
                      <a:pPr marL="228600" marR="0" lvl="0" indent="-22860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Эпидемиология</a:t>
                      </a:r>
                    </a:p>
                    <a:p>
                      <a:pPr marL="228600" marR="0" lvl="0" indent="-22860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Планирование программ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42900" marR="0" lvl="0" indent="-34290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Экспертиза временной нетрудоспособности</a:t>
                      </a:r>
                    </a:p>
                    <a:p>
                      <a:pPr marL="342900" marR="0" lvl="0" indent="-34290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Медико-демографические показатели здоровья населения</a:t>
                      </a:r>
                    </a:p>
                    <a:p>
                      <a:pPr marL="342900" marR="0" lvl="0" indent="-34290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Гигиеническая экспертиза</a:t>
                      </a:r>
                    </a:p>
                    <a:p>
                      <a:pPr marL="342900" marR="0" lvl="0" indent="-34290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Специфическая иммунопрофилактика при инфекционных заболеваниях</a:t>
                      </a:r>
                    </a:p>
                    <a:p>
                      <a:pPr marL="342900" marR="0" lvl="0" indent="-34290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Противоэпидемические мероприятия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Станции практических навыков с привлечением экзаменаторов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станций: 5</a:t>
                      </a:r>
                    </a:p>
                    <a:p>
                      <a:pPr algn="ctr"/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48500631"/>
                  </a:ext>
                </a:extLst>
              </a:tr>
              <a:tr h="1766285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Сестринское дело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1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marR="0" lvl="0" indent="-22860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Основы сестринского дела: Безопасный сестринский уход</a:t>
                      </a:r>
                    </a:p>
                    <a:p>
                      <a:pPr marL="228600" marR="0" lvl="0" indent="-22860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Улучшение здоровья населения на уровне первичной медико-санитарной помощи: Сестринский уход на дому. Сестринское дело в педиатрии и акушерстве</a:t>
                      </a:r>
                    </a:p>
                    <a:p>
                      <a:pPr marL="228600" marR="0" lvl="0" indent="-22860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Улучшение здоровья населения в сообществе среди уязвимых групп: Психическое здоровье. Сестринское дело в геронтологии</a:t>
                      </a:r>
                    </a:p>
                    <a:p>
                      <a:pPr marL="228600" marR="0" lvl="0" indent="-22860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Научные исследования в области сестринского дела и специализированный сестринский уход</a:t>
                      </a:r>
                    </a:p>
                    <a:p>
                      <a:pPr marL="228600" marR="0" lvl="0" indent="-22860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Лидерство и  управление в сестринском деле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55600" marR="0" lvl="0" indent="-35560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kumimoji="0" lang="ru-RU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Оказание медицинской помощи (догоспитальной) при внезапной остановке сердца</a:t>
                      </a:r>
                    </a:p>
                    <a:p>
                      <a:pPr marL="355600" marR="0" lvl="0" indent="-35560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kumimoji="0" lang="ru-RU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Менеджмент и лидерство в сестринском деле</a:t>
                      </a:r>
                    </a:p>
                    <a:p>
                      <a:pPr marL="355600" marR="0" lvl="0" indent="-35560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kumimoji="0" lang="ru-RU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Оказание медицинской помощи (догоспитальной) при шоках </a:t>
                      </a:r>
                    </a:p>
                    <a:p>
                      <a:pPr marL="355600" marR="0" lvl="0" indent="-35560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kumimoji="0" lang="ru-RU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Специфическая иммунопрофилактика при инфекционных заболеваниях (Национальный календарь профилактических прививок)</a:t>
                      </a:r>
                    </a:p>
                    <a:p>
                      <a:pPr marL="355600" marR="0" lvl="0" indent="-35560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kumimoji="0" lang="ru-RU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Коммуникативные навыки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Станции клинических навыков с привлечением экзаменаторов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станций: 5</a:t>
                      </a:r>
                    </a:p>
                    <a:p>
                      <a:pPr algn="ctr"/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50501328"/>
                  </a:ext>
                </a:extLst>
              </a:tr>
              <a:tr h="1517633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Фармация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ru-RU" sz="1000" spc="1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Фармакогностический</a:t>
                      </a:r>
                      <a:r>
                        <a:rPr lang="ru-RU" sz="1000" spc="1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анализ лекарственного сырья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000" spc="1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Технология приготовления лекарственных средств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000" spc="1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Контроль качества лекарственных средств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ru-RU" sz="1000" spc="1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Организация приема, учета, хранения и реализация лекарственных средств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55600" marR="0" lvl="0" indent="-35560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kumimoji="0" lang="ru-RU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Проведение </a:t>
                      </a:r>
                      <a:r>
                        <a:rPr kumimoji="0" lang="ru-RU" sz="10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фармагностического</a:t>
                      </a:r>
                      <a:r>
                        <a:rPr kumimoji="0" lang="ru-RU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анализа лекарственного растительного сырья</a:t>
                      </a:r>
                    </a:p>
                    <a:p>
                      <a:pPr marL="355600" marR="0" lvl="0" indent="-35560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kumimoji="0" lang="ru-RU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Промышленное производство лекарственных препаратов</a:t>
                      </a:r>
                    </a:p>
                    <a:p>
                      <a:pPr marL="355600" marR="0" lvl="0" indent="-35560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kumimoji="0" lang="ru-RU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Контроль качества лекарственных препаратов</a:t>
                      </a:r>
                    </a:p>
                    <a:p>
                      <a:pPr marL="355600" marR="0" lvl="0" indent="-35560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kumimoji="0" lang="ru-RU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Анализ экономических показателей деятельности фармацевтических организаций, учет движения товарно-материальных ценностей</a:t>
                      </a:r>
                    </a:p>
                    <a:p>
                      <a:pPr marL="355600" marR="0" lvl="0" indent="-35560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kumimoji="0" lang="ru-RU" sz="1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Коммуникативные навыки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Станции практических навыков с привлечением экзаменаторов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станций: 5</a:t>
                      </a:r>
                    </a:p>
                    <a:p>
                      <a:pPr algn="ctr"/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2846027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5526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912A9A8-9F49-44E6-8454-C2A5050B1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9727438" cy="492443"/>
          </a:xfrm>
        </p:spPr>
        <p:txBody>
          <a:bodyPr/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Оценка навыков выпускников интернатуры 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CA57404-DE11-4F10-A920-66144E136A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066800"/>
            <a:ext cx="11144503" cy="5137785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3B8C358A-32ED-4D52-81FE-ADF61167C2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176009"/>
              </p:ext>
            </p:extLst>
          </p:nvPr>
        </p:nvGraphicFramePr>
        <p:xfrm>
          <a:off x="266700" y="951247"/>
          <a:ext cx="11658599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474834618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985854439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3863114925"/>
                    </a:ext>
                  </a:extLst>
                </a:gridCol>
                <a:gridCol w="2705099">
                  <a:extLst>
                    <a:ext uri="{9D8B030D-6E8A-4147-A177-3AD203B41FA5}">
                      <a16:colId xmlns:a16="http://schemas.microsoft.com/office/drawing/2014/main" val="3693455637"/>
                    </a:ext>
                  </a:extLst>
                </a:gridCol>
              </a:tblGrid>
              <a:tr h="33321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Специальность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Профессиональные компетенции (приказ МЗ №647 от 31.07.2015)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Перечень оценки навыков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Формат оценки навыков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17595252"/>
                  </a:ext>
                </a:extLst>
              </a:tr>
              <a:tr h="100790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Общая врачебная практика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i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Клинические навыки: </a:t>
                      </a:r>
                    </a:p>
                    <a:p>
                      <a:pPr marL="171450" marR="0" lvl="0" indent="-17145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0" i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Обеспечивать эффективный пациент-центрированный уход, включающий в себя соответствующие и эффективные мероприятия, направленные на диагностику, лечение и профилактику заболеваний.</a:t>
                      </a:r>
                    </a:p>
                    <a:p>
                      <a:pPr marL="171450" marR="0" lvl="0" indent="-17145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200" b="0" i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Распознавать и оказывать первую помощь при наиболее распространенных в области практики неотложных состояниях, угрожающих жизни пациента на догоспитальном этапе</a:t>
                      </a: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28600" marR="0" lvl="0" indent="-22860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457200" marR="0" lvl="0" indent="-45720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Оказание медицинской помощи на догоспитальном этапе при внезапной остановке сердца</a:t>
                      </a:r>
                    </a:p>
                    <a:p>
                      <a:pPr marL="457200" marR="0" lvl="0" indent="-45720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Оказание медицинской помощи на догоспитальном этапе при шоках</a:t>
                      </a:r>
                    </a:p>
                    <a:p>
                      <a:pPr marL="457200" marR="0" lvl="0" indent="-45720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Оказание медицинской помощи по системе ИВБДВ</a:t>
                      </a:r>
                    </a:p>
                    <a:p>
                      <a:pPr marL="457200" marR="0" lvl="0" indent="-45720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Оказание медицинской помощи на догоспитальном этапе при позднем токсикозе</a:t>
                      </a:r>
                    </a:p>
                    <a:p>
                      <a:pPr marL="457200" marR="0" lvl="0" indent="-45720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Оказание медицинской помощи на догоспитальном этапе при остром нарушении кровообращения </a:t>
                      </a:r>
                    </a:p>
                    <a:p>
                      <a:pPr marL="342900" marR="0" lvl="0" indent="-34290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Станции клинических навыков с привлечением экзаменаторов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станций: 5</a:t>
                      </a: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48500631"/>
                  </a:ext>
                </a:extLst>
              </a:tr>
              <a:tr h="1952781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Стоматология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Клинические навыки: </a:t>
                      </a:r>
                    </a:p>
                    <a:p>
                      <a:pPr marL="171450" marR="0" lvl="0" indent="-17145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Обеспечивать эффективный пациент-центрированный уход, включающий в себя соответствующие и эффективные мероприятия, направленные на диагностику, лечение и профилактику заболеваний.</a:t>
                      </a:r>
                    </a:p>
                    <a:p>
                      <a:pPr marL="171450" marR="0" lvl="0" indent="-17145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Распознавать и оказывать первую помощь при наиболее распространенных в области практики неотложных состояниях, угрожающих жизни пациента на догоспитальном этапе</a:t>
                      </a:r>
                    </a:p>
                    <a:p>
                      <a:pPr marL="228600" marR="0" lvl="0" indent="-22860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 Проведение  и интерпретация </a:t>
                      </a:r>
                      <a:r>
                        <a:rPr kumimoji="0" lang="ru-RU" sz="12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окклюзиограммы</a:t>
                      </a:r>
                      <a:endParaRPr kumimoji="0" lang="ru-RU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 Инструментальная и медикаментозная обработка корневых каналов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 Техника проведения операции удаления зуба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 Диагностика и лечение заболеваний  слизистой оболочки  полости рта у детей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5. Оказание медицинской помощи на догоспитальном этапе при анафилактическом  шоке 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Станции клинических навыков с привлечением экзаменаторов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станций: 5</a:t>
                      </a: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31505013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6643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4C68614-B7FC-4D69-BC62-BAF08F8ED496}"/>
              </a:ext>
            </a:extLst>
          </p:cNvPr>
          <p:cNvSpPr/>
          <p:nvPr/>
        </p:nvSpPr>
        <p:spPr>
          <a:xfrm>
            <a:off x="1371600" y="260351"/>
            <a:ext cx="9448800" cy="80644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275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Резидентура (согласование спецификаций теста) </a:t>
            </a:r>
            <a:endParaRPr lang="x-none" sz="2275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DEF36917-1E0D-47A4-B22A-B5BD818FFC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9152367"/>
              </p:ext>
            </p:extLst>
          </p:nvPr>
        </p:nvGraphicFramePr>
        <p:xfrm>
          <a:off x="1558926" y="1676400"/>
          <a:ext cx="9448800" cy="4211724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43846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641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3308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Изменения в спецификации (решение комитетов по специальностям)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306" marR="74306" marT="37018" marB="37018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Подтвердили согласование (решение комитетов по специальностям)</a:t>
                      </a:r>
                      <a:endParaRPr lang="x-none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306" marR="74306" marT="37018" marB="3701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2628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Неврология </a:t>
                      </a: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взр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 дет</a:t>
                      </a:r>
                      <a:endParaRPr lang="x-none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306" marR="74306" marT="37018" marB="3701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Акушерство-гинекология </a:t>
                      </a: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взр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 дет.</a:t>
                      </a:r>
                      <a:endParaRPr lang="x-none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306" marR="74306" marT="37018" marB="3701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6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Терапия </a:t>
                      </a:r>
                      <a:endParaRPr lang="x-none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306" marR="74306" marT="37018" marB="3701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Аллергология-иммунология </a:t>
                      </a: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взр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 дет.</a:t>
                      </a:r>
                      <a:endParaRPr lang="x-none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306" marR="74306" marT="37018" marB="3701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6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Ревматология </a:t>
                      </a: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взр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 дет.</a:t>
                      </a:r>
                      <a:endParaRPr lang="x-none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306" marR="74306" marT="37018" marB="37018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Дерматовенерология </a:t>
                      </a: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взр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 дет</a:t>
                      </a:r>
                      <a:endParaRPr lang="x-none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306" marR="74306" marT="37018" marB="3701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26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Нефрология </a:t>
                      </a: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взр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 дет.</a:t>
                      </a:r>
                      <a:endParaRPr lang="x-none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306" marR="74306" marT="37018" marB="37018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Радиология </a:t>
                      </a:r>
                      <a:endParaRPr lang="x-none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306" marR="74306" marT="37018" marB="37018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26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Клиническая фармакология</a:t>
                      </a:r>
                      <a:endParaRPr lang="x-none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306" marR="74306" marT="37018" marB="37018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Психиатрия </a:t>
                      </a:r>
                      <a:endParaRPr lang="x-none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306" marR="74306" marT="37018" marB="3701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26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Гематология</a:t>
                      </a:r>
                      <a:endParaRPr lang="x-none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306" marR="74306" marT="37018" marB="37018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Пульмонология </a:t>
                      </a: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взр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 дет.</a:t>
                      </a:r>
                      <a:endParaRPr lang="x-none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306" marR="74306" marT="37018" marB="37018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8680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Эндокринология </a:t>
                      </a: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взр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 дет.</a:t>
                      </a:r>
                      <a:endParaRPr lang="x-none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306" marR="74306" marT="37018" marB="37018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Семейная медицина </a:t>
                      </a:r>
                      <a:endParaRPr lang="x-none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306" marR="74306" marT="37018" marB="3701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2628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Анестезиология-реанимация </a:t>
                      </a: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взр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  дет.</a:t>
                      </a:r>
                      <a:endParaRPr lang="x-none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306" marR="74306" marT="37018" marB="37018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медицина и реабилитация</a:t>
                      </a:r>
                      <a:endParaRPr lang="x-none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306" marR="74306" marT="37018" marB="3701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2628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Гастроэнтерология </a:t>
                      </a: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взр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 дет.</a:t>
                      </a:r>
                      <a:endParaRPr lang="x-none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306" marR="74306" marT="37018" marB="37018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Кардиология </a:t>
                      </a: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взр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.,дет</a:t>
                      </a:r>
                      <a:endParaRPr lang="x-none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306" marR="74306" marT="37018" marB="3701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26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Медицинская генетика</a:t>
                      </a:r>
                      <a:endParaRPr lang="x-none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306" marR="74306" marT="37018" marB="37018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Офтальмология </a:t>
                      </a: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взр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 дет.</a:t>
                      </a:r>
                      <a:endParaRPr lang="x-none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306" marR="74306" marT="37018" marB="3701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8680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Оториноларингология </a:t>
                      </a: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взр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 дет.</a:t>
                      </a:r>
                    </a:p>
                  </a:txBody>
                  <a:tcPr marL="74306" marR="74306" marT="37018" marB="37018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x-none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4306" marR="74306" marT="37018" marB="37018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28074"/>
            <a:ext cx="11439652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900" spc="-10" dirty="0">
                <a:solidFill>
                  <a:schemeClr val="tx2">
                    <a:lumMod val="75000"/>
                  </a:schemeClr>
                </a:solidFill>
              </a:rPr>
              <a:t>Оценка навыков выпускников резидентуры</a:t>
            </a:r>
            <a:endParaRPr lang="ru-RU" sz="29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F75CD46E-ECC4-421D-B6C2-7F173D3B5F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037870"/>
              </p:ext>
            </p:extLst>
          </p:nvPr>
        </p:nvGraphicFramePr>
        <p:xfrm>
          <a:off x="533400" y="540182"/>
          <a:ext cx="11049000" cy="57280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2532">
                  <a:extLst>
                    <a:ext uri="{9D8B030D-6E8A-4147-A177-3AD203B41FA5}">
                      <a16:colId xmlns:a16="http://schemas.microsoft.com/office/drawing/2014/main" val="474834618"/>
                    </a:ext>
                  </a:extLst>
                </a:gridCol>
                <a:gridCol w="411105">
                  <a:extLst>
                    <a:ext uri="{9D8B030D-6E8A-4147-A177-3AD203B41FA5}">
                      <a16:colId xmlns:a16="http://schemas.microsoft.com/office/drawing/2014/main" val="3863114925"/>
                    </a:ext>
                  </a:extLst>
                </a:gridCol>
                <a:gridCol w="4003990">
                  <a:extLst>
                    <a:ext uri="{9D8B030D-6E8A-4147-A177-3AD203B41FA5}">
                      <a16:colId xmlns:a16="http://schemas.microsoft.com/office/drawing/2014/main" val="3778396886"/>
                    </a:ext>
                  </a:extLst>
                </a:gridCol>
                <a:gridCol w="1446619">
                  <a:extLst>
                    <a:ext uri="{9D8B030D-6E8A-4147-A177-3AD203B41FA5}">
                      <a16:colId xmlns:a16="http://schemas.microsoft.com/office/drawing/2014/main" val="3908861931"/>
                    </a:ext>
                  </a:extLst>
                </a:gridCol>
                <a:gridCol w="2264754">
                  <a:extLst>
                    <a:ext uri="{9D8B030D-6E8A-4147-A177-3AD203B41FA5}">
                      <a16:colId xmlns:a16="http://schemas.microsoft.com/office/drawing/2014/main" val="3693455637"/>
                    </a:ext>
                  </a:extLst>
                </a:gridCol>
              </a:tblGrid>
              <a:tr h="46686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Специальности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Перечень навыков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Удельный вес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Формат оценки навыков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17595252"/>
                  </a:ext>
                </a:extLst>
              </a:tr>
              <a:tr h="271815">
                <a:tc rowSpan="11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1200" b="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РЕЗИДЕНТУРА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41 специальность 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1200" b="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1200" b="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1200" b="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1200" b="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1200" b="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1200" b="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                          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Сбор истории болезни (жалобы, анамнезы)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1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Клинический случай (кейс)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со стандартизированным/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реальным пациентом</a:t>
                      </a: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ru-RU" sz="1200" dirty="0"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  </a:t>
                      </a:r>
                    </a:p>
                    <a:p>
                      <a:pPr algn="l"/>
                      <a:endParaRPr lang="ru-RU" sz="12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ru-RU" sz="12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4850063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Объективный осмотр                                               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6851499"/>
                  </a:ext>
                </a:extLst>
              </a:tr>
              <a:tr h="4406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План ведения пациента                                           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5025843"/>
                  </a:ext>
                </a:extLst>
              </a:tr>
              <a:tr h="4406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Постановка предварительного диагноза               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2556879"/>
                  </a:ext>
                </a:extLst>
              </a:tr>
              <a:tr h="4175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Клиническое мышление (интерпретация результатов обследования                                                             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3337743"/>
                  </a:ext>
                </a:extLst>
              </a:tr>
              <a:tr h="6388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Решение проблем пациента/принятие решения: дифференциальная диагностика. Обоснование клинического диагноза                                            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3814034"/>
                  </a:ext>
                </a:extLst>
              </a:tr>
              <a:tr h="4255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Лечебная тактика                                                                  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418091"/>
                  </a:ext>
                </a:extLst>
              </a:tr>
              <a:tr h="4406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Прогноз и рекомендации                                           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7902213"/>
                  </a:ext>
                </a:extLst>
              </a:tr>
              <a:tr h="5109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Разъяснение информации и своевременная обратная связь                                                                             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757137"/>
                  </a:ext>
                </a:extLst>
              </a:tr>
              <a:tr h="44065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Коммуникативные навыки                                        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1272880"/>
                  </a:ext>
                </a:extLst>
              </a:tr>
              <a:tr h="3344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ahoma" panose="020B060403050404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54276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2596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3748" y="282066"/>
            <a:ext cx="11439652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900" spc="-10" dirty="0">
                <a:solidFill>
                  <a:schemeClr val="tx2">
                    <a:lumMod val="75000"/>
                  </a:schemeClr>
                </a:solidFill>
              </a:rPr>
              <a:t>Оценка навыков выпускников резидентуры</a:t>
            </a:r>
            <a:endParaRPr lang="ru-RU" sz="29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F75CD46E-ECC4-421D-B6C2-7F173D3B5F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3429825"/>
              </p:ext>
            </p:extLst>
          </p:nvPr>
        </p:nvGraphicFramePr>
        <p:xfrm>
          <a:off x="523748" y="750061"/>
          <a:ext cx="11268325" cy="57907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2252">
                  <a:extLst>
                    <a:ext uri="{9D8B030D-6E8A-4147-A177-3AD203B41FA5}">
                      <a16:colId xmlns:a16="http://schemas.microsoft.com/office/drawing/2014/main" val="47483461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863114925"/>
                    </a:ext>
                  </a:extLst>
                </a:gridCol>
                <a:gridCol w="5791200">
                  <a:extLst>
                    <a:ext uri="{9D8B030D-6E8A-4147-A177-3AD203B41FA5}">
                      <a16:colId xmlns:a16="http://schemas.microsoft.com/office/drawing/2014/main" val="3793785739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78581822"/>
                    </a:ext>
                  </a:extLst>
                </a:gridCol>
                <a:gridCol w="1962273">
                  <a:extLst>
                    <a:ext uri="{9D8B030D-6E8A-4147-A177-3AD203B41FA5}">
                      <a16:colId xmlns:a16="http://schemas.microsoft.com/office/drawing/2014/main" val="3693455637"/>
                    </a:ext>
                  </a:extLst>
                </a:gridCol>
              </a:tblGrid>
              <a:tr h="54533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Специальности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Перечень навыков</a:t>
                      </a: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Формат оценки навыков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17595252"/>
                  </a:ext>
                </a:extLst>
              </a:tr>
              <a:tr h="145483">
                <a:tc rowSpan="11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РЕЗИДЕНТУРА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Клиническая фармакология 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Оценил соответствие фармакотерапии национальным </a:t>
                      </a:r>
                      <a:r>
                        <a:rPr lang="kk-KZ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клиническим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протоколам лечения и/или международным клиническим рекомендациям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1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Клинический случай (кейс)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 стандартизированным/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реальным пациентом</a:t>
                      </a: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</a:p>
                    <a:p>
                      <a:pPr algn="l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48500631"/>
                  </a:ext>
                </a:extLst>
              </a:tr>
              <a:tr h="3283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Рационально выбрал базовое лекарственное средство (ЛС) или схему фармакотерапии с учетом возрастного профиля (детский возраст, пожилой возраст) и физиологического состояния пациента (беременность, лактация)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6826822"/>
                  </a:ext>
                </a:extLst>
              </a:tr>
              <a:tr h="3283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Оценил преимущества выбранного базового ЛС или схемы фармакотерапии по сравнению с другими препаратами из данной  группы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8327242"/>
                  </a:ext>
                </a:extLst>
              </a:tr>
              <a:tr h="3283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Обосновал рациональность выбора комбинации ЛС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9716784"/>
                  </a:ext>
                </a:extLst>
              </a:tr>
              <a:tr h="3283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Представил данные по эффективности ЛС с учетом данных доказательной медицины, с указанием уровней рекомендаций (A,B,C,D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7533890"/>
                  </a:ext>
                </a:extLst>
              </a:tr>
              <a:tr h="3283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Правильно рассчитал дозу ЛС на один прием, сутки. Правильно определил продолжительность терапии.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839176"/>
                  </a:ext>
                </a:extLst>
              </a:tr>
              <a:tr h="3283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Правильно оценил риск нежелательных побочных реакций (НПР)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221015"/>
                  </a:ext>
                </a:extLst>
              </a:tr>
              <a:tr h="1302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Перечислил планируемые 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 по предупреждению прогнозируемых НПР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Провел адекватный анализ взаимодействий  назначенных ЛС (клинически значимые, в том числе опасные лекарственные взаимодействия)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Представил рекомендации по оптимизации фармакотерапии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2674534"/>
                  </a:ext>
                </a:extLst>
              </a:tr>
              <a:tr h="3283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Провел адекватный анализ взаимодействий  назначенных ЛС (клинически значимые, в том числе опасные лекарственные взаимодействия)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6361946"/>
                  </a:ext>
                </a:extLst>
              </a:tr>
              <a:tr h="3283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Представил рекомендации по оптимизации фармакотерапии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4852524"/>
                  </a:ext>
                </a:extLst>
              </a:tr>
              <a:tr h="3283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marR="0" lvl="0" indent="-22860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kumimoji="0" lang="ru-RU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28600" marR="0" lvl="0" indent="-22860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endParaRPr kumimoji="0" lang="ru-RU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3205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1015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3748" y="282066"/>
            <a:ext cx="11439652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900" spc="-10" dirty="0">
                <a:solidFill>
                  <a:schemeClr val="tx2">
                    <a:lumMod val="75000"/>
                  </a:schemeClr>
                </a:solidFill>
              </a:rPr>
              <a:t>Оценка навыков выпускников резидентуры</a:t>
            </a:r>
            <a:endParaRPr lang="ru-RU" sz="29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F75CD46E-ECC4-421D-B6C2-7F173D3B5F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95136"/>
              </p:ext>
            </p:extLst>
          </p:nvPr>
        </p:nvGraphicFramePr>
        <p:xfrm>
          <a:off x="523748" y="750061"/>
          <a:ext cx="11144504" cy="59263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8452">
                  <a:extLst>
                    <a:ext uri="{9D8B030D-6E8A-4147-A177-3AD203B41FA5}">
                      <a16:colId xmlns:a16="http://schemas.microsoft.com/office/drawing/2014/main" val="474834618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3863114925"/>
                    </a:ext>
                  </a:extLst>
                </a:gridCol>
                <a:gridCol w="5638800">
                  <a:extLst>
                    <a:ext uri="{9D8B030D-6E8A-4147-A177-3AD203B41FA5}">
                      <a16:colId xmlns:a16="http://schemas.microsoft.com/office/drawing/2014/main" val="335822714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1602411398"/>
                    </a:ext>
                  </a:extLst>
                </a:gridCol>
                <a:gridCol w="1990852">
                  <a:extLst>
                    <a:ext uri="{9D8B030D-6E8A-4147-A177-3AD203B41FA5}">
                      <a16:colId xmlns:a16="http://schemas.microsoft.com/office/drawing/2014/main" val="3693455637"/>
                    </a:ext>
                  </a:extLst>
                </a:gridCol>
              </a:tblGrid>
              <a:tr h="97194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Специальности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       №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Перечень навыков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Удельный вес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Формат оценки навыков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17595252"/>
                  </a:ext>
                </a:extLst>
              </a:tr>
              <a:tr h="328363">
                <a:tc rowSpan="11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РЕЗИДЕНТУРА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Анестезиология-реанимация </a:t>
                      </a:r>
                      <a:r>
                        <a:rPr kumimoji="0" lang="ru-RU" sz="1200" b="1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взр</a:t>
                      </a:r>
                      <a:r>
                        <a:rPr kumimoji="0" lang="ru-RU" sz="12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., дет.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ru-RU" sz="12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Сбор анамнеза. </a:t>
                      </a: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Физикальное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обследование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1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Клинический случай (кейс)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 стандартизированным/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реальным пациентом</a:t>
                      </a: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ru-RU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</a:t>
                      </a:r>
                    </a:p>
                    <a:p>
                      <a:pPr algn="l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448500631"/>
                  </a:ext>
                </a:extLst>
              </a:tr>
              <a:tr h="3283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Предварительный перечень синдромов, оценка физического статуса по </a:t>
                      </a:r>
                      <a:r>
                        <a:rPr lang="en-US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ASA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5753228"/>
                  </a:ext>
                </a:extLst>
              </a:tr>
              <a:tr h="3283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Назначение лабораторных методов исследования, дообследования.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1508794"/>
                  </a:ext>
                </a:extLst>
              </a:tr>
              <a:tr h="3283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Назначение инструментальных методов исследования 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470890"/>
                  </a:ext>
                </a:extLst>
              </a:tr>
              <a:tr h="3283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Интерпретация </a:t>
                      </a:r>
                      <a:endParaRPr lang="ru-RU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результатов обследования пациента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1560971"/>
                  </a:ext>
                </a:extLst>
              </a:tr>
              <a:tr h="3283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Окончательный </a:t>
                      </a: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посиндромный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диагноз и его обоснование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3103390"/>
                  </a:ext>
                </a:extLst>
              </a:tr>
              <a:tr h="3283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Выбор </a:t>
                      </a:r>
                      <a:r>
                        <a:rPr lang="ru-RU" sz="12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посиндромного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лечения при подготовке к операции и после операции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731528"/>
                  </a:ext>
                </a:extLst>
              </a:tr>
              <a:tr h="3283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Определение метода и тактики анестезии</a:t>
                      </a: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6624974"/>
                  </a:ext>
                </a:extLst>
              </a:tr>
              <a:tr h="3283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Представление о механизме действия назначенных средств, анестетиков</a:t>
                      </a:r>
                      <a:endParaRPr kumimoji="0" lang="ru-RU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8126484"/>
                  </a:ext>
                </a:extLst>
              </a:tr>
              <a:tr h="3283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Определение прогноза и профилактики возможных осложнений</a:t>
                      </a:r>
                      <a:endParaRPr kumimoji="0" lang="ru-RU" sz="12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455275"/>
                  </a:ext>
                </a:extLst>
              </a:tr>
              <a:tr h="3283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56095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3729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1460</TotalTime>
  <Words>1798</Words>
  <Application>Microsoft Office PowerPoint</Application>
  <PresentationFormat>Широкоэкранный</PresentationFormat>
  <Paragraphs>594</Paragraphs>
  <Slides>15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Tahoma</vt:lpstr>
      <vt:lpstr>Times New Roman</vt:lpstr>
      <vt:lpstr>Office Theme</vt:lpstr>
      <vt:lpstr> ОЦЕНКА ПРОФЕССИОНАЛЬНОЙ ПОДГОТОВЛЕННОСТИ  ВЫПУСКНИКОВ образовательных программ высшего и послевузовского образования в области здравоохранения  2022-2023 учебного года</vt:lpstr>
      <vt:lpstr>ОЦЕНКА ПРОФЕССИОНАЛЬНОЙ ПОДГОТОВЛЕННОСТИ  ВЫПУСКНИКОВ (общие сведения)</vt:lpstr>
      <vt:lpstr>ОЦЕНКА ПРОФЕССИОНАЛЬНОЙ ПОДГОТОВЛЕННОСТИ  ВЫПУСКНИКОВ (общие сведения)</vt:lpstr>
      <vt:lpstr>Оценка навыков выпускников бакалавриата</vt:lpstr>
      <vt:lpstr>Оценка навыков выпускников интернатуры </vt:lpstr>
      <vt:lpstr>Презентация PowerPoint</vt:lpstr>
      <vt:lpstr>Оценка навыков выпускников резидентуры</vt:lpstr>
      <vt:lpstr>Оценка навыков выпускников резидентуры</vt:lpstr>
      <vt:lpstr>Оценка навыков выпускников резидентуры</vt:lpstr>
      <vt:lpstr>Оценка навыков выпускников резидентуры</vt:lpstr>
      <vt:lpstr>Оценка навыков выпускников резидентуры</vt:lpstr>
      <vt:lpstr>Оценка навыков выпускников резидентуры</vt:lpstr>
      <vt:lpstr>Оценка навыков выпускников резидентуры</vt:lpstr>
      <vt:lpstr>Оценка навыков выпускников резидентуры</vt:lpstr>
      <vt:lpstr>Сроки проведения экспертизы экзаменационного материала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Национальный центр независимой экзаменации</dc:title>
  <dc:creator>Admin</dc:creator>
  <cp:lastModifiedBy>user</cp:lastModifiedBy>
  <cp:revision>183</cp:revision>
  <dcterms:created xsi:type="dcterms:W3CDTF">2023-01-23T08:10:07Z</dcterms:created>
  <dcterms:modified xsi:type="dcterms:W3CDTF">2023-02-28T07:08:40Z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2022-11-25T00:00:00Z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2023-01-23T00:00:00Z</vt:filetime>
  </property>
</Properties>
</file>