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90" r:id="rId3"/>
    <p:sldMasterId id="2147483702" r:id="rId4"/>
    <p:sldMasterId id="2147483714" r:id="rId5"/>
    <p:sldMasterId id="2147483726" r:id="rId6"/>
    <p:sldMasterId id="2147483738" r:id="rId7"/>
    <p:sldMasterId id="2147483750" r:id="rId8"/>
    <p:sldMasterId id="2147483762" r:id="rId9"/>
    <p:sldMasterId id="2147483774" r:id="rId10"/>
    <p:sldMasterId id="2147483786" r:id="rId11"/>
    <p:sldMasterId id="2147483798" r:id="rId12"/>
    <p:sldMasterId id="2147483810" r:id="rId13"/>
    <p:sldMasterId id="2147483822" r:id="rId14"/>
  </p:sldMasterIdLst>
  <p:notesMasterIdLst>
    <p:notesMasterId r:id="rId47"/>
  </p:notesMasterIdLst>
  <p:sldIdLst>
    <p:sldId id="256" r:id="rId15"/>
    <p:sldId id="292" r:id="rId16"/>
    <p:sldId id="287" r:id="rId17"/>
    <p:sldId id="283" r:id="rId18"/>
    <p:sldId id="263" r:id="rId19"/>
    <p:sldId id="264" r:id="rId20"/>
    <p:sldId id="265" r:id="rId21"/>
    <p:sldId id="266" r:id="rId22"/>
    <p:sldId id="267" r:id="rId23"/>
    <p:sldId id="268" r:id="rId24"/>
    <p:sldId id="270" r:id="rId25"/>
    <p:sldId id="269" r:id="rId26"/>
    <p:sldId id="284" r:id="rId27"/>
    <p:sldId id="271" r:id="rId28"/>
    <p:sldId id="272" r:id="rId29"/>
    <p:sldId id="273" r:id="rId30"/>
    <p:sldId id="274" r:id="rId31"/>
    <p:sldId id="275" r:id="rId32"/>
    <p:sldId id="276" r:id="rId33"/>
    <p:sldId id="289" r:id="rId34"/>
    <p:sldId id="288" r:id="rId35"/>
    <p:sldId id="277" r:id="rId36"/>
    <p:sldId id="282" r:id="rId37"/>
    <p:sldId id="260" r:id="rId38"/>
    <p:sldId id="294" r:id="rId39"/>
    <p:sldId id="286" r:id="rId40"/>
    <p:sldId id="278" r:id="rId41"/>
    <p:sldId id="279" r:id="rId42"/>
    <p:sldId id="280" r:id="rId43"/>
    <p:sldId id="293" r:id="rId44"/>
    <p:sldId id="290" r:id="rId45"/>
    <p:sldId id="285" r:id="rId4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48" y="11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7B47-E205-487D-A113-D978A36FFBD3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C8188-E48E-4979-A019-90E5A9A50C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222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93BDC-0EC8-432F-8D8A-0295DA543F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24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3748" y="282066"/>
            <a:ext cx="11144503" cy="46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02E77-78C5-4599-BDA6-ED418ACA884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BEB17B-55C3-4007-B88F-5E3387E871B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056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57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5005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0988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669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5969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2572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3212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0219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3309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62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7F1428-9BEC-4143-83B4-86B0F423858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0BC15-450C-45E4-A448-F06457121DF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5336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3097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4061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921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8907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22611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742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2094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281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0434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82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1A97C-DF91-4E39-878D-F8D30DF4AB0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366101-9E6E-4AF3-98E1-5317AB2265B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7160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8389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544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1725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3925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20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5619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9040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556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7379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463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40C82-B2F2-49F9-90C1-99BDA7B9362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BE422E-B971-4CF2-9A66-4622D5A71E1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6622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7359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38993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4562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3109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2966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652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441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0909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9213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32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69873-2445-4D65-A72B-53E6E2CE4C0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C05F8-57F2-4543-B191-4A8A7CF4864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4124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318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05531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762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4673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0667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1299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140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3664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78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DE1C1-1EB8-4802-9F0B-711B3014865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2882E-38B0-4014-AB8B-88ABA42EA4A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28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9F038-5DAA-4872-8E13-A56221CD089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BC32AF-706F-4D47-BBE8-091D6E864CD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869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D9A56-43A2-425D-A629-602FBF82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227E8-91BA-427B-AF2D-DA19DA63818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7A8B8-AD40-49FC-B56F-348770D5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F01FA-A1E8-4AB7-B04D-860C4E3D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46B55-22F8-4EBC-8968-C5394D10B20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731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D9A56-43A2-425D-A629-602FBF82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A97C2B-8EAD-408C-8492-56C7682B6C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7A8B8-AD40-49FC-B56F-348770D5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F01FA-A1E8-4AB7-B04D-860C4E3D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44DE0-557A-43BE-9B72-A702A8666BF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335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D9A56-43A2-425D-A629-602FBF82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40260-368A-442A-8614-816AD8DB614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7A8B8-AD40-49FC-B56F-348770D5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F01FA-A1E8-4AB7-B04D-860C4E3D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7C5F33-B0B5-4402-B354-421826D977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37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24D9A56-43A2-425D-A629-602FBF82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A1609-5409-4A32-BF4E-B7F084B21F9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B7A8B8-AD40-49FC-B56F-348770D5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64F01FA-A1E8-4AB7-B04D-860C4E3D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B74A4-07CE-4704-9BF3-C909916982C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423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724D9A56-43A2-425D-A629-602FBF82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0EEC8-CDBE-43C9-868A-40257A3E70D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04B7A8B8-AD40-49FC-B56F-348770D5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64F01FA-A1E8-4AB7-B04D-860C4E3D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EE7E5-C85F-4616-BBA8-569D31ADD9E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41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724D9A56-43A2-425D-A629-602FBF82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0BC2D-5BF2-4B31-B1A2-B93313E7523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4B7A8B8-AD40-49FC-B56F-348770D5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64F01FA-A1E8-4AB7-B04D-860C4E3D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204BC7-B55A-4760-9967-80F27846BA5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010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24D9A56-43A2-425D-A629-602FBF82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902CA9-2E03-460A-970F-AF86A3BFA51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04B7A8B8-AD40-49FC-B56F-348770D5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F64F01FA-A1E8-4AB7-B04D-860C4E3D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FD1F8-510E-41C8-BD47-9E33D739A1B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34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24D9A56-43A2-425D-A629-602FBF82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B1AE6-BAB0-40F7-8F0E-29DE8A1B616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B7A8B8-AD40-49FC-B56F-348770D5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64F01FA-A1E8-4AB7-B04D-860C4E3D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8D30C-45F3-4030-8579-4DA1869B61A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301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24D9A56-43A2-425D-A629-602FBF82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73C66-AB81-44EE-9CE8-7FE366F90D6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4B7A8B8-AD40-49FC-B56F-348770D5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64F01FA-A1E8-4AB7-B04D-860C4E3D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F5FCCF-15B3-4371-A2DD-9C9C1DB2DD3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472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D9A56-43A2-425D-A629-602FBF82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23C90D-3584-438D-B9D2-61ECBD13988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7A8B8-AD40-49FC-B56F-348770D5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F01FA-A1E8-4AB7-B04D-860C4E3D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C43E9-026D-4798-8C6D-578BCF10EEE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95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D9A56-43A2-425D-A629-602FBF82C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A3B90-E0A7-40D7-83A4-D3595FB6AE1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7A8B8-AD40-49FC-B56F-348770D5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F01FA-A1E8-4AB7-B04D-860C4E3DE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97FD2C-E383-45A3-9238-3445341C69A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129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1DEE2-DB9B-4658-9ADC-877D90D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AEDF8-8771-493C-9328-A093776BD41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1FEF8-0B09-4C34-BF90-095BEF9A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B0F754-D09D-4FA4-A8FD-C4605111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CBF9C-F309-4918-9328-76468A0AEEE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746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1DEE2-DB9B-4658-9ADC-877D90D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31ABC-A60F-4DFC-9118-8DA40BCED1A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1FEF8-0B09-4C34-BF90-095BEF9A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B0F754-D09D-4FA4-A8FD-C4605111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B107FC-9DBD-4DF2-8A51-1A114E41E6D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9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1DEE2-DB9B-4658-9ADC-877D90D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97A6C-C67C-49FB-BE91-9B14F5CCD8E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1FEF8-0B09-4C34-BF90-095BEF9A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B0F754-D09D-4FA4-A8FD-C4605111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DF91D-5D93-4E6F-94BC-812983A1F4D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274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B61DEE2-DB9B-4658-9ADC-877D90D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63E3F-C980-4F48-B853-9A2B6A14DF5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051FEF8-0B09-4C34-BF90-095BEF9A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B0F754-D09D-4FA4-A8FD-C4605111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72E9B-0C97-46B3-BEA8-7C7FDF5CCE5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687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B61DEE2-DB9B-4658-9ADC-877D90D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4398F-452E-4950-AC09-F3B8EE32339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51FEF8-0B09-4C34-BF90-095BEF9A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AB0F754-D09D-4FA4-A8FD-C4605111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A6466-2CB0-4D74-A8CE-7F3BF9F4EDB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0290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B61DEE2-DB9B-4658-9ADC-877D90D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E65BC-5C12-48EC-9B42-89CC3895C52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051FEF8-0B09-4C34-BF90-095BEF9A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AB0F754-D09D-4FA4-A8FD-C4605111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47EA-7AC9-4FAB-A7DF-586EE5FCEB3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187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B61DEE2-DB9B-4658-9ADC-877D90D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08C50-3107-4740-B9DF-39EDCC83787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051FEF8-0B09-4C34-BF90-095BEF9A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9AB0F754-D09D-4FA4-A8FD-C4605111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D9153-195A-4F30-81EB-6963CBE8327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823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B61DEE2-DB9B-4658-9ADC-877D90D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F6DB15-8A3F-488A-B43C-CCE46644E9F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051FEF8-0B09-4C34-BF90-095BEF9A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B0F754-D09D-4FA4-A8FD-C4605111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94F7E8-BA70-43BD-AAAD-92DE94F4624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93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B61DEE2-DB9B-4658-9ADC-877D90D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A0CE9B-ED1A-46F2-80C6-A035A7451C3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C051FEF8-0B09-4C34-BF90-095BEF9A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AB0F754-D09D-4FA4-A8FD-C4605111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06AB4-7C62-4FE5-BEA7-D613AADA7A5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568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1DEE2-DB9B-4658-9ADC-877D90D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4327CD-08EA-4D79-AB4F-A8453CC7EA3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1FEF8-0B09-4C34-BF90-095BEF9A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B0F754-D09D-4FA4-A8FD-C4605111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A12C4-C379-4885-A77B-B5053451ACB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888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1DEE2-DB9B-4658-9ADC-877D90D2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5B03FF-67C9-4D82-9701-BD660772E6A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1FEF8-0B09-4C34-BF90-095BEF9A5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B0F754-D09D-4FA4-A8FD-C4605111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D3FEE-3B2C-411C-B2A0-77036698D6C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507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72998-0933-4695-A399-F531AAE6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C79F1D-D934-4691-9B3C-06965BAC005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F17F9-3D0D-4653-AC42-F3219D49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D9750-BCE8-4BC4-9AE6-CA86CE95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18AC00-9A84-429C-A87E-EFCFEFCF28E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97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72998-0933-4695-A399-F531AAE6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DC96C-D07F-44EA-9829-20BCDF16643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F17F9-3D0D-4653-AC42-F3219D49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D9750-BCE8-4BC4-9AE6-CA86CE95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EDE5A-563E-43DB-A4F2-E8BC53C210B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51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72998-0933-4695-A399-F531AAE6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53EFB-C97B-4B22-BBA4-484395EF110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F17F9-3D0D-4653-AC42-F3219D49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D9750-BCE8-4BC4-9AE6-CA86CE95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A1CDD-C6FA-45E3-8B38-B28F08A7B73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99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EC72998-0933-4695-A399-F531AAE6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A4F60-39D1-4C4D-AE48-24FB50C4BBD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D7F17F9-3D0D-4653-AC42-F3219D49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88D9750-BCE8-4BC4-9AE6-CA86CE95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00DA2C-9297-4F05-8E5D-C087729AE1F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539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EC72998-0933-4695-A399-F531AAE6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AE8652-89E2-4DAD-A9DB-AAF045151E3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D7F17F9-3D0D-4653-AC42-F3219D49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88D9750-BCE8-4BC4-9AE6-CA86CE95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ED7C5-1F30-4AC5-B8DB-DC97A43FB4B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91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3EC72998-0933-4695-A399-F531AAE6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44B25-F09B-42B6-A072-6142147FFB8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D7F17F9-3D0D-4653-AC42-F3219D49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88D9750-BCE8-4BC4-9AE6-CA86CE95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F493E-B2BF-420D-A35A-94067045D13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901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EC72998-0933-4695-A399-F531AAE6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4F3982-0BB1-415B-8B93-8D0BCA2E436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D7F17F9-3D0D-4653-AC42-F3219D49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88D9750-BCE8-4BC4-9AE6-CA86CE95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B7220-E885-4F13-AA16-5D1106F45CD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310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EC72998-0933-4695-A399-F531AAE6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9DDED-0CDF-4E89-A140-424FEE00247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D7F17F9-3D0D-4653-AC42-F3219D49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88D9750-BCE8-4BC4-9AE6-CA86CE95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2C7F1-0E05-4108-8D95-5C8128ECD03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54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EC72998-0933-4695-A399-F531AAE6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ACE6C-C406-4E5F-BFF4-C69B687D90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D7F17F9-3D0D-4653-AC42-F3219D49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88D9750-BCE8-4BC4-9AE6-CA86CE95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596F9-DC6A-4BC5-A891-A8291531D3C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320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72998-0933-4695-A399-F531AAE6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D03D8-69B4-4795-AF21-0583AA44995C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F17F9-3D0D-4653-AC42-F3219D49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D9750-BCE8-4BC4-9AE6-CA86CE95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0B6794-6AB7-4AAF-BA85-EDB2D9613BD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00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72998-0933-4695-A399-F531AAE6D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01BCC-A348-4094-9926-12456116381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F17F9-3D0D-4653-AC42-F3219D49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D9750-BCE8-4BC4-9AE6-CA86CE95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6FA476-1CA3-4AB9-BCC8-0575A03BDFC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11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538D2-094B-4D00-8C23-FEB4442F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E2DF03-EC63-4BDA-A9E8-8AADF8E9A91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C5F05-65FD-4ABA-8F86-29E8636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84171-4E5D-409E-82C5-76EE8C27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F279C-0343-449C-9EE1-1EC140D5993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5538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538D2-094B-4D00-8C23-FEB4442F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66C61-E2BE-4EF2-9C39-8D237656506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C5F05-65FD-4ABA-8F86-29E8636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84171-4E5D-409E-82C5-76EE8C27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BEEB9-1FAE-4F5C-BC3A-F2BBD092869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508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538D2-094B-4D00-8C23-FEB4442F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3E013-F3D7-4C6A-A86F-0651DBCDB82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C5F05-65FD-4ABA-8F86-29E8636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84171-4E5D-409E-82C5-76EE8C27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11056A-C971-469F-B96F-73A4AAE43C2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993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A0538D2-094B-4D00-8C23-FEB4442F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AF454-A29F-4867-886F-A735CA6CC14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1FC5F05-65FD-4ABA-8F86-29E8636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3F84171-4E5D-409E-82C5-76EE8C27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E475AB-5D76-4455-B8FA-FF11B848A7C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925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A0538D2-094B-4D00-8C23-FEB4442F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68854-4C0E-4415-9EAB-671DEFADA33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1FC5F05-65FD-4ABA-8F86-29E8636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3F84171-4E5D-409E-82C5-76EE8C27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B8125F-0670-4991-A77B-BEBF9AE1DCA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6387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BA0538D2-094B-4D00-8C23-FEB4442F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33B63-C56B-45E4-B39B-04FD9B757D8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1FC5F05-65FD-4ABA-8F86-29E8636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3F84171-4E5D-409E-82C5-76EE8C27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086D-1ADF-4DBF-AFBF-A0984FA9C6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812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A0538D2-094B-4D00-8C23-FEB4442F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290D5-87FA-4CB8-9477-ED5AC8471EE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1FC5F05-65FD-4ABA-8F86-29E8636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3F84171-4E5D-409E-82C5-76EE8C27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49BE4-2DAC-4557-9C10-BC81F707BE7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82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A0538D2-094B-4D00-8C23-FEB4442F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DFB31-C341-47A8-A2C0-66668E8DDAC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1FC5F05-65FD-4ABA-8F86-29E8636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3F84171-4E5D-409E-82C5-76EE8C27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CB5E8-0077-4EFC-ABE6-6424F253755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787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A0538D2-094B-4D00-8C23-FEB4442F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96908-8B73-43E0-B394-CEA510DEE2B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1FC5F05-65FD-4ABA-8F86-29E8636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3F84171-4E5D-409E-82C5-76EE8C27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91794-4431-4E2B-BEE6-D5F2DE98DE8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2688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538D2-094B-4D00-8C23-FEB4442F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F54E2-E4D7-4BF1-A00C-2CEE8CF4D0F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C5F05-65FD-4ABA-8F86-29E8636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84171-4E5D-409E-82C5-76EE8C27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5A67F-E95F-4130-B14D-2A62A93E0F4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37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331479-F467-4049-8931-F2068E93F0E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9192D-5CE2-4875-8E48-A722486D4AF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32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538D2-094B-4D00-8C23-FEB4442F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31AA4-B805-4C6D-87F5-8FEF718842D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C5F05-65FD-4ABA-8F86-29E8636B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84171-4E5D-409E-82C5-76EE8C27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4FB98-A7E7-41FE-9727-9E3C32E8B70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8097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95B0D-E566-426C-9CAA-07D084F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4C7DA-B155-4BD8-AC5B-93A35139A1D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DA532-9640-4D20-BE87-CAE24E9D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24C27-92AF-451D-A12B-6B3B7326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FE6EE-5D6D-4D95-8E2E-A90F8DE7AC3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2097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95B0D-E566-426C-9CAA-07D084F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4C061-8612-42A3-BC6E-2BA3530D49E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DA532-9640-4D20-BE87-CAE24E9D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24C27-92AF-451D-A12B-6B3B7326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97B17-AE5B-4945-81A3-2504ACCB715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294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95B0D-E566-426C-9CAA-07D084F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1B34B-BE47-4F48-A2B7-1D9961B6286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DA532-9640-4D20-BE87-CAE24E9D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24C27-92AF-451D-A12B-6B3B7326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ED4FE5-FE3C-44DE-A52B-82A2AB704FA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804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DE95B0D-E566-426C-9CAA-07D084F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AE0BE-6A6A-450C-A36D-EC95C62B085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77DA532-9640-4D20-BE87-CAE24E9D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6924C27-92AF-451D-A12B-6B3B7326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A2A84-CEB0-4629-8FFB-868DFE0AE85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2759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1DE95B0D-E566-426C-9CAA-07D084F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3FC10-DA8C-4AEA-94CC-7CC74241B8C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77DA532-9640-4D20-BE87-CAE24E9D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6924C27-92AF-451D-A12B-6B3B7326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9F608-91AB-451A-9834-E729BD3C02F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2554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DE95B0D-E566-426C-9CAA-07D084F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3E3A2-54BA-42A7-81FD-CCF4080B9D7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177DA532-9640-4D20-BE87-CAE24E9D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6924C27-92AF-451D-A12B-6B3B7326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DA385A-C064-4263-8647-C8879C6A97E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1173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1DE95B0D-E566-426C-9CAA-07D084F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5DE74-B78B-4FBA-963B-1AE8760799D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77DA532-9640-4D20-BE87-CAE24E9D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6924C27-92AF-451D-A12B-6B3B7326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AC834-B55C-4160-817C-4866F19E3D5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2455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DE95B0D-E566-426C-9CAA-07D084F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66627-D9C4-4038-B8ED-9C74E7E175B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77DA532-9640-4D20-BE87-CAE24E9D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6924C27-92AF-451D-A12B-6B3B7326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5E642D-0A15-414B-8FC1-8D11D66A5D1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6927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DE95B0D-E566-426C-9CAA-07D084F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118AF-9667-4AB8-BDB9-B818FE2751E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77DA532-9640-4D20-BE87-CAE24E9D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6924C27-92AF-451D-A12B-6B3B7326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A1ADE-DFEC-47CF-8801-2B54F18821D5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5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CCC989-53F3-456C-9E3D-C9DEFEDC756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AA702B-2EFB-46C1-B717-625AC4303DE9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0883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95B0D-E566-426C-9CAA-07D084F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3FCD4D-F09D-4374-AFD0-928400B10E4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DA532-9640-4D20-BE87-CAE24E9D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24C27-92AF-451D-A12B-6B3B7326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EBCA3E-EDF7-49AC-AAB8-B90DC250310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7267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95B0D-E566-426C-9CAA-07D084F6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33B7A-3625-4122-8834-DCA326110D2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DA532-9640-4D20-BE87-CAE24E9DB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24C27-92AF-451D-A12B-6B3B7326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9F0CEE-4B83-4D4F-AA17-DD7552B1C21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919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7FD1E-BA6D-4503-8B2E-A209CA8D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1406A-BF3D-4EB6-91CB-95A579B430E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AE846-4C50-4262-AD60-B69DBF1D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466F0-E8D2-4E82-9F00-1A19F8A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7C520-BBE6-49B6-8408-F147DFE8E78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7837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7FD1E-BA6D-4503-8B2E-A209CA8D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CDE595-DE90-4095-957A-7EFE9A81F3E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AE846-4C50-4262-AD60-B69DBF1D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466F0-E8D2-4E82-9F00-1A19F8A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86B459-A2D7-4B6A-9A16-6A514F35D552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0488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7FD1E-BA6D-4503-8B2E-A209CA8D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F8AB9-6C5C-4915-ACA5-141F1C5124C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AE846-4C50-4262-AD60-B69DBF1D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466F0-E8D2-4E82-9F00-1A19F8A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84A71-1DE4-4211-9812-F57A8607D4E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6418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0A7FD1E-BA6D-4503-8B2E-A209CA8D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AA516A-A349-4E0D-BCF0-7EA14846537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5AE846-4C50-4262-AD60-B69DBF1D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CD466F0-E8D2-4E82-9F00-1A19F8A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85AD5-D78F-40D7-B5D2-D83527E1359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7681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20A7FD1E-BA6D-4503-8B2E-A209CA8D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872416-EC95-488A-A7E6-21C77D710D0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05AE846-4C50-4262-AD60-B69DBF1D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CD466F0-E8D2-4E82-9F00-1A19F8A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7C4DD-4064-401A-B078-737C39AF648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5603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0A7FD1E-BA6D-4503-8B2E-A209CA8D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CD289-C38D-467B-A0DA-6DAC4037B8F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05AE846-4C50-4262-AD60-B69DBF1D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CCD466F0-E8D2-4E82-9F00-1A19F8A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A1D23-7C5D-4F87-AEB6-7E7CF83BAF6A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5150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20A7FD1E-BA6D-4503-8B2E-A209CA8D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43872-AD75-4E04-96D7-3E313AAD1E3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05AE846-4C50-4262-AD60-B69DBF1D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CD466F0-E8D2-4E82-9F00-1A19F8A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600DF-9B6F-408C-9567-3A4F8ED5C6D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593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0A7FD1E-BA6D-4503-8B2E-A209CA8D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EF3B0-7503-479B-A1ED-D62F31F19FD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5AE846-4C50-4262-AD60-B69DBF1D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CD466F0-E8D2-4E82-9F00-1A19F8A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ABCC8-CE34-4FD1-A32A-CE4FE3E9041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32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083F4-025F-43F8-8E53-B55E8300C20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43B76F-8FA8-4005-89D6-A21743872FE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159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0A7FD1E-BA6D-4503-8B2E-A209CA8D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556B48-A293-4569-87E6-582C3C5BA2AA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5AE846-4C50-4262-AD60-B69DBF1D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CD466F0-E8D2-4E82-9F00-1A19F8A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6A3CA1-29FE-409F-A51A-94CB278CE9A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1118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7FD1E-BA6D-4503-8B2E-A209CA8D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8F201-4DE9-41CF-B05B-562B5C8E1FA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AE846-4C50-4262-AD60-B69DBF1D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466F0-E8D2-4E82-9F00-1A19F8A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724CB-F097-4DEB-B99B-5BBCEA140D11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7357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7FD1E-BA6D-4503-8B2E-A209CA8D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607D6-51C2-460E-AFC3-AFDB45DCFC3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AE846-4C50-4262-AD60-B69DBF1D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466F0-E8D2-4E82-9F00-1A19F8AF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03D6DD-A133-4DF7-B4D6-3B18E1A08AE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9918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7626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068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721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544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1468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7874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51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552868-6DB0-4348-BF4A-CD93DD3ABFE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5C98E-DCDA-4EFF-8EDF-2CA1F7F16FA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1968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3862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6750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4810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2025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1613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782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35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9949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029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5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2280" y="2350388"/>
            <a:ext cx="9727438" cy="1001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748" y="1199134"/>
            <a:ext cx="11144503" cy="208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6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2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3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68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51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ECB0A-4066-4E6F-86AA-FEAF787B7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BD3B9F-EA4A-4833-88DB-722F16EDFF0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F5DA58-9AA3-48BC-9D2D-B4D4D13CA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55DF72-C2A9-49A3-A5CA-4E52DD67D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ECFC3E-8942-415A-9A40-A120DD50308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75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4D9A56-43A2-425D-A629-602FBF82C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088-9366-4A45-8597-7509144B18B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7A8B8-AD40-49FC-B56F-348770D52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F01FA-A1E8-4AB7-B04D-860C4E3DE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9F631-182D-419F-A439-0724C1F2032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50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43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1DEE2-DB9B-4658-9ADC-877D90D2C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CAAB5-8081-4667-97E7-A01E9D79E70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51FEF8-0B09-4C34-BF90-095BEF9A5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B0F754-D09D-4FA4-A8FD-C46051116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BB57F-F91C-4BD9-9231-9BAD7877F61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95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126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72998-0933-4695-A399-F531AAE6D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EAB05-3E12-49FE-84B9-EB506FAA05F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7F17F9-3D0D-4653-AC42-F3219D49A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D9750-BCE8-4BC4-9AE6-CA86CE955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08920-8FA6-4F56-BA31-5B770A4D8DC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04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538D2-094B-4D00-8C23-FEB4442FF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33B76B-F944-4791-84AF-C46535ECA1F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FC5F05-65FD-4ABA-8F86-29E8636B6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84171-4E5D-409E-82C5-76EE8C273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91CE9C-D35F-4A36-B2B4-C96EA625DA0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0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4339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95B0D-E566-426C-9CAA-07D084F6E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D9B620-6656-45EB-B99E-C33294406388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DA532-9640-4D20-BE87-CAE24E9DB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24C27-92AF-451D-A12B-6B3B7326F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EA1A-8843-4569-9E44-241240E98E17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21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A7FD1E-BA6D-4503-8B2E-A209CA8D5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B262D-4EDD-4044-986C-ECACB7D4719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5AE846-4C50-4262-AD60-B69DBF1D5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466F0-E8D2-4E82-9F00-1A19F8AF8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1AB89-3394-4693-915E-066BB53A42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0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F6052-3746-4957-9797-6169218BB87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38922-B3A8-45C3-A8B2-4D2DE9658A8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48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280" y="2350388"/>
            <a:ext cx="9727438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7365">
              <a:lnSpc>
                <a:spcPct val="100000"/>
              </a:lnSpc>
              <a:spcBef>
                <a:spcPts val="105"/>
              </a:spcBef>
            </a:pPr>
            <a:r>
              <a:rPr lang="ru-RU" spc="-10" dirty="0"/>
              <a:t>НЕЗАВИСИМАЯ ОЦЕНКА</a:t>
            </a:r>
            <a:br>
              <a:rPr lang="ru-RU" spc="-10" dirty="0"/>
            </a:br>
            <a:r>
              <a:rPr lang="ru-RU" spc="-10" dirty="0"/>
              <a:t> обучающихся, выпускников </a:t>
            </a:r>
            <a:r>
              <a:rPr lang="ru-RU" spc="-10" dirty="0" err="1"/>
              <a:t>бакалавриата</a:t>
            </a:r>
            <a:r>
              <a:rPr lang="ru-RU" spc="-10" dirty="0"/>
              <a:t>, интернатуры, резидентуры</a:t>
            </a:r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53B5C9"/>
                </a:solidFill>
              </a:rPr>
              <a:t>Правильный ответ: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EF692A-8EE1-4102-B481-A6F4DE43924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27250" y="1639888"/>
            <a:ext cx="7785100" cy="4572000"/>
          </a:xfrm>
        </p:spPr>
        <p:txBody>
          <a:bodyPr rtlCol="0">
            <a:normAutofit fontScale="92500"/>
          </a:bodyPr>
          <a:lstStyle/>
          <a:p>
            <a:pPr marL="457200" lvl="1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А) </a:t>
            </a:r>
            <a:r>
              <a:rPr lang="ru-RU" dirty="0">
                <a:cs typeface="Times New Roman" panose="02020603050405020304" pitchFamily="18" charset="0"/>
              </a:rPr>
              <a:t>оперативное устранение грыжи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Ответил верно                                 Ответил неверно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Окончание блока                                   Окончание блока</a:t>
            </a: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D70C149C-C458-49BD-87F9-CAF03717A49D}"/>
              </a:ext>
            </a:extLst>
          </p:cNvPr>
          <p:cNvSpPr/>
          <p:nvPr/>
        </p:nvSpPr>
        <p:spPr>
          <a:xfrm rot="2162889">
            <a:off x="4108450" y="2300288"/>
            <a:ext cx="358775" cy="863600"/>
          </a:xfrm>
          <a:prstGeom prst="downArrow">
            <a:avLst/>
          </a:prstGeom>
          <a:solidFill>
            <a:srgbClr val="53B5C9"/>
          </a:solidFill>
          <a:ln>
            <a:solidFill>
              <a:srgbClr val="53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AB8FA98C-5020-473A-A338-2F1013E25262}"/>
              </a:ext>
            </a:extLst>
          </p:cNvPr>
          <p:cNvSpPr/>
          <p:nvPr/>
        </p:nvSpPr>
        <p:spPr>
          <a:xfrm rot="19609730">
            <a:off x="7324725" y="2257425"/>
            <a:ext cx="341313" cy="911225"/>
          </a:xfrm>
          <a:prstGeom prst="downArrow">
            <a:avLst/>
          </a:prstGeom>
          <a:solidFill>
            <a:srgbClr val="53B5C9"/>
          </a:solidFill>
          <a:ln>
            <a:solidFill>
              <a:srgbClr val="53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F26A0780-49A6-4DA4-92DD-50A816548B80}"/>
              </a:ext>
            </a:extLst>
          </p:cNvPr>
          <p:cNvSpPr/>
          <p:nvPr/>
        </p:nvSpPr>
        <p:spPr>
          <a:xfrm>
            <a:off x="3502025" y="4122738"/>
            <a:ext cx="360363" cy="1152525"/>
          </a:xfrm>
          <a:prstGeom prst="downArrow">
            <a:avLst/>
          </a:prstGeom>
          <a:solidFill>
            <a:srgbClr val="53B5C9"/>
          </a:solidFill>
          <a:ln>
            <a:solidFill>
              <a:srgbClr val="53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875CCF16-9F28-4D4A-9371-4680E33CBC91}"/>
              </a:ext>
            </a:extLst>
          </p:cNvPr>
          <p:cNvSpPr/>
          <p:nvPr/>
        </p:nvSpPr>
        <p:spPr>
          <a:xfrm>
            <a:off x="7888288" y="4122738"/>
            <a:ext cx="358775" cy="1152525"/>
          </a:xfrm>
          <a:prstGeom prst="downArrow">
            <a:avLst/>
          </a:prstGeom>
          <a:solidFill>
            <a:srgbClr val="53B5C9"/>
          </a:solidFill>
          <a:ln>
            <a:solidFill>
              <a:srgbClr val="53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3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900" b="1" u="sng" dirty="0">
                <a:solidFill>
                  <a:srgbClr val="53B5C9"/>
                </a:solidFill>
                <a:cs typeface="Times New Roman" panose="02020603050405020304" pitchFamily="18" charset="0"/>
              </a:rPr>
              <a:t>Тестовый вопрос </a:t>
            </a:r>
            <a:r>
              <a:rPr lang="en-US" altLang="ru-RU" sz="3900" b="1" u="sng" dirty="0">
                <a:solidFill>
                  <a:srgbClr val="53B5C9"/>
                </a:solidFill>
                <a:cs typeface="Times New Roman" panose="02020603050405020304" pitchFamily="18" charset="0"/>
              </a:rPr>
              <a:t>G</a:t>
            </a:r>
            <a:r>
              <a:rPr lang="ru-RU" altLang="ru-RU" sz="3900" b="1" u="sng" dirty="0">
                <a:solidFill>
                  <a:srgbClr val="53B5C9"/>
                </a:solidFill>
                <a:cs typeface="Times New Roman" panose="02020603050405020304" pitchFamily="18" charset="0"/>
              </a:rPr>
              <a:t>- тип </a:t>
            </a:r>
            <a:r>
              <a:rPr lang="ru-RU" altLang="ru-RU" sz="3600" dirty="0"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cs typeface="Times New Roman" panose="02020603050405020304" pitchFamily="18" charset="0"/>
              </a:rPr>
            </a:br>
            <a:endParaRPr lang="ru-RU" altLang="ru-RU" sz="2400" dirty="0">
              <a:cs typeface="Times New Roman" panose="02020603050405020304" pitchFamily="18" charset="0"/>
            </a:endParaRPr>
          </a:p>
        </p:txBody>
      </p:sp>
      <p:sp>
        <p:nvSpPr>
          <p:cNvPr id="39939" name="Объект 2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9491663" cy="329565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Состоит из двух и более тестовых вопросов А-тип, описывающих динамику наблюдения и лечения  конкретного клинического случая (одного пациента). </a:t>
            </a:r>
          </a:p>
          <a:p>
            <a:pPr marL="0" indent="0" algn="just" eaLnBrk="1" hangingPunct="1">
              <a:buNone/>
            </a:pPr>
            <a:endParaRPr lang="ru-RU" altLang="ru-RU" dirty="0"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r>
              <a:rPr lang="ru-RU" altLang="ru-RU" dirty="0">
                <a:cs typeface="Times New Roman" panose="02020603050405020304" pitchFamily="18" charset="0"/>
              </a:rPr>
              <a:t>При тестовом вопросе </a:t>
            </a:r>
            <a:r>
              <a:rPr lang="en-US" altLang="ru-RU" b="1" u="sng" dirty="0">
                <a:solidFill>
                  <a:srgbClr val="53B5C9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G</a:t>
            </a:r>
            <a:r>
              <a:rPr lang="ru-RU" altLang="ru-RU" b="1" u="sng" dirty="0">
                <a:solidFill>
                  <a:srgbClr val="53B5C9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-тип </a:t>
            </a:r>
            <a:r>
              <a:rPr lang="ru-RU" altLang="ru-RU" b="1" dirty="0">
                <a:latin typeface="Calibri Light" panose="020F0302020204030204"/>
                <a:ea typeface="+mj-ea"/>
                <a:cs typeface="Times New Roman" panose="02020603050405020304" pitchFamily="18" charset="0"/>
              </a:rPr>
              <a:t>экзаменуемый может вернуться к     предыдущему вопросу </a:t>
            </a:r>
            <a:endParaRPr lang="ru-RU" altLang="ru-RU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37514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-15875"/>
            <a:ext cx="7780337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rallelogram 1">
            <a:extLst>
              <a:ext uri="{FF2B5EF4-FFF2-40B4-BE49-F238E27FC236}">
                <a16:creationId xmlns:a16="http://schemas.microsoft.com/office/drawing/2014/main" id="{4F3F84D2-AA61-42CC-AA02-57D0702E8172}"/>
              </a:ext>
            </a:extLst>
          </p:cNvPr>
          <p:cNvSpPr/>
          <p:nvPr/>
        </p:nvSpPr>
        <p:spPr>
          <a:xfrm>
            <a:off x="7361238" y="11113"/>
            <a:ext cx="7856537" cy="6858000"/>
          </a:xfrm>
          <a:prstGeom prst="parallelogram">
            <a:avLst>
              <a:gd name="adj" fmla="val 44295"/>
            </a:avLst>
          </a:prstGeom>
          <a:gradFill>
            <a:gsLst>
              <a:gs pos="0">
                <a:srgbClr val="A47FB9"/>
              </a:gs>
              <a:gs pos="100000">
                <a:schemeClr val="accent5">
                  <a:alpha val="57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29A547C9-0409-47FF-B5ED-C45E3B5678FD}"/>
              </a:ext>
            </a:extLst>
          </p:cNvPr>
          <p:cNvSpPr/>
          <p:nvPr/>
        </p:nvSpPr>
        <p:spPr>
          <a:xfrm>
            <a:off x="1790700" y="0"/>
            <a:ext cx="7948613" cy="6853238"/>
          </a:xfrm>
          <a:custGeom>
            <a:avLst/>
            <a:gdLst>
              <a:gd name="connsiteX0" fmla="*/ 0 w 15881330"/>
              <a:gd name="connsiteY0" fmla="*/ 0 h 13716000"/>
              <a:gd name="connsiteX1" fmla="*/ 15881330 w 15881330"/>
              <a:gd name="connsiteY1" fmla="*/ 0 h 13716000"/>
              <a:gd name="connsiteX2" fmla="*/ 9791700 w 15881330"/>
              <a:gd name="connsiteY2" fmla="*/ 13716000 h 13716000"/>
              <a:gd name="connsiteX3" fmla="*/ 0 w 15881330"/>
              <a:gd name="connsiteY3" fmla="*/ 13716000 h 13716000"/>
              <a:gd name="connsiteX4" fmla="*/ 0 w 15881330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1330" h="13716000">
                <a:moveTo>
                  <a:pt x="0" y="0"/>
                </a:moveTo>
                <a:lnTo>
                  <a:pt x="15881330" y="0"/>
                </a:lnTo>
                <a:lnTo>
                  <a:pt x="97917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5" name="TextBox 14"/>
          <p:cNvSpPr txBox="1">
            <a:spLocks noChangeArrowheads="1"/>
          </p:cNvSpPr>
          <p:nvPr/>
        </p:nvSpPr>
        <p:spPr bwMode="auto">
          <a:xfrm>
            <a:off x="1790700" y="218981"/>
            <a:ext cx="9396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G</a:t>
            </a:r>
            <a:r>
              <a:rPr kumimoji="0" lang="ru-RU" alt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– тип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(пример)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3944779-8EA2-4D12-A3A4-9237C60C4A69}"/>
              </a:ext>
            </a:extLst>
          </p:cNvPr>
          <p:cNvCxnSpPr/>
          <p:nvPr/>
        </p:nvCxnSpPr>
        <p:spPr>
          <a:xfrm flipV="1">
            <a:off x="312738" y="280988"/>
            <a:ext cx="0" cy="560387"/>
          </a:xfrm>
          <a:prstGeom prst="line">
            <a:avLst/>
          </a:prstGeom>
          <a:gradFill>
            <a:gsLst>
              <a:gs pos="0">
                <a:srgbClr val="CB0877">
                  <a:alpha val="65000"/>
                </a:srgbClr>
              </a:gs>
              <a:gs pos="100000">
                <a:srgbClr val="F51E35">
                  <a:alpha val="45000"/>
                </a:srgbClr>
              </a:gs>
            </a:gsLst>
            <a:lin ang="2700000" scaled="1"/>
          </a:gradFill>
          <a:ln w="31750">
            <a:solidFill>
              <a:srgbClr val="9556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Содержимое 2">
            <a:extLst>
              <a:ext uri="{FF2B5EF4-FFF2-40B4-BE49-F238E27FC236}">
                <a16:creationId xmlns:a16="http://schemas.microsoft.com/office/drawing/2014/main" id="{EEB0AE86-C8EC-4469-82F3-3200B6C5EC15}"/>
              </a:ext>
            </a:extLst>
          </p:cNvPr>
          <p:cNvSpPr txBox="1">
            <a:spLocks/>
          </p:cNvSpPr>
          <p:nvPr/>
        </p:nvSpPr>
        <p:spPr bwMode="auto">
          <a:xfrm>
            <a:off x="0" y="838200"/>
            <a:ext cx="783431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32500" lnSpcReduction="20000"/>
          </a:bodyPr>
          <a:lstStyle/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Девочка 2 лет доставлена  матерью в офис семейного врача  (ведет  ребенка с рождения) с лихорадкой.  Девочка испытывает напряжение и двустороннее симметричное дрожание верхних и нижних конечностей во время которого  отмечается 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синюшность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кожных покровов.  Приступ длится примерно 45 секунд, после чего она расслабляется и, кажется, засыпает.  Данное состояние возникло впервые.</a:t>
            </a: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Родилась в срок,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неонатальный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период, рост и развитие протекало в норме. Привита своевременно. </a:t>
            </a: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Объективно:  девочка вялая и сонная. Отвечает криком на вредные раздражители. Кожа 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розовая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, щеки красные. Барабанные перепонки воспалены с двух сторон, нос имеет скудные, четкие выделения, а горло слегка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эритематозное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. Температура тела 40,0 ° C (104,0 ° F), пульс 120 / мин и дыхание 40 / мин.  В легких дыхание везикулярное, в верхних дыхательных путях преходящие звуки.  Отмечается систолический шум 1/6 степени по левой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стернальной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границе. </a:t>
            </a:r>
          </a:p>
          <a:p>
            <a:pPr marL="0" marR="0" lvl="0" indent="360363" algn="just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ОАК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WBC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10,400/mm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3</a:t>
            </a:r>
            <a:r>
              <a:rPr kumimoji="0" lang="ru-RU" sz="3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,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Нейтрофилы 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п\я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5%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, Нейтрофилы 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с\я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 25 %, Лимфоциты 65 %, Моноциты 5 %. Ликвор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0 RBC/mm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3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ОАК норма.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Врач ввел ректальную свечу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ацетаминофена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. Через тридцать минут девочка проснулась и улыбается. Лихорадка отсутствует. </a:t>
            </a: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1. Что из следующего необходимо назначить в дополнение к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ампициллину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и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ацетаминофену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от среднего отита у данного ребенка?</a:t>
            </a: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А. Оральный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этосуксимид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В.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Пероральный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фенобарбитал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С. Оральный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фенитоин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D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Ректальный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диазепам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Е. Никаких дополнительных лекарств</a:t>
            </a: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2. Через две недели пациент доставлен в офис для последующего посещения. Ее мать говорит, что она чувствует себя хорошо, и у нее не было рецидивов ее симптомов. Обследование ушей показывает разрешение среднего отита. Что из следующего является наиболее важным диагностическим шагом в это время?</a:t>
            </a: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 pitchFamily="50" charset="-52"/>
              <a:ea typeface="+mn-ea"/>
              <a:cs typeface="+mn-cs"/>
            </a:endParaRP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А. </a:t>
            </a:r>
            <a:r>
              <a:rPr kumimoji="0" lang="ru-RU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Аудиологическое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тестирование</a:t>
            </a: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В. Когнитивное тестирование</a:t>
            </a: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С. Компьютерная томография головы</a:t>
            </a: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D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.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 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ЭЭГ</a:t>
            </a:r>
          </a:p>
          <a:p>
            <a:pPr marL="0" marR="0" lvl="0" indent="360363" algn="just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 pitchFamily="50" charset="-52"/>
                <a:ea typeface="+mn-ea"/>
                <a:cs typeface="+mn-cs"/>
              </a:rPr>
              <a:t>Е. Никаких дополнительных испытаний</a:t>
            </a:r>
          </a:p>
          <a:p>
            <a:pPr marL="0" marR="0" lvl="0" indent="360363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185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marL="449263" indent="0" algn="ctr">
              <a:buNone/>
              <a:defRPr/>
            </a:pPr>
            <a:r>
              <a:rPr lang="ru-RU" sz="3600" b="1" dirty="0" smtClean="0">
                <a:solidFill>
                  <a:prstClr val="black"/>
                </a:solidFill>
                <a:latin typeface="Akrobat" pitchFamily="50" charset="-52"/>
              </a:rPr>
              <a:t>Ситуационные задачи с использованием компьютерных симуляций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8535C24-1A23-4318-B823-D08D0AF4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863"/>
            <a:ext cx="10853738" cy="4781550"/>
          </a:xfrm>
        </p:spPr>
        <p:txBody>
          <a:bodyPr/>
          <a:lstStyle/>
          <a:p>
            <a:pPr marL="449263" indent="0">
              <a:buNone/>
              <a:defRPr/>
            </a:pPr>
            <a:endParaRPr lang="ru-RU" b="1" dirty="0">
              <a:latin typeface="Akrobat" pitchFamily="50" charset="-52"/>
            </a:endParaRPr>
          </a:p>
          <a:p>
            <a:pPr marL="906463" indent="-457200">
              <a:defRPr/>
            </a:pPr>
            <a:r>
              <a:rPr lang="ru-RU" sz="4000" b="1" dirty="0">
                <a:solidFill>
                  <a:srgbClr val="4472C4">
                    <a:lumMod val="50000"/>
                  </a:srgbClr>
                </a:solidFill>
                <a:ea typeface="+mj-ea"/>
                <a:cs typeface="+mj-cs"/>
              </a:rPr>
              <a:t>Из чего состоит компьютерная симуляция?</a:t>
            </a:r>
          </a:p>
          <a:p>
            <a:pPr marL="449263" indent="0">
              <a:buNone/>
              <a:defRPr/>
            </a:pPr>
            <a:endParaRPr lang="ru-RU" sz="4000" b="1" dirty="0">
              <a:solidFill>
                <a:srgbClr val="4472C4">
                  <a:lumMod val="50000"/>
                </a:srgbClr>
              </a:solidFill>
              <a:ea typeface="+mj-ea"/>
              <a:cs typeface="+mj-cs"/>
            </a:endParaRPr>
          </a:p>
          <a:p>
            <a:pPr marL="906463" indent="-457200">
              <a:defRPr/>
            </a:pPr>
            <a:r>
              <a:rPr lang="ru-RU" sz="4000" b="1" dirty="0">
                <a:solidFill>
                  <a:srgbClr val="4472C4">
                    <a:lumMod val="50000"/>
                  </a:srgbClr>
                </a:solidFill>
                <a:ea typeface="+mj-ea"/>
                <a:cs typeface="+mj-cs"/>
              </a:rPr>
              <a:t>Преимущества  компьютерной симуляции</a:t>
            </a:r>
          </a:p>
          <a:p>
            <a:pPr marL="449263" indent="0">
              <a:buNone/>
              <a:defRPr/>
            </a:pPr>
            <a:endParaRPr lang="ru-RU" sz="4000" b="1" dirty="0">
              <a:solidFill>
                <a:srgbClr val="4472C4">
                  <a:lumMod val="50000"/>
                </a:srgbClr>
              </a:solidFill>
              <a:ea typeface="+mj-ea"/>
              <a:cs typeface="+mj-cs"/>
            </a:endParaRPr>
          </a:p>
          <a:p>
            <a:pPr marL="906463" indent="-457200">
              <a:defRPr/>
            </a:pPr>
            <a:r>
              <a:rPr lang="ru-RU" sz="4000" b="1" dirty="0">
                <a:solidFill>
                  <a:srgbClr val="4472C4">
                    <a:lumMod val="50000"/>
                  </a:srgbClr>
                </a:solidFill>
                <a:ea typeface="+mj-ea"/>
                <a:cs typeface="+mj-cs"/>
              </a:rPr>
              <a:t>Как работать с компьютерной симуляцией?</a:t>
            </a:r>
          </a:p>
          <a:p>
            <a:pPr marL="906463" indent="-457200">
              <a:defRPr/>
            </a:pPr>
            <a:endParaRPr lang="ru-RU" b="1" dirty="0">
              <a:latin typeface="Akrobat" pitchFamily="50" charset="-52"/>
            </a:endParaRPr>
          </a:p>
          <a:p>
            <a:pPr marL="449263" indent="0">
              <a:buNone/>
              <a:defRPr/>
            </a:pPr>
            <a:endParaRPr lang="ru-RU" b="1" dirty="0"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1010444" y="182937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70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39" y="304800"/>
            <a:ext cx="11451336" cy="52184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Из чего состоит компьютерная симуляция?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008" y="1222121"/>
            <a:ext cx="10515600" cy="2691511"/>
          </a:xfrm>
        </p:spPr>
        <p:txBody>
          <a:bodyPr>
            <a:noAutofit/>
          </a:bodyPr>
          <a:lstStyle/>
          <a:p>
            <a:r>
              <a:rPr lang="ru-RU" sz="3600" dirty="0"/>
              <a:t>Компьютерная симуляция – это способ </a:t>
            </a:r>
            <a:r>
              <a:rPr lang="ru-RU" sz="3600" dirty="0" err="1"/>
              <a:t>экзаменации</a:t>
            </a:r>
            <a:r>
              <a:rPr lang="ru-RU" sz="3600" dirty="0"/>
              <a:t> слушателей различных медицинских программ, который имитирует реальную клиническую ситуацию без дополнительного привлечения стандартизированных пациентов и экзаменаторов.</a:t>
            </a:r>
          </a:p>
          <a:p>
            <a:endParaRPr lang="ru-RU" sz="3600" dirty="0"/>
          </a:p>
          <a:p>
            <a:r>
              <a:rPr lang="ru-RU" sz="3600" dirty="0"/>
              <a:t>Состоит из кейсов (ситуационных задач), которые описывают все этапы медицинского обследования и лечения пациентов. </a:t>
            </a:r>
          </a:p>
        </p:txBody>
      </p:sp>
    </p:spTree>
    <p:extLst>
      <p:ext uri="{BB962C8B-B14F-4D97-AF65-F5344CB8AC3E}">
        <p14:creationId xmlns:p14="http://schemas.microsoft.com/office/powerpoint/2010/main" val="1060940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5008" y="301117"/>
            <a:ext cx="11451336" cy="52184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Преимущества компьютерной симуляции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45008" y="1222121"/>
            <a:ext cx="10515600" cy="4483735"/>
          </a:xfrm>
        </p:spPr>
        <p:txBody>
          <a:bodyPr>
            <a:noAutofit/>
          </a:bodyPr>
          <a:lstStyle/>
          <a:p>
            <a:r>
              <a:rPr lang="ru-RU" dirty="0"/>
              <a:t>Возможность охватить полный алгоритм диагностики и лечения каждого конкретного клинического случая</a:t>
            </a:r>
          </a:p>
          <a:p>
            <a:r>
              <a:rPr lang="ru-RU" dirty="0"/>
              <a:t>Одномоментная </a:t>
            </a:r>
            <a:r>
              <a:rPr lang="ru-RU" dirty="0" err="1"/>
              <a:t>экзаменация</a:t>
            </a:r>
            <a:r>
              <a:rPr lang="ru-RU" dirty="0"/>
              <a:t> большого количества претендентов </a:t>
            </a:r>
          </a:p>
          <a:p>
            <a:r>
              <a:rPr lang="ru-RU" dirty="0"/>
              <a:t>Удаленный формат оценки знаний экзаменуемых</a:t>
            </a:r>
          </a:p>
          <a:p>
            <a:r>
              <a:rPr lang="ru-RU" dirty="0"/>
              <a:t>Исключает участие третьих лиц и предупреждает появление коррупционных схем</a:t>
            </a:r>
          </a:p>
          <a:p>
            <a:r>
              <a:rPr lang="ru-RU" dirty="0"/>
              <a:t>Обеспечивает независимые и правдивые результаты оценки</a:t>
            </a:r>
          </a:p>
          <a:p>
            <a:r>
              <a:rPr lang="ru-RU" dirty="0"/>
              <a:t>Дает возможность оценить навыки на каждом этапе ведения пациента и выявить слабые места кандидата</a:t>
            </a:r>
          </a:p>
          <a:p>
            <a:r>
              <a:rPr lang="ru-RU" dirty="0"/>
              <a:t>Экономия денежных средств на привлечение экзаменаторов и стандартизированных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1274212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5008" y="301117"/>
            <a:ext cx="11451336" cy="52184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Как работать с компьютерной симуляцией?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45008" y="1222121"/>
            <a:ext cx="10515600" cy="2691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Для каждого экзаменуемого готовится 2 кейса по его специальности. Каждый кейс состоит из следующих блоков:</a:t>
            </a:r>
          </a:p>
          <a:p>
            <a:r>
              <a:rPr lang="ru-RU" sz="2400" dirty="0"/>
              <a:t>Вкладка </a:t>
            </a:r>
            <a:r>
              <a:rPr lang="ru-RU" sz="2400" b="1" dirty="0"/>
              <a:t>«Информация о пациенте» </a:t>
            </a:r>
          </a:p>
          <a:p>
            <a:r>
              <a:rPr lang="ru-RU" sz="2400" dirty="0"/>
              <a:t>Вкладка</a:t>
            </a:r>
            <a:r>
              <a:rPr lang="ru-RU" sz="2400" b="1" dirty="0"/>
              <a:t> «Предварительный диагноз»</a:t>
            </a:r>
          </a:p>
          <a:p>
            <a:r>
              <a:rPr lang="ru-RU" sz="2400" dirty="0"/>
              <a:t>Вкладка</a:t>
            </a:r>
            <a:r>
              <a:rPr lang="ru-RU" sz="2400" b="1" dirty="0"/>
              <a:t> «План обследования»</a:t>
            </a:r>
          </a:p>
          <a:p>
            <a:r>
              <a:rPr lang="ru-RU" sz="2400" dirty="0"/>
              <a:t>Вкладка «</a:t>
            </a:r>
            <a:r>
              <a:rPr lang="ru-RU" sz="2400" b="1" dirty="0"/>
              <a:t>Данные лабораторного обследования (интерпретация)»</a:t>
            </a:r>
          </a:p>
          <a:p>
            <a:r>
              <a:rPr lang="ru-RU" sz="2400" dirty="0"/>
              <a:t>Вкладка </a:t>
            </a:r>
            <a:r>
              <a:rPr lang="ru-RU" sz="2400" b="1" dirty="0"/>
              <a:t>«Дифференциальная диагностика»</a:t>
            </a:r>
          </a:p>
          <a:p>
            <a:r>
              <a:rPr lang="ru-RU" sz="2400" dirty="0"/>
              <a:t>Вкладка</a:t>
            </a:r>
            <a:r>
              <a:rPr lang="ru-RU" sz="2400" b="1" dirty="0"/>
              <a:t> «Клинический диагноз»</a:t>
            </a:r>
            <a:endParaRPr lang="ru-RU" sz="2400" dirty="0"/>
          </a:p>
          <a:p>
            <a:r>
              <a:rPr lang="ru-RU" sz="2400" dirty="0"/>
              <a:t>Вкладка </a:t>
            </a:r>
            <a:r>
              <a:rPr lang="ru-RU" sz="2400" b="1" dirty="0"/>
              <a:t>«План лечения»</a:t>
            </a:r>
          </a:p>
        </p:txBody>
      </p:sp>
    </p:spTree>
    <p:extLst>
      <p:ext uri="{BB962C8B-B14F-4D97-AF65-F5344CB8AC3E}">
        <p14:creationId xmlns:p14="http://schemas.microsoft.com/office/powerpoint/2010/main" val="1495756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45008" y="301117"/>
            <a:ext cx="11451336" cy="52184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Вкладка «Информация о пациенте»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45008" y="1022540"/>
            <a:ext cx="10515600" cy="1082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 данном блоке содержится информация о пациенте (Фото пациента, ФИО, Возраст, Профессия и место работы), а также данные о жалобах, анамнез и объективные данные.</a:t>
            </a:r>
          </a:p>
        </p:txBody>
      </p:sp>
      <p:pic>
        <p:nvPicPr>
          <p:cNvPr id="6" name="Рисунок 5" descr="https://qazexam.kz/images/demo/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2" y="2185416"/>
            <a:ext cx="1048745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23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45008" y="301117"/>
            <a:ext cx="11451336" cy="521843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Вкладка «Данные лабораторного обследования»</a:t>
            </a:r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45008" y="1022540"/>
            <a:ext cx="11305032" cy="1082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данной вкладке содержатся результаты лабораторного обследования (ОАК, БАК, ОАМ, снимки УЗИ и пр.) Данные отображаются виде рисунка в формате </a:t>
            </a:r>
            <a:r>
              <a:rPr lang="en-US" sz="2400" dirty="0"/>
              <a:t>JPG</a:t>
            </a:r>
            <a:r>
              <a:rPr lang="ru-RU" sz="2400" dirty="0"/>
              <a:t>.</a:t>
            </a:r>
          </a:p>
        </p:txBody>
      </p:sp>
      <p:pic>
        <p:nvPicPr>
          <p:cNvPr id="11" name="Рисунок 10" descr="https://qazexam.kz/images/demo/06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52"/>
          <a:stretch/>
        </p:blipFill>
        <p:spPr bwMode="auto">
          <a:xfrm>
            <a:off x="445008" y="2001552"/>
            <a:ext cx="11131295" cy="378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9351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qazexam.kz/images/demo/0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23" y="919681"/>
            <a:ext cx="6625859" cy="55857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5008" y="301117"/>
            <a:ext cx="11451336" cy="521843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Вкладка «Лечение-задание (вопросы)»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45008" y="1022539"/>
            <a:ext cx="4426278" cy="5430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 каждом вопросе предполагается использование различных </a:t>
            </a:r>
            <a:r>
              <a:rPr lang="ru-RU" dirty="0" err="1"/>
              <a:t>медиафайлов</a:t>
            </a:r>
            <a:r>
              <a:rPr lang="ru-RU" dirty="0"/>
              <a:t> (</a:t>
            </a:r>
            <a:r>
              <a:rPr lang="ru-RU" b="1" dirty="0"/>
              <a:t>фото, видео и аудио файлы</a:t>
            </a:r>
            <a:r>
              <a:rPr lang="ru-RU" dirty="0"/>
              <a:t>), которые дополняют вопрос либо являются вариантами ответов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Все виды вопросов используются по усмотрению разработчика при условии полного освещения темы кейса!</a:t>
            </a:r>
          </a:p>
        </p:txBody>
      </p:sp>
    </p:spTree>
    <p:extLst>
      <p:ext uri="{BB962C8B-B14F-4D97-AF65-F5344CB8AC3E}">
        <p14:creationId xmlns:p14="http://schemas.microsoft.com/office/powerpoint/2010/main" val="37239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ВОПРОСЫ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8535C24-1A23-4318-B823-D08D0AF4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863"/>
            <a:ext cx="10853738" cy="4781550"/>
          </a:xfrm>
        </p:spPr>
        <p:txBody>
          <a:bodyPr/>
          <a:lstStyle/>
          <a:p>
            <a:pPr marL="963613" indent="-514350">
              <a:buFont typeface="Arial" charset="0"/>
              <a:buAutoNum type="arabicPeriod"/>
              <a:defRPr/>
            </a:pPr>
            <a:endParaRPr lang="ru-RU" sz="2400" b="1" dirty="0">
              <a:solidFill>
                <a:prstClr val="black"/>
              </a:solidFill>
              <a:latin typeface="Akrobat" pitchFamily="50" charset="-52"/>
            </a:endParaRPr>
          </a:p>
          <a:p>
            <a:pPr marL="963613" indent="-514350">
              <a:buFont typeface="Arial" charset="0"/>
              <a:buAutoNum type="arabicPeriod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krobat" pitchFamily="50" charset="-52"/>
              </a:rPr>
              <a:t>Новый формат независимой оценки выпускников в 2023-2024 уч. г.</a:t>
            </a:r>
          </a:p>
          <a:p>
            <a:pPr marL="963613" indent="-514350">
              <a:buFont typeface="Arial" charset="0"/>
              <a:buAutoNum type="arabicPeriod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krobat" pitchFamily="50" charset="-52"/>
              </a:rPr>
              <a:t>Организация пилота независимой оценки обучающихся 2022-2023 уч. г.</a:t>
            </a:r>
          </a:p>
          <a:p>
            <a:pPr marL="963613" indent="-514350">
              <a:buFont typeface="Arial" charset="0"/>
              <a:buAutoNum type="arabicPeriod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krobat" pitchFamily="50" charset="-52"/>
              </a:rPr>
              <a:t>Информация о работе экспертных групп 2022-2023 уч. г.</a:t>
            </a:r>
          </a:p>
          <a:p>
            <a:pPr marL="963613" indent="-514350">
              <a:buFont typeface="Arial" charset="0"/>
              <a:buAutoNum type="arabicPeriod"/>
              <a:defRPr/>
            </a:pPr>
            <a:r>
              <a:rPr lang="ru-RU" sz="3200" b="1" dirty="0" smtClean="0">
                <a:solidFill>
                  <a:prstClr val="black"/>
                </a:solidFill>
                <a:latin typeface="Akrobat" pitchFamily="50" charset="-52"/>
              </a:rPr>
              <a:t>Проведение апелляций по результатам тестирования</a:t>
            </a:r>
          </a:p>
          <a:p>
            <a:pPr marL="963613" indent="-514350">
              <a:buFont typeface="Arial" charset="0"/>
              <a:buAutoNum type="arabicPeriod"/>
              <a:defRPr/>
            </a:pPr>
            <a:endParaRPr lang="ru-RU" sz="2400" b="1" dirty="0">
              <a:solidFill>
                <a:prstClr val="black"/>
              </a:solidFill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890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5081C1-2186-BD48-F609-1D45711C7F09}"/>
              </a:ext>
            </a:extLst>
          </p:cNvPr>
          <p:cNvSpPr txBox="1">
            <a:spLocks/>
          </p:cNvSpPr>
          <p:nvPr/>
        </p:nvSpPr>
        <p:spPr bwMode="auto">
          <a:xfrm>
            <a:off x="990600" y="1524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Предложения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721D5-DA5D-D78A-E91F-D1933A3F9D56}"/>
              </a:ext>
            </a:extLst>
          </p:cNvPr>
          <p:cNvSpPr txBox="1"/>
          <p:nvPr/>
        </p:nvSpPr>
        <p:spPr>
          <a:xfrm>
            <a:off x="304800" y="1905000"/>
            <a:ext cx="1135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/>
              </a:rPr>
              <a:t> В 2023-2024 учебном году на 1-ом этапе независимой оценки (тестирование) включить в экзаменационный Банк вопросов тестовые  вопросы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F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/>
              </a:rPr>
              <a:t>–типа,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G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/>
              </a:rPr>
              <a:t>-типа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2400" dirty="0" smtClean="0">
                <a:solidFill>
                  <a:prstClr val="black"/>
                </a:solidFill>
                <a:latin typeface="Akrobat"/>
              </a:rPr>
              <a:t>В 2023-2024 учебном году при подготовке и  проведении  2-го этапа независимой оценки у выпускников резидентуры клинические станции перевести в формат «Ситуационные задачи  с использованием   компьютерных симуляций»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prstClr val="black"/>
                </a:solidFill>
                <a:latin typeface="Akrobat"/>
              </a:rPr>
              <a:t>В 2023-2024 учебном году при подготовке и  проведении  2-го этапа независимой оценки у </a:t>
            </a:r>
            <a:r>
              <a:rPr lang="ru-RU" sz="2400" dirty="0" smtClean="0">
                <a:solidFill>
                  <a:prstClr val="black"/>
                </a:solidFill>
                <a:latin typeface="Akrobat"/>
              </a:rPr>
              <a:t>выпускников интернатуры по образовательным программам «Общая врачебная практика», «Педиатрия», «Стоматология» одну часть клинических станций </a:t>
            </a:r>
            <a:r>
              <a:rPr lang="ru-RU" sz="2400" dirty="0">
                <a:solidFill>
                  <a:prstClr val="black"/>
                </a:solidFill>
                <a:latin typeface="Akrobat"/>
              </a:rPr>
              <a:t>перевести в формат «Ситуационные задачи  с использованием   компьютерных симуляций</a:t>
            </a:r>
            <a:r>
              <a:rPr lang="ru-RU" sz="2400" dirty="0" smtClean="0">
                <a:solidFill>
                  <a:prstClr val="black"/>
                </a:solidFill>
                <a:latin typeface="Akrobat"/>
              </a:rPr>
              <a:t>», другую часть –в формате «Демонстрация клинических/практических навыков»</a:t>
            </a:r>
          </a:p>
          <a:p>
            <a:pPr marL="285750" lvl="0" indent="-285750">
              <a:buFont typeface="Wingdings" panose="05000000000000000000" pitchFamily="2" charset="2"/>
              <a:buChar char="§"/>
              <a:defRPr/>
            </a:pP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ru-RU" sz="24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37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5081C1-2186-BD48-F609-1D45711C7F09}"/>
              </a:ext>
            </a:extLst>
          </p:cNvPr>
          <p:cNvSpPr txBox="1">
            <a:spLocks/>
          </p:cNvSpPr>
          <p:nvPr/>
        </p:nvSpPr>
        <p:spPr bwMode="auto">
          <a:xfrm>
            <a:off x="990600" y="1524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b="1" dirty="0">
                <a:latin typeface="Arial Narrow" panose="020B0606020202030204" pitchFamily="34" charset="0"/>
              </a:rPr>
              <a:t>Организация пилота независимой оценки обучающихся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22C18-118D-E504-49CB-C8C57DEF329E}"/>
              </a:ext>
            </a:extLst>
          </p:cNvPr>
          <p:cNvSpPr txBox="1"/>
          <p:nvPr/>
        </p:nvSpPr>
        <p:spPr>
          <a:xfrm>
            <a:off x="304800" y="1905000"/>
            <a:ext cx="1135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4000" dirty="0">
                <a:latin typeface="Arial Narrow" panose="020B0606020202030204" pitchFamily="34" charset="0"/>
              </a:rPr>
              <a:t>Организация пилота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4000" dirty="0">
                <a:latin typeface="Arial Narrow" panose="020B0606020202030204" pitchFamily="34" charset="0"/>
              </a:rPr>
              <a:t>Вопросы/проблемы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4000" dirty="0">
                <a:latin typeface="Arial Narrow" panose="020B0606020202030204" pitchFamily="34" charset="0"/>
              </a:rPr>
              <a:t>Предложения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4000" dirty="0">
                <a:latin typeface="Arial Narrow" panose="020B0606020202030204" pitchFamily="34" charset="0"/>
              </a:rPr>
              <a:t>Проект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851034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Независимая оценка обучающихся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(пилот)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8535C24-1A23-4318-B823-D08D0AF4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863"/>
            <a:ext cx="10853738" cy="4781550"/>
          </a:xfrm>
        </p:spPr>
        <p:txBody>
          <a:bodyPr/>
          <a:lstStyle/>
          <a:p>
            <a:pPr marL="963613" indent="-514350">
              <a:buFont typeface="Arial" charset="0"/>
              <a:buAutoNum type="arabicPeriod"/>
              <a:defRPr/>
            </a:pPr>
            <a:r>
              <a:rPr lang="ru-RU" b="1" dirty="0">
                <a:latin typeface="Akrobat" pitchFamily="50" charset="-52"/>
              </a:rPr>
              <a:t>Общая медицина </a:t>
            </a:r>
            <a:r>
              <a:rPr lang="ru-RU" dirty="0">
                <a:latin typeface="Akrobat" pitchFamily="50" charset="-52"/>
              </a:rPr>
              <a:t>– 3 курс (тестирование + практические навыки)</a:t>
            </a:r>
          </a:p>
          <a:p>
            <a:pPr marL="963613" lvl="0" indent="-514350">
              <a:buFont typeface="Arial" charset="0"/>
              <a:buAutoNum type="arabicPeriod"/>
              <a:defRPr/>
            </a:pPr>
            <a:r>
              <a:rPr lang="ru-RU" b="1" dirty="0">
                <a:latin typeface="Akrobat" pitchFamily="50" charset="-52"/>
              </a:rPr>
              <a:t>Педиатрия</a:t>
            </a:r>
            <a:r>
              <a:rPr lang="ru-RU" dirty="0">
                <a:latin typeface="Akrobat" pitchFamily="50" charset="-52"/>
              </a:rPr>
              <a:t> – 3 курс</a:t>
            </a:r>
            <a:r>
              <a:rPr lang="ru-RU" dirty="0">
                <a:solidFill>
                  <a:prstClr val="black"/>
                </a:solidFill>
                <a:latin typeface="Akrobat" pitchFamily="50" charset="-52"/>
              </a:rPr>
              <a:t>(тестирование + практические навыки)</a:t>
            </a:r>
            <a:endParaRPr lang="ru-RU" dirty="0">
              <a:latin typeface="Akrobat" pitchFamily="50" charset="-52"/>
            </a:endParaRPr>
          </a:p>
          <a:p>
            <a:pPr marL="963613" lvl="0" indent="-514350">
              <a:buFont typeface="Arial" charset="0"/>
              <a:buAutoNum type="arabicPeriod"/>
              <a:defRPr/>
            </a:pPr>
            <a:r>
              <a:rPr lang="ru-RU" b="1" dirty="0">
                <a:latin typeface="Akrobat" pitchFamily="50" charset="-52"/>
              </a:rPr>
              <a:t>Стоматология </a:t>
            </a:r>
            <a:r>
              <a:rPr lang="ru-RU" dirty="0">
                <a:latin typeface="Akrobat" pitchFamily="50" charset="-52"/>
              </a:rPr>
              <a:t>– 3 курс</a:t>
            </a:r>
            <a:r>
              <a:rPr lang="ru-RU" dirty="0">
                <a:solidFill>
                  <a:prstClr val="black"/>
                </a:solidFill>
                <a:latin typeface="Akrobat" pitchFamily="50" charset="-52"/>
              </a:rPr>
              <a:t>(тестирование + практические навыки)</a:t>
            </a:r>
          </a:p>
          <a:p>
            <a:pPr marL="963613" indent="-514350">
              <a:buFont typeface="Arial" charset="0"/>
              <a:buAutoNum type="arabicPeriod"/>
              <a:defRPr/>
            </a:pPr>
            <a:r>
              <a:rPr lang="ru-RU" b="1" dirty="0">
                <a:latin typeface="Akrobat" pitchFamily="50" charset="-52"/>
              </a:rPr>
              <a:t>Фармация</a:t>
            </a:r>
            <a:r>
              <a:rPr lang="ru-RU" dirty="0">
                <a:latin typeface="Akrobat" pitchFamily="50" charset="-52"/>
              </a:rPr>
              <a:t> – 3 курс (тестирование) </a:t>
            </a:r>
          </a:p>
          <a:p>
            <a:pPr marL="963613" indent="-514350">
              <a:buFont typeface="Arial" charset="0"/>
              <a:buAutoNum type="arabicPeriod"/>
              <a:defRPr/>
            </a:pPr>
            <a:r>
              <a:rPr lang="ru-RU" b="1" dirty="0">
                <a:latin typeface="Akrobat" pitchFamily="50" charset="-52"/>
              </a:rPr>
              <a:t>Сестринское дело </a:t>
            </a:r>
            <a:r>
              <a:rPr lang="ru-RU" dirty="0">
                <a:latin typeface="Akrobat" pitchFamily="50" charset="-52"/>
              </a:rPr>
              <a:t>-  2 курс (тестирование)</a:t>
            </a:r>
          </a:p>
          <a:p>
            <a:pPr marL="963613" indent="-514350">
              <a:buFont typeface="Arial" charset="0"/>
              <a:buAutoNum type="arabicPeriod"/>
              <a:defRPr/>
            </a:pPr>
            <a:r>
              <a:rPr lang="ru-RU" b="1" dirty="0">
                <a:latin typeface="Akrobat" pitchFamily="50" charset="-52"/>
              </a:rPr>
              <a:t>Общественное здравоохранение </a:t>
            </a:r>
            <a:r>
              <a:rPr lang="ru-RU" dirty="0">
                <a:latin typeface="Akrobat" pitchFamily="50" charset="-52"/>
              </a:rPr>
              <a:t>– 2 курс (тестирование)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46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latin typeface="Akrobat" pitchFamily="50" charset="-52"/>
              </a:rPr>
              <a:t>Проблемы по независимой оценке </a:t>
            </a:r>
            <a:r>
              <a:rPr lang="ru-RU" sz="3200" b="1" dirty="0">
                <a:latin typeface="Akrobat" pitchFamily="50" charset="-52"/>
              </a:rPr>
              <a:t>обучающихся 2022-2023 учебного </a:t>
            </a:r>
            <a:r>
              <a:rPr lang="ru-RU" sz="3200" b="1" dirty="0" smtClean="0">
                <a:latin typeface="Akrobat" pitchFamily="50" charset="-52"/>
              </a:rPr>
              <a:t>года (пилот)</a:t>
            </a:r>
            <a:r>
              <a:rPr lang="ru-RU" sz="3200" b="1" dirty="0">
                <a:latin typeface="Akrobat" pitchFamily="50" charset="-52"/>
              </a:rPr>
              <a:t/>
            </a:r>
            <a:br>
              <a:rPr lang="ru-RU" sz="3200" b="1" dirty="0">
                <a:latin typeface="Akrobat" pitchFamily="50" charset="-52"/>
              </a:rPr>
            </a:br>
            <a:endParaRPr lang="ru-RU" sz="32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8535C24-1A23-4318-B823-D08D0AF4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3863"/>
            <a:ext cx="11691938" cy="4781550"/>
          </a:xfrm>
        </p:spPr>
        <p:txBody>
          <a:bodyPr/>
          <a:lstStyle/>
          <a:p>
            <a:pPr marL="963613" indent="-514350">
              <a:buAutoNum type="arabicPeriod"/>
              <a:defRPr/>
            </a:pPr>
            <a:r>
              <a:rPr lang="ru-RU" sz="3200" dirty="0" smtClean="0">
                <a:latin typeface="Akrobat" pitchFamily="50" charset="-52"/>
              </a:rPr>
              <a:t>Сроки согласования спецификаций тестов </a:t>
            </a:r>
            <a:r>
              <a:rPr lang="ru-RU" sz="3200" dirty="0">
                <a:solidFill>
                  <a:prstClr val="black"/>
                </a:solidFill>
                <a:latin typeface="Akrobat" pitchFamily="50" charset="-52"/>
              </a:rPr>
              <a:t>по образовательным программам    «Сестринское дело», «Общественное здравоохранение»,    «Фармация» </a:t>
            </a:r>
            <a:endParaRPr lang="ru-RU" sz="3200" dirty="0" smtClean="0">
              <a:latin typeface="Akrobat" pitchFamily="50" charset="-52"/>
            </a:endParaRPr>
          </a:p>
          <a:p>
            <a:pPr marL="963613" indent="-514350">
              <a:buAutoNum type="arabicPeriod"/>
              <a:defRPr/>
            </a:pPr>
            <a:r>
              <a:rPr lang="ru-RU" sz="3200" dirty="0" smtClean="0">
                <a:latin typeface="Akrobat" pitchFamily="50" charset="-52"/>
              </a:rPr>
              <a:t>Сроки согласования Перечня  клинических/практических  </a:t>
            </a:r>
            <a:r>
              <a:rPr lang="ru-RU" sz="3200" dirty="0">
                <a:latin typeface="Akrobat" pitchFamily="50" charset="-52"/>
              </a:rPr>
              <a:t>станций  2–</a:t>
            </a:r>
            <a:r>
              <a:rPr lang="ru-RU" sz="3200" dirty="0" err="1">
                <a:latin typeface="Akrobat" pitchFamily="50" charset="-52"/>
              </a:rPr>
              <a:t>го</a:t>
            </a:r>
            <a:r>
              <a:rPr lang="ru-RU" sz="3200" dirty="0">
                <a:latin typeface="Akrobat" pitchFamily="50" charset="-52"/>
              </a:rPr>
              <a:t> этапа </a:t>
            </a:r>
            <a:r>
              <a:rPr lang="ru-RU" sz="3200" dirty="0">
                <a:solidFill>
                  <a:prstClr val="black"/>
                </a:solidFill>
                <a:latin typeface="Akrobat" pitchFamily="50" charset="-52"/>
              </a:rPr>
              <a:t> по образовательным программам «Общая медицина, «Педиатрия», «Стоматология» </a:t>
            </a:r>
            <a:endParaRPr lang="ru-RU" sz="3200" dirty="0" smtClean="0">
              <a:solidFill>
                <a:prstClr val="black"/>
              </a:solidFill>
              <a:latin typeface="Akrobat" pitchFamily="50" charset="-52"/>
            </a:endParaRPr>
          </a:p>
          <a:p>
            <a:pPr marL="963613" indent="-514350">
              <a:buAutoNum type="arabicPeriod"/>
              <a:defRPr/>
            </a:pPr>
            <a:r>
              <a:rPr lang="ru-RU" sz="3200" dirty="0" smtClean="0">
                <a:solidFill>
                  <a:prstClr val="black"/>
                </a:solidFill>
                <a:latin typeface="Akrobat" pitchFamily="50" charset="-52"/>
              </a:rPr>
              <a:t>Проведение экспертизы экзаменационного материала  </a:t>
            </a:r>
          </a:p>
          <a:p>
            <a:pPr marL="449263" indent="0">
              <a:lnSpc>
                <a:spcPct val="100000"/>
              </a:lnSpc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Akrobat" pitchFamily="50" charset="-52"/>
              </a:rPr>
              <a:t> </a:t>
            </a:r>
            <a:r>
              <a:rPr lang="ru-RU" sz="3200" dirty="0" smtClean="0">
                <a:solidFill>
                  <a:prstClr val="black"/>
                </a:solidFill>
                <a:latin typeface="Akrobat" pitchFamily="50" charset="-52"/>
              </a:rPr>
              <a:t>   </a:t>
            </a:r>
            <a:r>
              <a:rPr lang="ru-RU" sz="3200" dirty="0" smtClean="0">
                <a:solidFill>
                  <a:prstClr val="black"/>
                </a:solidFill>
                <a:latin typeface="Akrobat" pitchFamily="50" charset="-52"/>
              </a:rPr>
              <a:t>(сроки проведения)</a:t>
            </a:r>
            <a:endParaRPr lang="ru-RU" sz="3200" dirty="0">
              <a:solidFill>
                <a:prstClr val="black"/>
              </a:solidFill>
              <a:latin typeface="Akrobat" pitchFamily="50" charset="-52"/>
            </a:endParaRPr>
          </a:p>
          <a:p>
            <a:pPr marL="449263" indent="0">
              <a:buNone/>
              <a:defRPr/>
            </a:pPr>
            <a:endParaRPr lang="ru-RU" sz="3200" dirty="0">
              <a:latin typeface="Akrobat" pitchFamily="50" charset="-52"/>
            </a:endParaRPr>
          </a:p>
          <a:p>
            <a:pPr marL="449263" indent="0">
              <a:buNone/>
              <a:defRPr/>
            </a:pPr>
            <a:endParaRPr lang="ru-RU" b="1" dirty="0">
              <a:solidFill>
                <a:prstClr val="black"/>
              </a:solidFill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848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rgbClr val="1F3863"/>
                </a:solidFill>
              </a:rPr>
              <a:t>НЕЗАВИСИМАЯ ОЦЕНКА ОБУЧАЮЩИХСЯ </a:t>
            </a:r>
            <a:endParaRPr lang="ru-RU" sz="29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48710"/>
              </p:ext>
            </p:extLst>
          </p:nvPr>
        </p:nvGraphicFramePr>
        <p:xfrm>
          <a:off x="152400" y="719666"/>
          <a:ext cx="11887200" cy="874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45432489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98585443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97194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КОНТИНГЕНТ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</a:t>
                      </a:r>
                      <a:r>
                        <a:rPr lang="kk-KZ" dirty="0"/>
                        <a:t>ЭТАП</a:t>
                      </a:r>
                      <a:endParaRPr lang="ru-RU" dirty="0"/>
                    </a:p>
                    <a:p>
                      <a:pPr algn="ctr"/>
                      <a:r>
                        <a:rPr lang="ru-RU" dirty="0"/>
                        <a:t>(тестирование)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 </a:t>
                      </a:r>
                      <a:r>
                        <a:rPr lang="kk-KZ" dirty="0"/>
                        <a:t>ЭТАП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Формат проведения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4785390">
                <a:tc>
                  <a:txBody>
                    <a:bodyPr/>
                    <a:lstStyle/>
                    <a:p>
                      <a:r>
                        <a:rPr lang="ru-RU" sz="2800" b="1" dirty="0"/>
                        <a:t>ОБУЧАЮЩИЕСЯ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/>
                        <a:t>Общая медицина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/>
                        <a:t>Педиатрия</a:t>
                      </a:r>
                      <a:endParaRPr lang="en-US" sz="28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8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8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2800" b="0" dirty="0"/>
                        <a:t>                     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800" b="0" dirty="0"/>
                        <a:t>Стоматология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8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8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8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8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8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  <a:p>
                      <a:pPr algn="ctr"/>
                      <a:r>
                        <a:rPr lang="ru-RU" sz="2800" dirty="0"/>
                        <a:t>160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160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160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  <a:p>
                      <a:endParaRPr lang="ru-RU" sz="2800" dirty="0"/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/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600" dirty="0" err="1"/>
                        <a:t>Физикальный</a:t>
                      </a:r>
                      <a:r>
                        <a:rPr lang="ru-RU" sz="1600" dirty="0"/>
                        <a:t> осмотр: аускультация по органам и системам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 err="1"/>
                        <a:t>Физикальный</a:t>
                      </a:r>
                      <a:r>
                        <a:rPr lang="ru-RU" sz="1600" dirty="0"/>
                        <a:t> осмотр: пальпация по органам и системам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 err="1"/>
                        <a:t>Физикальный</a:t>
                      </a:r>
                      <a:r>
                        <a:rPr lang="ru-RU" sz="1600" dirty="0"/>
                        <a:t> осмотр: перкуссия по органам и системам 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/>
                        <a:t>Техника инструментального исследования (установка ЭКГ электродов, методика проведения спирометрии)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>
                          <a:highlight>
                            <a:srgbClr val="FFFF00"/>
                          </a:highlight>
                        </a:rPr>
                        <a:t>Базовые навыки в хирургии (наложение кожных швов) / Техника выполнения инъекций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/>
                        <a:t>Первичный стоматологический осмотр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/>
                        <a:t>Основы хирургической стоматологии</a:t>
                      </a:r>
                      <a:r>
                        <a:rPr lang="kk-KZ" sz="1600" dirty="0"/>
                        <a:t>:</a:t>
                      </a:r>
                      <a:r>
                        <a:rPr lang="ru-RU" sz="1600" dirty="0"/>
                        <a:t> методика проведения анестезии в стоматологии 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/>
                        <a:t>Основы ортопедической стоматологии</a:t>
                      </a:r>
                      <a:r>
                        <a:rPr lang="kk-KZ" sz="1600" dirty="0"/>
                        <a:t>:</a:t>
                      </a:r>
                      <a:r>
                        <a:rPr lang="ru-RU" sz="1600" dirty="0"/>
                        <a:t> определение расположение границ базиса частичного съемного протеза на верхней и нижней челюстях</a:t>
                      </a:r>
                    </a:p>
                    <a:p>
                      <a:pPr marL="342900" marR="0" lvl="0" indent="-3429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/>
                        <a:t>Основы терапевтической стоматологии</a:t>
                      </a:r>
                      <a:r>
                        <a:rPr lang="kk-KZ" sz="1600" dirty="0"/>
                        <a:t>:</a:t>
                      </a:r>
                      <a:r>
                        <a:rPr lang="ru-RU" sz="1600" dirty="0"/>
                        <a:t> замешивание пломбировочного материала (временная пломба)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dirty="0"/>
                        <a:t> </a:t>
                      </a:r>
                      <a:r>
                        <a:rPr lang="ru-RU" sz="1600" dirty="0">
                          <a:highlight>
                            <a:srgbClr val="FFFF00"/>
                          </a:highlight>
                        </a:rPr>
                        <a:t>Техника выполнения инъекций/Оценка жизненно важных параметров (измерение АД и пульса)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800" dirty="0"/>
                        <a:t>ОСКЭ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ОСКЭ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ОСКЭ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ОСПЭ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ОСКЭ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ОСКЭ</a:t>
                      </a:r>
                    </a:p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/>
                        <a:t>ОСКЭ</a:t>
                      </a:r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ОСКЭ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ОСКЭ</a:t>
                      </a:r>
                    </a:p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 smtClean="0"/>
                        <a:t>ОСКЭ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291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5081C1-2186-BD48-F609-1D45711C7F09}"/>
              </a:ext>
            </a:extLst>
          </p:cNvPr>
          <p:cNvSpPr txBox="1">
            <a:spLocks/>
          </p:cNvSpPr>
          <p:nvPr/>
        </p:nvSpPr>
        <p:spPr bwMode="auto">
          <a:xfrm>
            <a:off x="990600" y="152400"/>
            <a:ext cx="10515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Информация о работе экспертных групп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759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Информация об экспертизе экзаменационного материала (тестовые вопросы , клинические/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практическите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 навыки)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8535C24-1A23-4318-B823-D08D0AF4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863"/>
            <a:ext cx="10853738" cy="4781550"/>
          </a:xfrm>
        </p:spPr>
        <p:txBody>
          <a:bodyPr/>
          <a:lstStyle/>
          <a:p>
            <a:pPr marL="449263" indent="0">
              <a:buNone/>
              <a:defRPr/>
            </a:pPr>
            <a:endParaRPr lang="ru-RU" dirty="0">
              <a:latin typeface="Akrobat" pitchFamily="50" charset="-52"/>
            </a:endParaRPr>
          </a:p>
          <a:p>
            <a:pPr marL="449263" indent="0">
              <a:buNone/>
              <a:defRPr/>
            </a:pPr>
            <a:endParaRPr lang="ru-RU" dirty="0">
              <a:latin typeface="Akrobat" pitchFamily="50" charset="-52"/>
            </a:endParaRPr>
          </a:p>
          <a:p>
            <a:pPr marL="449263" indent="0">
              <a:buNone/>
              <a:defRPr/>
            </a:pPr>
            <a:endParaRPr lang="ru-RU" dirty="0">
              <a:latin typeface="Akrobat" pitchFamily="50" charset="-52"/>
            </a:endParaRPr>
          </a:p>
          <a:p>
            <a:pPr marL="449263" indent="0">
              <a:buNone/>
              <a:defRPr/>
            </a:pPr>
            <a:endParaRPr lang="ru-RU" dirty="0">
              <a:latin typeface="Akrobat" pitchFamily="50" charset="-52"/>
            </a:endParaRPr>
          </a:p>
          <a:p>
            <a:pPr marL="449263" indent="0">
              <a:buNone/>
              <a:defRPr/>
            </a:pPr>
            <a:endParaRPr lang="ru-RU" dirty="0"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337882"/>
              </p:ext>
            </p:extLst>
          </p:nvPr>
        </p:nvGraphicFramePr>
        <p:xfrm>
          <a:off x="685800" y="1752599"/>
          <a:ext cx="9474199" cy="5166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594250011"/>
                    </a:ext>
                  </a:extLst>
                </a:gridCol>
                <a:gridCol w="4944533">
                  <a:extLst>
                    <a:ext uri="{9D8B030D-6E8A-4147-A177-3AD203B41FA5}">
                      <a16:colId xmlns:a16="http://schemas.microsoft.com/office/drawing/2014/main" val="380658950"/>
                    </a:ext>
                  </a:extLst>
                </a:gridCol>
                <a:gridCol w="3158066">
                  <a:extLst>
                    <a:ext uri="{9D8B030D-6E8A-4147-A177-3AD203B41FA5}">
                      <a16:colId xmlns:a16="http://schemas.microsoft.com/office/drawing/2014/main" val="1087052619"/>
                    </a:ext>
                  </a:extLst>
                </a:gridCol>
              </a:tblGrid>
              <a:tr h="487682">
                <a:tc>
                  <a:txBody>
                    <a:bodyPr/>
                    <a:lstStyle/>
                    <a:p>
                      <a:r>
                        <a:rPr lang="ru-RU" sz="28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Направление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Сроки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176636"/>
                  </a:ext>
                </a:extLst>
              </a:tr>
              <a:tr h="609599">
                <a:tc>
                  <a:txBody>
                    <a:bodyPr/>
                    <a:lstStyle/>
                    <a:p>
                      <a:r>
                        <a:rPr lang="ru-RU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/>
                        <a:t>Бакалавриат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3 апреля</a:t>
                      </a:r>
                      <a:r>
                        <a:rPr lang="ru-RU" sz="2800" baseline="0" dirty="0"/>
                        <a:t> – 5 апреля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987021"/>
                  </a:ext>
                </a:extLst>
              </a:tr>
              <a:tr h="609599">
                <a:tc>
                  <a:txBody>
                    <a:bodyPr/>
                    <a:lstStyle/>
                    <a:p>
                      <a:r>
                        <a:rPr lang="ru-RU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krobat" pitchFamily="50" charset="-52"/>
                        </a:rPr>
                        <a:t>Интернатура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krobat" pitchFamily="50" charset="-52"/>
                        </a:rPr>
                        <a:t>6 апреля - 8 апреля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777862"/>
                  </a:ext>
                </a:extLst>
              </a:tr>
              <a:tr h="960121">
                <a:tc>
                  <a:txBody>
                    <a:bodyPr/>
                    <a:lstStyle/>
                    <a:p>
                      <a:r>
                        <a:rPr lang="ru-RU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Akrobat" pitchFamily="50" charset="-52"/>
                        </a:rPr>
                        <a:t>Резидентура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Akrobat" pitchFamily="50" charset="-52"/>
                        </a:rPr>
                        <a:t>10 апреля -  22 апреля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457219"/>
                  </a:ext>
                </a:extLst>
              </a:tr>
              <a:tr h="96012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/>
                        <a:t>Из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247</a:t>
                      </a:r>
                      <a:r>
                        <a:rPr lang="ru-RU" sz="3200" b="1" dirty="0"/>
                        <a:t> заявленных экспертов приняли участие </a:t>
                      </a:r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206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220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33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Экспертные группы по ОП </a:t>
            </a:r>
            <a:r>
              <a:rPr lang="ru-RU" sz="3600" dirty="0" err="1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бакалаврита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708034"/>
              </p:ext>
            </p:extLst>
          </p:nvPr>
        </p:nvGraphicFramePr>
        <p:xfrm>
          <a:off x="838200" y="1693863"/>
          <a:ext cx="1036320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96951920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26875524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490280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314620973"/>
                    </a:ext>
                  </a:extLst>
                </a:gridCol>
                <a:gridCol w="2133602">
                  <a:extLst>
                    <a:ext uri="{9D8B030D-6E8A-4147-A177-3AD203B41FA5}">
                      <a16:colId xmlns:a16="http://schemas.microsoft.com/office/drawing/2014/main" val="3369466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Кол-во экспертов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Количество принявших участие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Количество отсутствовавших</a:t>
                      </a:r>
                      <a:r>
                        <a:rPr lang="ru-RU" sz="2400" b="1" baseline="0" dirty="0"/>
                        <a:t> 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10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Сестринское дело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7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Общественное здравоохранение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Фармация 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99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Всего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243326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42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Экспертные группы по ОП интернатуры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821156"/>
              </p:ext>
            </p:extLst>
          </p:nvPr>
        </p:nvGraphicFramePr>
        <p:xfrm>
          <a:off x="838200" y="1693863"/>
          <a:ext cx="1036320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96951920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26875524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490280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314620973"/>
                    </a:ext>
                  </a:extLst>
                </a:gridCol>
                <a:gridCol w="2133602">
                  <a:extLst>
                    <a:ext uri="{9D8B030D-6E8A-4147-A177-3AD203B41FA5}">
                      <a16:colId xmlns:a16="http://schemas.microsoft.com/office/drawing/2014/main" val="3369466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Кол-во экспертов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Количество принявших участие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Количество отсутствовавших</a:t>
                      </a:r>
                      <a:r>
                        <a:rPr lang="ru-RU" sz="2400" baseline="0" dirty="0"/>
                        <a:t> 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10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Общая</a:t>
                      </a:r>
                      <a:r>
                        <a:rPr lang="ru-RU" sz="2400" baseline="0" dirty="0"/>
                        <a:t> врачебная практика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7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Педиатрия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Стоматология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99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Всего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243326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32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Akrobat" pitchFamily="50" charset="-52"/>
              </a:rPr>
              <a:t>Экспертные группы по ОП резидентуры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218076"/>
              </p:ext>
            </p:extLst>
          </p:nvPr>
        </p:nvGraphicFramePr>
        <p:xfrm>
          <a:off x="838200" y="1693863"/>
          <a:ext cx="10363202" cy="479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396951920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26875524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44490280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314620973"/>
                    </a:ext>
                  </a:extLst>
                </a:gridCol>
                <a:gridCol w="2133602">
                  <a:extLst>
                    <a:ext uri="{9D8B030D-6E8A-4147-A177-3AD203B41FA5}">
                      <a16:colId xmlns:a16="http://schemas.microsoft.com/office/drawing/2014/main" val="33694660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Кол-во экспертов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Количество принявших участие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Количество отсутствовавших</a:t>
                      </a:r>
                      <a:r>
                        <a:rPr lang="ru-RU" sz="1800" baseline="0" dirty="0"/>
                        <a:t>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107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Мед. Генетика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073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Нейрохирургия </a:t>
                      </a:r>
                      <a:r>
                        <a:rPr lang="ru-RU" sz="1800" dirty="0" err="1"/>
                        <a:t>взр</a:t>
                      </a:r>
                      <a:r>
                        <a:rPr lang="ru-RU" sz="1800" dirty="0"/>
                        <a:t>., дет.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66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Кардиохирургия </a:t>
                      </a:r>
                      <a:r>
                        <a:rPr lang="ru-RU" sz="1800" dirty="0" err="1"/>
                        <a:t>взр</a:t>
                      </a:r>
                      <a:r>
                        <a:rPr lang="ru-RU" sz="1800" dirty="0"/>
                        <a:t>., дет.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99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Неотложная медицина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 (все эксперты</a:t>
                      </a:r>
                      <a:r>
                        <a:rPr lang="ru-RU" sz="1800" baseline="0" dirty="0"/>
                        <a:t> из одного ВУЗа)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65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Пластическая хирургия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04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Физ. медицина и реабилитация  </a:t>
                      </a:r>
                      <a:r>
                        <a:rPr lang="ru-RU" sz="1800" dirty="0" err="1"/>
                        <a:t>взр</a:t>
                      </a:r>
                      <a:r>
                        <a:rPr lang="ru-RU" sz="1800" dirty="0"/>
                        <a:t>., дет.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251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Психиатрия </a:t>
                      </a:r>
                      <a:r>
                        <a:rPr lang="ru-RU" sz="1800" dirty="0" err="1"/>
                        <a:t>взр</a:t>
                      </a:r>
                      <a:r>
                        <a:rPr lang="ru-RU" sz="1800" dirty="0"/>
                        <a:t>., дет.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16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Другие 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599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Всего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243326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2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5081C1-2186-BD48-F609-1D45711C7F09}"/>
              </a:ext>
            </a:extLst>
          </p:cNvPr>
          <p:cNvSpPr txBox="1">
            <a:spLocks/>
          </p:cNvSpPr>
          <p:nvPr/>
        </p:nvSpPr>
        <p:spPr bwMode="auto">
          <a:xfrm>
            <a:off x="990600" y="1524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b="1" dirty="0">
                <a:latin typeface="Arial Narrow" panose="020B0606020202030204" pitchFamily="34" charset="0"/>
              </a:rPr>
              <a:t>Новый формат независимой оценки выпускников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721D5-DA5D-D78A-E91F-D1933A3F9D56}"/>
              </a:ext>
            </a:extLst>
          </p:cNvPr>
          <p:cNvSpPr txBox="1"/>
          <p:nvPr/>
        </p:nvSpPr>
        <p:spPr>
          <a:xfrm>
            <a:off x="304800" y="1905000"/>
            <a:ext cx="1135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4000" dirty="0">
                <a:latin typeface="Akrobat"/>
              </a:rPr>
              <a:t>Методика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4000" dirty="0" smtClean="0">
                <a:latin typeface="Akrobat"/>
              </a:rPr>
              <a:t>Предложения</a:t>
            </a:r>
            <a:endParaRPr lang="ru-RU" sz="4000" dirty="0">
              <a:latin typeface="Akroba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4000" dirty="0">
                <a:latin typeface="Akrobat"/>
              </a:rPr>
              <a:t>Проект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2842463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5081C1-2186-BD48-F609-1D45711C7F09}"/>
              </a:ext>
            </a:extLst>
          </p:cNvPr>
          <p:cNvSpPr txBox="1">
            <a:spLocks/>
          </p:cNvSpPr>
          <p:nvPr/>
        </p:nvSpPr>
        <p:spPr bwMode="auto">
          <a:xfrm>
            <a:off x="990600" y="1524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Информация о работе экспертных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групп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22C18-118D-E504-49CB-C8C57DEF329E}"/>
              </a:ext>
            </a:extLst>
          </p:cNvPr>
          <p:cNvSpPr txBox="1"/>
          <p:nvPr/>
        </p:nvSpPr>
        <p:spPr>
          <a:xfrm>
            <a:off x="304800" y="1905000"/>
            <a:ext cx="11353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Вопросы/проблемы: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Н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е все участники приняли участие в работе экспертных групп (</a:t>
            </a:r>
            <a:r>
              <a:rPr kumimoji="0" lang="ru-RU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отсутсовали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41 человек)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1-ой специальности все 6 экспертов из одного вуза (Скорая неотложная мед. помощь)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специальности «Медицинская генетика» никто не приехал</a:t>
            </a:r>
            <a:endParaRPr lang="ru-RU" sz="3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2. Предложения: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Формировать список экспертов в январе 2024 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3600" dirty="0">
                <a:solidFill>
                  <a:prstClr val="black"/>
                </a:solidFill>
                <a:latin typeface="Arial Narrow" panose="020B0606020202030204" pitchFamily="34" charset="0"/>
              </a:rPr>
              <a:t>П</a:t>
            </a:r>
            <a:r>
              <a:rPr kumimoji="0" lang="ru-RU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роводить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экспертизу тестов  в сроки февраль-март 2024 г.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208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75081C1-2186-BD48-F609-1D45711C7F09}"/>
              </a:ext>
            </a:extLst>
          </p:cNvPr>
          <p:cNvSpPr txBox="1">
            <a:spLocks/>
          </p:cNvSpPr>
          <p:nvPr/>
        </p:nvSpPr>
        <p:spPr bwMode="auto">
          <a:xfrm>
            <a:off x="990600" y="1524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ru-RU" sz="4000" b="1" dirty="0">
                <a:solidFill>
                  <a:prstClr val="black"/>
                </a:solidFill>
                <a:latin typeface="Akrobat" pitchFamily="50" charset="-52"/>
              </a:rPr>
              <a:t>Проведение апелляции по результатам тестирования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22C18-118D-E504-49CB-C8C57DEF329E}"/>
              </a:ext>
            </a:extLst>
          </p:cNvPr>
          <p:cNvSpPr txBox="1"/>
          <p:nvPr/>
        </p:nvSpPr>
        <p:spPr>
          <a:xfrm>
            <a:off x="304800" y="1905000"/>
            <a:ext cx="11353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/>
              </a:rPr>
              <a:t>Проблемы: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Akrobat"/>
              </a:rPr>
              <a:t>Выпускники не знают правила подачи апелляций</a:t>
            </a: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8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krobat"/>
              </a:rPr>
              <a:t>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/>
              </a:rPr>
              <a:t>дин выпускник  подает от 10 и более апелляций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roba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robat"/>
              </a:rPr>
              <a:t>Наугад указывают характер апелляции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785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prstClr val="black"/>
                </a:solidFill>
                <a:latin typeface="Akrobat" pitchFamily="50" charset="-52"/>
              </a:rPr>
              <a:t>Проведение апелляции по результатам тестирования</a:t>
            </a:r>
            <a:r>
              <a:rPr lang="ru-RU" sz="2400" b="1" dirty="0">
                <a:solidFill>
                  <a:prstClr val="black"/>
                </a:solidFill>
                <a:latin typeface="Akrobat" pitchFamily="50" charset="-52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Akrobat" pitchFamily="50" charset="-52"/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8535C24-1A23-4318-B823-D08D0AF4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863"/>
            <a:ext cx="10853738" cy="4781550"/>
          </a:xfrm>
        </p:spPr>
        <p:txBody>
          <a:bodyPr/>
          <a:lstStyle/>
          <a:p>
            <a:pPr marL="449263" indent="0">
              <a:buNone/>
              <a:defRPr/>
            </a:pPr>
            <a:r>
              <a:rPr lang="ru-RU" sz="3600" b="1" dirty="0">
                <a:solidFill>
                  <a:prstClr val="black"/>
                </a:solidFill>
                <a:latin typeface="Akrobat" pitchFamily="50" charset="-52"/>
              </a:rPr>
              <a:t>Предложение:</a:t>
            </a:r>
          </a:p>
          <a:p>
            <a:pPr marL="449263" indent="0"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Akrobat" pitchFamily="50" charset="-52"/>
              </a:rPr>
              <a:t> Апелляции по результатам тестирования принимать только по техническим причинам:</a:t>
            </a:r>
          </a:p>
          <a:p>
            <a:pPr marL="906463" indent="-457200">
              <a:defRPr/>
            </a:pPr>
            <a:r>
              <a:rPr lang="ru-RU" b="1" dirty="0">
                <a:solidFill>
                  <a:prstClr val="black"/>
                </a:solidFill>
                <a:latin typeface="Akrobat" pitchFamily="50" charset="-52"/>
              </a:rPr>
              <a:t>отсутствие рисунка, ЭКГ, </a:t>
            </a:r>
            <a:r>
              <a:rPr lang="ru-RU" b="1" dirty="0" err="1">
                <a:solidFill>
                  <a:prstClr val="black"/>
                </a:solidFill>
                <a:latin typeface="Akrobat" pitchFamily="50" charset="-52"/>
              </a:rPr>
              <a:t>партограммы</a:t>
            </a:r>
            <a:r>
              <a:rPr lang="ru-RU" b="1" dirty="0">
                <a:solidFill>
                  <a:prstClr val="black"/>
                </a:solidFill>
                <a:latin typeface="Akrobat" pitchFamily="50" charset="-52"/>
              </a:rPr>
              <a:t> и т.д.;</a:t>
            </a:r>
          </a:p>
          <a:p>
            <a:pPr marL="906463" indent="-457200">
              <a:defRPr/>
            </a:pPr>
            <a:r>
              <a:rPr lang="ru-RU" b="1" dirty="0">
                <a:solidFill>
                  <a:prstClr val="black"/>
                </a:solidFill>
                <a:latin typeface="Akrobat" pitchFamily="50" charset="-52"/>
              </a:rPr>
              <a:t>неточное изображение  рисунка, схемы;</a:t>
            </a:r>
          </a:p>
          <a:p>
            <a:pPr marL="906463" indent="-457200">
              <a:defRPr/>
            </a:pPr>
            <a:r>
              <a:rPr lang="ru-RU" b="1" dirty="0">
                <a:solidFill>
                  <a:prstClr val="black"/>
                </a:solidFill>
                <a:latin typeface="Akrobat" pitchFamily="50" charset="-52"/>
              </a:rPr>
              <a:t>изменение языка тестирования;</a:t>
            </a:r>
          </a:p>
          <a:p>
            <a:pPr marL="906463" indent="-457200">
              <a:defRPr/>
            </a:pPr>
            <a:r>
              <a:rPr lang="ru-RU" b="1" dirty="0">
                <a:solidFill>
                  <a:prstClr val="black"/>
                </a:solidFill>
                <a:latin typeface="Akrobat" pitchFamily="50" charset="-52"/>
              </a:rPr>
              <a:t>полное или </a:t>
            </a:r>
            <a:r>
              <a:rPr lang="ru-RU" b="1" dirty="0" smtClean="0">
                <a:solidFill>
                  <a:prstClr val="black"/>
                </a:solidFill>
                <a:latin typeface="Akrobat" pitchFamily="50" charset="-52"/>
              </a:rPr>
              <a:t>частичное  </a:t>
            </a:r>
            <a:r>
              <a:rPr lang="ru-RU" b="1" dirty="0">
                <a:solidFill>
                  <a:prstClr val="black"/>
                </a:solidFill>
                <a:latin typeface="Akrobat" pitchFamily="50" charset="-52"/>
              </a:rPr>
              <a:t>отсутствие текста.</a:t>
            </a:r>
          </a:p>
          <a:p>
            <a:pPr marL="906463" indent="-457200">
              <a:defRPr/>
            </a:pPr>
            <a:endParaRPr lang="ru-RU" b="1" dirty="0">
              <a:solidFill>
                <a:prstClr val="black"/>
              </a:solidFill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50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DAEB-333F-4CA8-9C2A-F8851F1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65125"/>
            <a:ext cx="10820400" cy="1325563"/>
          </a:xfrm>
        </p:spPr>
        <p:txBody>
          <a:bodyPr/>
          <a:lstStyle/>
          <a:p>
            <a:pPr>
              <a:defRPr/>
            </a:pPr>
            <a:r>
              <a:rPr lang="ru-RU" sz="3200" b="1" dirty="0">
                <a:latin typeface="Akrobat" pitchFamily="50" charset="-52"/>
              </a:rPr>
              <a:t>Тестовые вопросы нового формата (</a:t>
            </a:r>
            <a:r>
              <a:rPr lang="en-US" sz="3200" b="1" dirty="0">
                <a:latin typeface="Akrobat" pitchFamily="50" charset="-52"/>
              </a:rPr>
              <a:t>F</a:t>
            </a:r>
            <a:r>
              <a:rPr lang="ru-RU" sz="3200" b="1" dirty="0">
                <a:latin typeface="Akrobat" pitchFamily="50" charset="-52"/>
              </a:rPr>
              <a:t>-тип, </a:t>
            </a:r>
            <a:r>
              <a:rPr lang="en-US" sz="3200" b="1" dirty="0">
                <a:latin typeface="Akrobat" pitchFamily="50" charset="-52"/>
              </a:rPr>
              <a:t>G</a:t>
            </a:r>
            <a:r>
              <a:rPr lang="ru-RU" sz="3200" b="1" dirty="0">
                <a:latin typeface="Akrobat" pitchFamily="50" charset="-52"/>
              </a:rPr>
              <a:t>-тип).</a:t>
            </a:r>
            <a:r>
              <a:rPr lang="ru-RU" sz="2400" b="1" dirty="0">
                <a:latin typeface="Akrobat" pitchFamily="50" charset="-52"/>
              </a:rPr>
              <a:t/>
            </a:r>
            <a:br>
              <a:rPr lang="ru-RU" sz="2400" b="1" dirty="0">
                <a:latin typeface="Akrobat" pitchFamily="50" charset="-52"/>
              </a:rPr>
            </a:br>
            <a:endParaRPr lang="ru-RU" sz="2400" b="1" dirty="0">
              <a:solidFill>
                <a:schemeClr val="accent5">
                  <a:lumMod val="75000"/>
                </a:schemeClr>
              </a:solidFill>
              <a:latin typeface="Akrobat" pitchFamily="50" charset="-52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8535C24-1A23-4318-B823-D08D0AF40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863"/>
            <a:ext cx="10853738" cy="4781550"/>
          </a:xfrm>
        </p:spPr>
        <p:txBody>
          <a:bodyPr/>
          <a:lstStyle/>
          <a:p>
            <a:pPr marL="449263" indent="0">
              <a:buNone/>
              <a:defRPr/>
            </a:pPr>
            <a:r>
              <a:rPr lang="ru-RU" altLang="ru-RU" sz="3900" b="1" u="sng" dirty="0">
                <a:solidFill>
                  <a:srgbClr val="53B5C9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Тесты </a:t>
            </a:r>
            <a:r>
              <a:rPr lang="en-US" altLang="ru-RU" sz="3900" b="1" u="sng" dirty="0">
                <a:solidFill>
                  <a:srgbClr val="53B5C9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F</a:t>
            </a:r>
            <a:r>
              <a:rPr lang="ru-RU" altLang="ru-RU" sz="3900" b="1" u="sng" dirty="0">
                <a:solidFill>
                  <a:srgbClr val="53B5C9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- тип </a:t>
            </a:r>
            <a:r>
              <a:rPr lang="ru-RU" altLang="ru-RU" sz="3600" dirty="0">
                <a:solidFill>
                  <a:prstClr val="black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solidFill>
                  <a:prstClr val="black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Times New Roman" panose="02020603050405020304" pitchFamily="18" charset="0"/>
              </a:rPr>
              <a:t>состоят из нескольких тестов А-тип и соответствуют одной нозологии</a:t>
            </a:r>
          </a:p>
          <a:p>
            <a:pPr lvl="0" eaLnBrk="1" hangingPunct="1"/>
            <a:r>
              <a:rPr lang="ru-RU" altLang="ru-RU" sz="3600" dirty="0">
                <a:solidFill>
                  <a:prstClr val="black"/>
                </a:solidFill>
                <a:cs typeface="Times New Roman" panose="02020603050405020304" pitchFamily="18" charset="0"/>
              </a:rPr>
              <a:t>Тест А-тип, касающийся постановки диагноза</a:t>
            </a:r>
          </a:p>
          <a:p>
            <a:pPr lvl="0" eaLnBrk="1" hangingPunct="1"/>
            <a:endParaRPr lang="ru-RU" altLang="ru-RU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eaLnBrk="1" hangingPunct="1"/>
            <a:r>
              <a:rPr lang="ru-RU" altLang="ru-RU" sz="3600" dirty="0">
                <a:solidFill>
                  <a:prstClr val="black"/>
                </a:solidFill>
                <a:cs typeface="Times New Roman" panose="02020603050405020304" pitchFamily="18" charset="0"/>
              </a:rPr>
              <a:t>Тест А-тип, касающийся лабораторных данных</a:t>
            </a:r>
          </a:p>
          <a:p>
            <a:pPr marL="0" lvl="0" indent="0" eaLnBrk="1" hangingPunct="1">
              <a:buNone/>
            </a:pPr>
            <a:endParaRPr lang="ru-RU" altLang="ru-RU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eaLnBrk="1" hangingPunct="1"/>
            <a:r>
              <a:rPr lang="ru-RU" altLang="ru-RU" sz="3600" dirty="0">
                <a:solidFill>
                  <a:prstClr val="black"/>
                </a:solidFill>
                <a:cs typeface="Times New Roman" panose="02020603050405020304" pitchFamily="18" charset="0"/>
              </a:rPr>
              <a:t>Тест А-тип, касающийся метода лечения</a:t>
            </a:r>
          </a:p>
          <a:p>
            <a:pPr marL="0" lvl="0" indent="0" eaLnBrk="1" hangingPunct="1">
              <a:buNone/>
            </a:pPr>
            <a:endParaRPr lang="ru-RU" altLang="ru-RU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0" eaLnBrk="1" hangingPunct="1"/>
            <a:endParaRPr lang="ru-RU" altLang="ru-RU" sz="36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49263" indent="0">
              <a:buNone/>
              <a:defRPr/>
            </a:pPr>
            <a:endParaRPr lang="ru-RU" b="1" dirty="0">
              <a:latin typeface="Akrobat" pitchFamily="50" charset="-52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B01246-4DF4-486B-8416-35FA283939A5}"/>
              </a:ext>
            </a:extLst>
          </p:cNvPr>
          <p:cNvCxnSpPr/>
          <p:nvPr/>
        </p:nvCxnSpPr>
        <p:spPr>
          <a:xfrm flipV="1">
            <a:off x="823913" y="1423988"/>
            <a:ext cx="10509250" cy="14287"/>
          </a:xfrm>
          <a:prstGeom prst="lin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04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9ED5C7-297A-4BBE-B106-6C17A02E997A}"/>
              </a:ext>
            </a:extLst>
          </p:cNvPr>
          <p:cNvSpPr/>
          <p:nvPr/>
        </p:nvSpPr>
        <p:spPr>
          <a:xfrm>
            <a:off x="2208213" y="1196975"/>
            <a:ext cx="7848600" cy="45332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У трехлетнего пациента жалобы на непостоянные боли в животе, слабость, быструю утомляемость при беге и физической нагрузке. Мальчик отстает в физическом развитии, левая половина грудной клетки отстает в дыхании, участки укороченного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перкуторного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звука чередуются с тимпаническим.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Аускультативно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дыхание ослаблено, здесь же в легких выслушиваются кишечные шумы. Ваш предварительный диагноз?</a:t>
            </a: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Дефект межжелудочковой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гиповентиляции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Синдром первичной альвеолярной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гиповентиляции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Атрезия пищевода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Симптом свисающего неба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Диафрагмальная грыжа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5CC2B1-E848-4C19-BEAB-1BE7555D410F}"/>
              </a:ext>
            </a:extLst>
          </p:cNvPr>
          <p:cNvSpPr/>
          <p:nvPr/>
        </p:nvSpPr>
        <p:spPr>
          <a:xfrm>
            <a:off x="2566988" y="1196975"/>
            <a:ext cx="7561262" cy="237648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1E37F5-24B6-46FB-AE51-DAD213DEC6E5}"/>
              </a:ext>
            </a:extLst>
          </p:cNvPr>
          <p:cNvSpPr/>
          <p:nvPr/>
        </p:nvSpPr>
        <p:spPr>
          <a:xfrm>
            <a:off x="2208213" y="3573463"/>
            <a:ext cx="7920037" cy="178593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3927D1-6A91-4F41-9346-1D9A6644C3E3}"/>
              </a:ext>
            </a:extLst>
          </p:cNvPr>
          <p:cNvSpPr txBox="1">
            <a:spLocks/>
          </p:cNvSpPr>
          <p:nvPr/>
        </p:nvSpPr>
        <p:spPr>
          <a:xfrm>
            <a:off x="1676400" y="296863"/>
            <a:ext cx="7948613" cy="1798637"/>
          </a:xfrm>
          <a:prstGeom prst="rect">
            <a:avLst/>
          </a:prstGeom>
        </p:spPr>
        <p:txBody>
          <a:bodyPr bIns="9144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>
                <a:ln>
                  <a:noFill/>
                </a:ln>
                <a:solidFill>
                  <a:srgbClr val="53B5C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Тестовый вопрос 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53B5C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F-</a:t>
            </a:r>
            <a:r>
              <a:rPr kumimoji="0" lang="ru-RU" sz="4000" b="1" i="0" u="sng" strike="noStrike" kern="1200" cap="none" spc="0" normalizeH="0" baseline="0" noProof="0" dirty="0">
                <a:ln>
                  <a:noFill/>
                </a:ln>
                <a:solidFill>
                  <a:srgbClr val="53B5C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тип (пример)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53B5C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53B5C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53B5C9"/>
                </a:solidFill>
              </a:rPr>
              <a:t>Правильный ответ: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AF7E36-AF2C-4229-8417-823FF05A84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27250" y="1639888"/>
            <a:ext cx="7785100" cy="4572000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Е) Диафрагмальная грыжа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Ответил верно                            Ответил неверно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Следующий вопрос                           Следующий вопрос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                                (без права вернуться к              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                                 предыдущему вопросу)</a:t>
            </a: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6B9FBE9B-406D-4FF4-942A-90BA9C366065}"/>
              </a:ext>
            </a:extLst>
          </p:cNvPr>
          <p:cNvSpPr/>
          <p:nvPr/>
        </p:nvSpPr>
        <p:spPr>
          <a:xfrm rot="2162889">
            <a:off x="4108450" y="2300288"/>
            <a:ext cx="358775" cy="863600"/>
          </a:xfrm>
          <a:prstGeom prst="downArrow">
            <a:avLst/>
          </a:prstGeom>
          <a:solidFill>
            <a:srgbClr val="53B5C9"/>
          </a:solidFill>
          <a:ln>
            <a:solidFill>
              <a:srgbClr val="53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232C232C-2137-49FB-9363-0F5FD66CBA6E}"/>
              </a:ext>
            </a:extLst>
          </p:cNvPr>
          <p:cNvSpPr/>
          <p:nvPr/>
        </p:nvSpPr>
        <p:spPr>
          <a:xfrm rot="19609730">
            <a:off x="7324725" y="2257425"/>
            <a:ext cx="341313" cy="911225"/>
          </a:xfrm>
          <a:prstGeom prst="downArrow">
            <a:avLst/>
          </a:prstGeom>
          <a:solidFill>
            <a:srgbClr val="53B5C9"/>
          </a:solidFill>
          <a:ln>
            <a:solidFill>
              <a:srgbClr val="53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562B1643-FA6A-41E7-9EB8-10D7FC3A6A85}"/>
              </a:ext>
            </a:extLst>
          </p:cNvPr>
          <p:cNvSpPr/>
          <p:nvPr/>
        </p:nvSpPr>
        <p:spPr>
          <a:xfrm>
            <a:off x="3502025" y="3657602"/>
            <a:ext cx="360363" cy="1219199"/>
          </a:xfrm>
          <a:prstGeom prst="downArrow">
            <a:avLst/>
          </a:prstGeom>
          <a:solidFill>
            <a:srgbClr val="53B5C9"/>
          </a:solidFill>
          <a:ln>
            <a:solidFill>
              <a:srgbClr val="53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707E8E98-0029-49BE-9956-6E8E622B3D87}"/>
              </a:ext>
            </a:extLst>
          </p:cNvPr>
          <p:cNvSpPr/>
          <p:nvPr/>
        </p:nvSpPr>
        <p:spPr>
          <a:xfrm>
            <a:off x="7888288" y="3657601"/>
            <a:ext cx="358775" cy="1219200"/>
          </a:xfrm>
          <a:prstGeom prst="downArrow">
            <a:avLst/>
          </a:prstGeom>
          <a:solidFill>
            <a:srgbClr val="53B5C9"/>
          </a:solidFill>
          <a:ln>
            <a:solidFill>
              <a:srgbClr val="53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53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5D9782-16A8-46FF-968A-A05FD7473DC8}"/>
              </a:ext>
            </a:extLst>
          </p:cNvPr>
          <p:cNvSpPr/>
          <p:nvPr/>
        </p:nvSpPr>
        <p:spPr>
          <a:xfrm>
            <a:off x="1752600" y="620713"/>
            <a:ext cx="7656513" cy="375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У трехлетнего пациента жалобы на непостоянные боли в животе, слабость, быструю утомляемость при беге и физической нагрузке. Мальчик отстает в физическом развитии, левая половина грудной клетки отстает в дыхании, участки укороченного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перкуторного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звука чередуются с тимпаническим.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Аускультативно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- дыхание ослаблено, здесь же в легких выслушиваются кишечные шумы. Выставлен предварительный диагноз «Диафрагмальная грыжа». Какой метод позволит вам верифицировать диагноз?</a:t>
            </a:r>
          </a:p>
          <a:p>
            <a:pPr marL="45720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Электрокардиография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Эхокардиография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Контрастное рентгенологическое исследование ЖКТ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Фиброгастродуоденоскопия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(ФГДС)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УЗИ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гепатодуоденальной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зоны (ГДЗ)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C910C-9316-445E-B4BF-71F4DFD90A7F}"/>
              </a:ext>
            </a:extLst>
          </p:cNvPr>
          <p:cNvSpPr/>
          <p:nvPr/>
        </p:nvSpPr>
        <p:spPr>
          <a:xfrm>
            <a:off x="2711450" y="620713"/>
            <a:ext cx="6840538" cy="295275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3137CD-1A2E-4B9E-8EB4-D3AA6D16606A}"/>
              </a:ext>
            </a:extLst>
          </p:cNvPr>
          <p:cNvSpPr/>
          <p:nvPr/>
        </p:nvSpPr>
        <p:spPr>
          <a:xfrm>
            <a:off x="2351088" y="3584575"/>
            <a:ext cx="7200900" cy="194468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68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53B5C9"/>
                </a:solidFill>
              </a:rPr>
              <a:t>Правильный ответ: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AF7E36-AF2C-4229-8417-823FF05A842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127250" y="1639888"/>
            <a:ext cx="7785100" cy="4572000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С) контрастное рентгенологическое исследование ЖКТ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Ответил верно                            Ответил неверно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Следующий вопрос                           Следующий вопрос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                                     (без права   вернуться к                         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                                                          предыдущему вопросу)</a:t>
            </a:r>
          </a:p>
        </p:txBody>
      </p:sp>
      <p:sp>
        <p:nvSpPr>
          <p:cNvPr id="5" name="Стрелка вниз 4">
            <a:extLst>
              <a:ext uri="{FF2B5EF4-FFF2-40B4-BE49-F238E27FC236}">
                <a16:creationId xmlns:a16="http://schemas.microsoft.com/office/drawing/2014/main" id="{6B9FBE9B-406D-4FF4-942A-90BA9C366065}"/>
              </a:ext>
            </a:extLst>
          </p:cNvPr>
          <p:cNvSpPr/>
          <p:nvPr/>
        </p:nvSpPr>
        <p:spPr>
          <a:xfrm rot="2162889">
            <a:off x="4108450" y="2300288"/>
            <a:ext cx="358775" cy="863600"/>
          </a:xfrm>
          <a:prstGeom prst="downArrow">
            <a:avLst/>
          </a:prstGeom>
          <a:solidFill>
            <a:srgbClr val="53B5C9"/>
          </a:solidFill>
          <a:ln>
            <a:solidFill>
              <a:srgbClr val="53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232C232C-2137-49FB-9363-0F5FD66CBA6E}"/>
              </a:ext>
            </a:extLst>
          </p:cNvPr>
          <p:cNvSpPr/>
          <p:nvPr/>
        </p:nvSpPr>
        <p:spPr>
          <a:xfrm rot="19609730">
            <a:off x="7324725" y="2257425"/>
            <a:ext cx="341313" cy="911225"/>
          </a:xfrm>
          <a:prstGeom prst="downArrow">
            <a:avLst/>
          </a:prstGeom>
          <a:solidFill>
            <a:srgbClr val="53B5C9"/>
          </a:solidFill>
          <a:ln>
            <a:solidFill>
              <a:srgbClr val="53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562B1643-FA6A-41E7-9EB8-10D7FC3A6A85}"/>
              </a:ext>
            </a:extLst>
          </p:cNvPr>
          <p:cNvSpPr/>
          <p:nvPr/>
        </p:nvSpPr>
        <p:spPr>
          <a:xfrm>
            <a:off x="3502025" y="3735389"/>
            <a:ext cx="307975" cy="989012"/>
          </a:xfrm>
          <a:prstGeom prst="downArrow">
            <a:avLst/>
          </a:prstGeom>
          <a:solidFill>
            <a:srgbClr val="53B5C9"/>
          </a:solidFill>
          <a:ln>
            <a:solidFill>
              <a:srgbClr val="53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707E8E98-0029-49BE-9956-6E8E622B3D87}"/>
              </a:ext>
            </a:extLst>
          </p:cNvPr>
          <p:cNvSpPr/>
          <p:nvPr/>
        </p:nvSpPr>
        <p:spPr>
          <a:xfrm>
            <a:off x="7888289" y="3735388"/>
            <a:ext cx="265112" cy="912812"/>
          </a:xfrm>
          <a:prstGeom prst="downArrow">
            <a:avLst/>
          </a:prstGeom>
          <a:solidFill>
            <a:srgbClr val="53B5C9"/>
          </a:solidFill>
          <a:ln>
            <a:solidFill>
              <a:srgbClr val="53B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73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0"/>
          <p:cNvSpPr>
            <a:spLocks noChangeArrowheads="1"/>
          </p:cNvSpPr>
          <p:nvPr/>
        </p:nvSpPr>
        <p:spPr bwMode="auto">
          <a:xfrm>
            <a:off x="1878013" y="404813"/>
            <a:ext cx="7640637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трехлетнего пациента жалобы на непостоянные боли в животе, слабость, быструю утомляемость при беге и физической нагрузке. Мальчик отстает в физическом развитии, левая половина грудной клетки отстает в дыхании, участки укороченного перкуторного звука чередуются с тимпаническим. Аускультативно - дыхание ослаблено, здесь же в легких выслушиваются кишечные шумы. По итогам контрастного рентгенологического исследования выставлен окончательный диагноз «Диафрагмальная грыжа».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тактика лечения наиболее приемлема?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lphaLcPeriod"/>
              <a:tabLst/>
              <a:defRPr/>
            </a:pPr>
            <a:endParaRPr kumimoji="0" lang="en-US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lphaLcPeriod"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оперативное устранение грыжи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lphaLcPeriod"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назначение дыхательной гимнастики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lphaLcPeriod"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курс общеукрепляющего массажа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lphaLcPeriod"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консервативное ведение до 10 лет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 Light" panose="020F0302020204030204" pitchFamily="34" charset="0"/>
              <a:buAutoNum type="alphaLcPeriod"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диафрагмы</a:t>
            </a:r>
          </a:p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083" name="Рисунок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97200"/>
            <a:ext cx="23764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45BC31D-3B0C-488C-8AF5-FF05969AC008}"/>
              </a:ext>
            </a:extLst>
          </p:cNvPr>
          <p:cNvCxnSpPr/>
          <p:nvPr/>
        </p:nvCxnSpPr>
        <p:spPr>
          <a:xfrm>
            <a:off x="2135188" y="260350"/>
            <a:ext cx="0" cy="31686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425E5E-CAC0-4200-AC51-77F769238ADB}"/>
              </a:ext>
            </a:extLst>
          </p:cNvPr>
          <p:cNvCxnSpPr/>
          <p:nvPr/>
        </p:nvCxnSpPr>
        <p:spPr>
          <a:xfrm>
            <a:off x="2135188" y="3429000"/>
            <a:ext cx="51847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EF31BF-C0A2-42F6-B779-43C536041338}"/>
              </a:ext>
            </a:extLst>
          </p:cNvPr>
          <p:cNvCxnSpPr/>
          <p:nvPr/>
        </p:nvCxnSpPr>
        <p:spPr>
          <a:xfrm>
            <a:off x="7319963" y="3429000"/>
            <a:ext cx="0" cy="32385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91AE32-F030-4104-96E5-57C68C348BBF}"/>
              </a:ext>
            </a:extLst>
          </p:cNvPr>
          <p:cNvCxnSpPr/>
          <p:nvPr/>
        </p:nvCxnSpPr>
        <p:spPr>
          <a:xfrm>
            <a:off x="2135188" y="260350"/>
            <a:ext cx="7777162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729B6D-E550-45F8-8832-93FC325310AB}"/>
              </a:ext>
            </a:extLst>
          </p:cNvPr>
          <p:cNvCxnSpPr/>
          <p:nvPr/>
        </p:nvCxnSpPr>
        <p:spPr>
          <a:xfrm>
            <a:off x="9912350" y="260350"/>
            <a:ext cx="0" cy="640715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DF480F-7345-421D-9FDE-702275CD78C5}"/>
              </a:ext>
            </a:extLst>
          </p:cNvPr>
          <p:cNvCxnSpPr/>
          <p:nvPr/>
        </p:nvCxnSpPr>
        <p:spPr>
          <a:xfrm flipH="1">
            <a:off x="7319963" y="6667500"/>
            <a:ext cx="2592387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EEC9605-4F6B-416C-9C74-0FF7C55AB891}"/>
              </a:ext>
            </a:extLst>
          </p:cNvPr>
          <p:cNvSpPr/>
          <p:nvPr/>
        </p:nvSpPr>
        <p:spPr>
          <a:xfrm>
            <a:off x="2135188" y="3644900"/>
            <a:ext cx="5040312" cy="201612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24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1704</Words>
  <Application>Microsoft Office PowerPoint</Application>
  <PresentationFormat>Широкоэкранный</PresentationFormat>
  <Paragraphs>376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32</vt:i4>
      </vt:variant>
    </vt:vector>
  </HeadingPairs>
  <TitlesOfParts>
    <vt:vector size="53" baseType="lpstr">
      <vt:lpstr>Akrobat</vt:lpstr>
      <vt:lpstr>Arial</vt:lpstr>
      <vt:lpstr>Arial Narrow</vt:lpstr>
      <vt:lpstr>Calibri</vt:lpstr>
      <vt:lpstr>Calibri Light</vt:lpstr>
      <vt:lpstr>Times New Roman</vt:lpstr>
      <vt:lpstr>Wingdings</vt:lpstr>
      <vt:lpstr>Office Theme</vt:lpstr>
      <vt:lpstr>Тема Office</vt:lpstr>
      <vt:lpstr>22_Тема Office</vt:lpstr>
      <vt:lpstr>24_Тема Office</vt:lpstr>
      <vt:lpstr>25_Тема Office</vt:lpstr>
      <vt:lpstr>27_Тема Office</vt:lpstr>
      <vt:lpstr>28_Тема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НЕЗАВИСИМАЯ ОЦЕНКА  обучающихся, выпускников бакалавриата, интернатуры, резидентуры</vt:lpstr>
      <vt:lpstr>ВОПРОСЫ</vt:lpstr>
      <vt:lpstr>Презентация PowerPoint</vt:lpstr>
      <vt:lpstr>Тестовые вопросы нового формата (F-тип, G-тип). </vt:lpstr>
      <vt:lpstr>Презентация PowerPoint</vt:lpstr>
      <vt:lpstr>Правильный ответ:</vt:lpstr>
      <vt:lpstr>Презентация PowerPoint</vt:lpstr>
      <vt:lpstr>Правильный ответ:</vt:lpstr>
      <vt:lpstr>Презентация PowerPoint</vt:lpstr>
      <vt:lpstr>Правильный ответ:</vt:lpstr>
      <vt:lpstr>Тестовый вопрос G- тип  </vt:lpstr>
      <vt:lpstr>Презентация PowerPoint</vt:lpstr>
      <vt:lpstr>Ситуационные задачи с использованием компьютерных симуляций</vt:lpstr>
      <vt:lpstr> Из чего состоит компьютерная симуляция?</vt:lpstr>
      <vt:lpstr>Преимущества компьютерной симуляции</vt:lpstr>
      <vt:lpstr>Как работать с компьютерной симуляцией?</vt:lpstr>
      <vt:lpstr>Вкладка «Информация о пациенте»</vt:lpstr>
      <vt:lpstr>Вкладка «Данные лабораторного обследования»</vt:lpstr>
      <vt:lpstr>Вкладка «Лечение-задание (вопросы)»</vt:lpstr>
      <vt:lpstr>Презентация PowerPoint</vt:lpstr>
      <vt:lpstr>Презентация PowerPoint</vt:lpstr>
      <vt:lpstr>Независимая оценка обучающихся (пилот)</vt:lpstr>
      <vt:lpstr>Проблемы по независимой оценке обучающихся 2022-2023 учебного года (пилот) </vt:lpstr>
      <vt:lpstr>НЕЗАВИСИМАЯ ОЦЕНКА ОБУЧАЮЩИХСЯ </vt:lpstr>
      <vt:lpstr>Презентация PowerPoint</vt:lpstr>
      <vt:lpstr>Информация об экспертизе экзаменационного материала (тестовые вопросы , клинические/практическите навыки)</vt:lpstr>
      <vt:lpstr>Экспертные группы по ОП бакалаврита</vt:lpstr>
      <vt:lpstr>Экспертные группы по ОП интернатуры</vt:lpstr>
      <vt:lpstr>Экспертные группы по ОП резидентуры </vt:lpstr>
      <vt:lpstr>Презентация PowerPoint</vt:lpstr>
      <vt:lpstr>Презентация PowerPoint</vt:lpstr>
      <vt:lpstr>Проведение апелляции по результатам тестирования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центр независимой экзаменации</dc:title>
  <dc:creator>Admin</dc:creator>
  <cp:lastModifiedBy>dosdos dos</cp:lastModifiedBy>
  <cp:revision>118</cp:revision>
  <dcterms:created xsi:type="dcterms:W3CDTF">2023-01-23T08:10:07Z</dcterms:created>
  <dcterms:modified xsi:type="dcterms:W3CDTF">2023-05-22T09:56:51Z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2023-01-23T00:00:00Z</vt:filetime>
  </property>
</Properties>
</file>