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81" r:id="rId9"/>
    <p:sldId id="282" r:id="rId10"/>
    <p:sldId id="283" r:id="rId11"/>
    <p:sldId id="264" r:id="rId12"/>
    <p:sldId id="284" r:id="rId13"/>
    <p:sldId id="288" r:id="rId14"/>
    <p:sldId id="289" r:id="rId15"/>
    <p:sldId id="290" r:id="rId16"/>
    <p:sldId id="291" r:id="rId17"/>
    <p:sldId id="265" r:id="rId18"/>
    <p:sldId id="274" r:id="rId19"/>
    <p:sldId id="266" r:id="rId20"/>
    <p:sldId id="268" r:id="rId21"/>
    <p:sldId id="279" r:id="rId22"/>
    <p:sldId id="280" r:id="rId23"/>
    <p:sldId id="272" r:id="rId24"/>
    <p:sldId id="271" r:id="rId25"/>
    <p:sldId id="278" r:id="rId26"/>
    <p:sldId id="285" r:id="rId27"/>
    <p:sldId id="286" r:id="rId28"/>
    <p:sldId id="287" r:id="rId29"/>
    <p:sldId id="29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70" autoAdjust="0"/>
  </p:normalViewPr>
  <p:slideViewPr>
    <p:cSldViewPr>
      <p:cViewPr varScale="1">
        <p:scale>
          <a:sx n="114" d="100"/>
          <a:sy n="114" d="100"/>
        </p:scale>
        <p:origin x="15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4180" y="1556792"/>
            <a:ext cx="6768752" cy="172819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РЕСПУБЛИКАНСКОЕ ОБЩЕСТВЕННОЕ ОБЪЕДИНЕНИЕ «ОТРАСЛЕВОЙ ПРОФСОЮЗ РАБОТНИКОВ МЕДИЦИНЫ И СМЕЖНОЙ С НЕЙ ОТРАСЛЕЙ «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QazMed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8001" y="291969"/>
            <a:ext cx="7175351" cy="936104"/>
          </a:xfrm>
        </p:spPr>
        <p:txBody>
          <a:bodyPr/>
          <a:lstStyle/>
          <a:p>
            <a:pPr marL="182880" indent="0"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     ОРГАНИЗАЦИЯ</a:t>
            </a:r>
            <a:r>
              <a:rPr lang="ru-RU" sz="1600" dirty="0">
                <a:solidFill>
                  <a:srgbClr val="FF0000"/>
                </a:solidFill>
              </a:rPr>
              <a:t>,  СТРУКТУРА  И  МЕЖСОЮЗНАЯ  ДЕЯТЕЛЬНОСТЬ </a:t>
            </a:r>
            <a:br>
              <a:rPr lang="ru-RU" sz="1600" dirty="0">
                <a:solidFill>
                  <a:srgbClr val="FF0000"/>
                </a:solidFill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" y="0"/>
            <a:ext cx="1085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8" y="3254599"/>
            <a:ext cx="207327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6237312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Город  Алматы, </a:t>
            </a:r>
            <a:r>
              <a:rPr lang="ru-RU" b="1" dirty="0" smtClean="0">
                <a:solidFill>
                  <a:srgbClr val="002060"/>
                </a:solidFill>
              </a:rPr>
              <a:t>2023 </a:t>
            </a:r>
            <a:r>
              <a:rPr lang="ru-RU" b="1" dirty="0">
                <a:solidFill>
                  <a:srgbClr val="002060"/>
                </a:solidFill>
              </a:rPr>
              <a:t>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0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791" y="82503"/>
            <a:ext cx="8683367" cy="128908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</a:t>
            </a:r>
            <a:r>
              <a:rPr lang="ru-RU" dirty="0"/>
              <a:t>	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371583"/>
            <a:ext cx="8215823" cy="6048672"/>
          </a:xfrm>
        </p:spPr>
        <p:txBody>
          <a:bodyPr>
            <a:normAutofit fontScale="32500" lnSpcReduction="20000"/>
          </a:bodyPr>
          <a:lstStyle/>
          <a:p>
            <a:pPr marL="45720" indent="0">
              <a:buNone/>
            </a:pP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РАБОТНИКА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права и интересы перед работодателем.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Добивается через коллективный договор более высокой и справедливой оплаты труда, дополнительных льгот, компенсационных выплат, здоровых и безопасных условий труда.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в организации отдыха и досуга работников и их семей.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Защищает работников от незаконных увольнений, нарушений трудового законодательства.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Отстаивает права работников в органах государственной власти, местного самоуправления, судебных органах.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 соблюдения интересов работников при подготовке нормативно-правовых актов.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 бесплатную юридическую помощь и консультации</a:t>
            </a:r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 в достижении наилучших производственных результатов.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партнёр, несущий всю полноту ответственности.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 работников при разрешении трудовых споров и осуществлении контроля за соблюдением безопасности и охраны труда  в организации.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в решении социальных и личных вопросов работников.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в решении вопросов по охране труда.</a:t>
            </a:r>
          </a:p>
          <a:p>
            <a:pPr marL="45720" indent="0">
              <a:buNone/>
            </a:pP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социально-экономической стабильности.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трудовых прав.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 общественного мнения и настроения 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789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548680"/>
            <a:ext cx="8208912" cy="60486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/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общественная организация была организована через год после открытия медицинского института в 1930 году, как организация рабочих для защиты своих коллективных прав и интересов. В год образования в ее состав входило всего 50 человек, в данное время численность членов профсоюза составляет более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1400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«Локальный  профсоюз работников  НАО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С.Д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Асфендиярова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является некоммерческой организацией и осуществляет свою деятельность в соответствии с Конституцией, законом «О профессиональных союзах»,  иными нормативными правовыми актами и своим Уставом. Сегодня профсоюз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одним  из самых многочисленных профсоюзов  в г. Алматы. 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году Профсоюз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 статус Локального профсоюза и по установленной структуре входит в состав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отраслевому признаку в РОО «Отраслевой профсоюз работников медицины и смежной с ней отраслей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QazMed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5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60648" y="476672"/>
            <a:ext cx="10345724" cy="79208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ФИНАНСЫ И ИМУЩЕСТВО ПРОФСОЮЗА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844824"/>
            <a:ext cx="8496944" cy="42484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Средства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имущество Профсоюза формируются из членских профсоюзных взносов в размере 1 % от заработной платы работника, добровольных пожертвований и спонсорской помощи, а также доходов от хозяйственной или иной деятельности, не запрещенной действующим законодательством.</a:t>
            </a:r>
          </a:p>
          <a:p>
            <a:pPr marL="4572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года по условиям Коллективного договора Университет ежемесячно перечисляет на проведение культурно-массовых и спортивно-оздоровительных мероприятий Профсоюзу дополнительные отчисления в размере 0,7 % от фактического фонда оплаты, направленных на социальную защиту работников университета. (п.2), 3) ст. 30 Закона РК «О профсоюзах»)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520388"/>
              </p:ext>
            </p:extLst>
          </p:nvPr>
        </p:nvGraphicFramePr>
        <p:xfrm>
          <a:off x="1187624" y="1052736"/>
          <a:ext cx="6264696" cy="54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Лист" r:id="rId3" imgW="6915085" imgH="7524801" progId="Excel.Sheet.12">
                  <p:embed/>
                </p:oleObj>
              </mc:Choice>
              <mc:Fallback>
                <p:oleObj name="Лист" r:id="rId3" imgW="6915085" imgH="75248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624" y="1052736"/>
                        <a:ext cx="6264696" cy="54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47664" y="404664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ОТЧЕТ ЗА 2022 ГОД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9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121515"/>
              </p:ext>
            </p:extLst>
          </p:nvPr>
        </p:nvGraphicFramePr>
        <p:xfrm>
          <a:off x="1475656" y="908720"/>
          <a:ext cx="6048672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Лист" r:id="rId3" imgW="5648459" imgH="7153288" progId="Excel.Sheet.12">
                  <p:embed/>
                </p:oleObj>
              </mc:Choice>
              <mc:Fallback>
                <p:oleObj name="Лист" r:id="rId3" imgW="5648459" imgH="715328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5656" y="908720"/>
                        <a:ext cx="6048672" cy="5472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95666" y="260648"/>
            <a:ext cx="560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ОТЧЕТ ЗА 2022 ГОД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1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9325" y="731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022" y="1484784"/>
            <a:ext cx="6699726" cy="4786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605661"/>
            <a:ext cx="772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ОТЧЕТ ЗА 5 МЕСЯЦЕВ 2023 ГОДА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39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52736"/>
            <a:ext cx="6984776" cy="59122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5300" y="404664"/>
            <a:ext cx="7729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ОТЧЕТ ЗА 5 МЕСЯЦЕВ 2023 ГОДА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8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620688"/>
            <a:ext cx="8496944" cy="604867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Всю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работу профсоюзный комитет строит на принципах социального партнерства и сотрудничества с администрацией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решая все вопросы путем конструктивного диалога в интересах работников. Деятельность профсоюзного комитета основывается на требованиях: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порядке оказания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материальной(благотворительной)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членам профсоюза, а также неработающим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пенсионерам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Двухстороннего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соглашения - Коллективного Договора между работодателем и работниками, в лице их представителей – профсоюза. Для обеспечения эффективной работы созданы постоянные комиссии, определены их полномочия и порядок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социальных, культурно – массовых и  спортивно – оздоровительных мероприятий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укрепления трудовых отношений между университетом и работниками в лице их представителей, профсоюзом  заключен  Коллективный договор для рассмотрения трудовых споров индивидуального и коллективного характера. Создана Согласительная комиссия.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6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340768"/>
            <a:ext cx="8712968" cy="403244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Разработано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положение, и оно действует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социальной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 неработающих пенсионеров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поддержке Совета ветеранов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Алмалинского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г. Алматы организован Совет ветеранов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С.Д.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Асфендиярова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Профсоюз поддерживает тесную связь с ветеранами труда, ВОВ и тружениками тыла университета, проводит мероприятия ко дню Пожилого человека, ко Дню Победы. Именно на таких мероприятиях чувствуется преемственность поколений. </a:t>
            </a:r>
          </a:p>
          <a:p>
            <a:pPr marL="4572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Конечной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профсоюза, как организации, является защита прав  и интересов своих членов, как в трудовом, так и на социально-экономическом уровне. Профсоюзам необходимо единство действий и сил для достойного представления интересов членов профсоюза, при полном уважении статусов созданных организаций, во имя улучшения жизни и социальной защиты членов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6977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8208912" cy="6220072"/>
          </a:xfrm>
        </p:spPr>
        <p:txBody>
          <a:bodyPr>
            <a:normAutofit fontScale="47500" lnSpcReduction="20000"/>
          </a:bodyPr>
          <a:lstStyle/>
          <a:p>
            <a:pPr marL="45720" indent="0">
              <a:buNone/>
            </a:pP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СОЦИАЛЬНЫЕ 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</a:t>
            </a:r>
            <a:endParaRPr lang="ru-RU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Предприятие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 работникам материальную помощь в случаях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                                                           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МРП;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брак                                                          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- 10 МРП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Длительная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болезнь работника или его близких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родственников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оплату лекарств, поддержание здоровья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МРП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Многодетным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семьям имеющих 4-х и более </a:t>
            </a:r>
          </a:p>
          <a:p>
            <a:pPr marL="4572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 детей и детей обучающихся </a:t>
            </a:r>
          </a:p>
          <a:p>
            <a:pPr marL="4572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колледжах и ВУЗ-ах на платной основе до 23 лет        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- 20 МРП;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форс-мажорными обстоятельствами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(пожар, </a:t>
            </a:r>
          </a:p>
          <a:p>
            <a:pPr marL="4572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стихийные бедствия,  экстренная операция)                    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- 50 МРП;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Смерти члена семьи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(супруги/супруга, дети, родители, </a:t>
            </a:r>
          </a:p>
          <a:p>
            <a:pPr marL="4572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брат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сестра)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                                         - 30 МРП;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смертью работника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двух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окладов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работникам, которым установлена сдельная форма </a:t>
            </a:r>
          </a:p>
          <a:p>
            <a:pPr marL="4572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оплаты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 в размере                                                       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- 50 МРП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Ветеранам </a:t>
            </a:r>
            <a:r>
              <a:rPr lang="ru-RU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 ко Дню Победы                                           </a:t>
            </a:r>
            <a:r>
              <a:rPr lang="ru-RU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- 50 МРП;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УТФ </a:t>
            </a:r>
            <a:r>
              <a:rPr lang="ru-RU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 дню Победы       </a:t>
            </a:r>
            <a:r>
              <a:rPr lang="ru-RU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5 </a:t>
            </a:r>
            <a:r>
              <a:rPr lang="ru-RU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МРП;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9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6400800" cy="188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4" y="1412776"/>
            <a:ext cx="402907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531838"/>
            <a:ext cx="432911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54" y="2546445"/>
            <a:ext cx="347663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44" y="2816231"/>
            <a:ext cx="377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" y="2464233"/>
            <a:ext cx="1725715" cy="147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518" y="2598502"/>
            <a:ext cx="1872208" cy="149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69" y="2797974"/>
            <a:ext cx="39052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31" y="4225018"/>
            <a:ext cx="195738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117" y="4194452"/>
            <a:ext cx="2176463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2" y="5613799"/>
            <a:ext cx="4743450" cy="98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79" y="2872914"/>
            <a:ext cx="4029075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79" y="2446928"/>
            <a:ext cx="327033" cy="46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8370" y="3124774"/>
            <a:ext cx="467546" cy="66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78401" y="4454148"/>
            <a:ext cx="2746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47699" y="4463730"/>
            <a:ext cx="2746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7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16632"/>
            <a:ext cx="8496944" cy="741682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 ОКАЗАНИЯ МАТЕРИАЛЬНОЙ (БЛАГОТВОРИТЕЛЬНОЙ) ПОМОЩИ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ЧЛЕНАМ ПРОФСОЮЗА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О СОЦИАЛЬНОЙ ПОДДЕРЖКЕ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НЕРАБОТАЮЩИХ ПЕНСИОНЕРОВ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КАЗНМУ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С.Д.АСФЕНДИЯРОВА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Виды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материальной (благотворительной) помощи членам профсоюза (в тенге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4572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(1 раз в 2 года)                               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000-00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 ПМСП и диагностики УК, 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включая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стоматологии, медосмотр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15 000-00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санаторно-курортное лечение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абонемент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спортивно- оздоровительный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фитнес зал, плавательный бассейн),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отдыха на территории РК (ежегодно) при стаже: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лет				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000-00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свыше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лет:	                                                  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60 000-00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путевки в детский оздоровительный лагерь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(ежегодно):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30 000-00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 2-го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				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15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000-00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неполных семей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имеющих несовершеннолетних детей,</a:t>
            </a:r>
          </a:p>
          <a:p>
            <a:pPr marL="4572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воспитывающий один из родителей, в том числе разведенный, опекун (1 раз в год) при стаже:</a:t>
            </a:r>
          </a:p>
          <a:p>
            <a:pPr marL="4572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3 лет	   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15 000-00</a:t>
            </a:r>
          </a:p>
          <a:p>
            <a:pPr marL="4572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 3 лет	       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30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000-00</a:t>
            </a:r>
          </a:p>
        </p:txBody>
      </p:sp>
    </p:spTree>
    <p:extLst>
      <p:ext uri="{BB962C8B-B14F-4D97-AF65-F5344CB8AC3E}">
        <p14:creationId xmlns:p14="http://schemas.microsoft.com/office/powerpoint/2010/main" val="179659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64704"/>
            <a:ext cx="8352928" cy="619268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Вдовам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стаже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лет	     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20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000-00</a:t>
            </a:r>
          </a:p>
          <a:p>
            <a:pPr marL="4572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 3 лет	      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40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000-00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имеющего совместно проживающего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ребенка-инвалида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 18 лет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раз в год) при стаже: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лет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20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000-00	           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лет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30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000-00	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 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лет: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50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свыше 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лет:			</a:t>
            </a:r>
          </a:p>
          <a:p>
            <a:pPr marL="4572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                50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000-00	</a:t>
            </a:r>
          </a:p>
          <a:p>
            <a:pPr marL="4572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                                                         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60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000-00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Первоклассникам для подготовки к школе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000-00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форс-мажорными обстоятельствами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пожар, наводнение, стихийное бедствие, хищение личного имущества и другие причины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                 30 000-00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04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764704"/>
            <a:ext cx="7416824" cy="492972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дню ВОВ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		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до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50 000-00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приравненные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ВОВ,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Афганской войны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20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000-00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фронта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10 000-00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дню пожилого человека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неработающим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пенсионерам	                    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5 000-00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Примечание: Все социальные выплаты производятся при наличии подтверждающих документов.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7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8389440" cy="521776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000" dirty="0" smtClean="0"/>
              <a:t>	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важнейших направлений деятельности профсоюза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культурно – массовая работа, спортивно-оздоровительные мероприятия так, как данные мероприятия способствуют сплочению коллектива, созданию благоприятной творческой атмосферы в университете. </a:t>
            </a:r>
          </a:p>
          <a:p>
            <a:pPr marL="4572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Доброй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традицией стало поздравление женщин нашего коллектива с Днём 8 марта, мужчин с днем З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ащитника Отечества, 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награждением грамотами и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подарками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номинированных сотрудников от структурных  подразделений университета.</a:t>
            </a:r>
          </a:p>
          <a:p>
            <a:pPr marL="4572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дню медицинского работника, ОО «Профсоюз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были организованы поездки  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природу.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Новому году членам профсоюза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были вручены новогодние подарки и проведены  детские новогодние утренники. На организацию и проведение праздника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Наурыз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работников университета были организованы праздничные театрализованные мероприятия.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790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96944" cy="56886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СОСТАВ ИСПОЛНИТЕЛЬНОГО КОМИТЕТА</a:t>
            </a:r>
          </a:p>
          <a:p>
            <a:pPr marL="4572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865165"/>
              </p:ext>
            </p:extLst>
          </p:nvPr>
        </p:nvGraphicFramePr>
        <p:xfrm>
          <a:off x="1007604" y="1340768"/>
          <a:ext cx="7524836" cy="4871377"/>
        </p:xfrm>
        <a:graphic>
          <a:graphicData uri="http://schemas.openxmlformats.org/drawingml/2006/table">
            <a:tbl>
              <a:tblPr/>
              <a:tblGrid>
                <a:gridCol w="647689">
                  <a:extLst>
                    <a:ext uri="{9D8B030D-6E8A-4147-A177-3AD203B41FA5}">
                      <a16:colId xmlns:a16="http://schemas.microsoft.com/office/drawing/2014/main" val="160100135"/>
                    </a:ext>
                  </a:extLst>
                </a:gridCol>
                <a:gridCol w="3994082">
                  <a:extLst>
                    <a:ext uri="{9D8B030D-6E8A-4147-A177-3AD203B41FA5}">
                      <a16:colId xmlns:a16="http://schemas.microsoft.com/office/drawing/2014/main" val="3293082315"/>
                    </a:ext>
                  </a:extLst>
                </a:gridCol>
                <a:gridCol w="2883065">
                  <a:extLst>
                    <a:ext uri="{9D8B030D-6E8A-4147-A177-3AD203B41FA5}">
                      <a16:colId xmlns:a16="http://schemas.microsoft.com/office/drawing/2014/main" val="2198194167"/>
                    </a:ext>
                  </a:extLst>
                </a:gridCol>
              </a:tblGrid>
              <a:tr h="222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057900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Алтынбеков Сагат Абылкаирович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Председатель профсоюза</a:t>
                      </a: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209325"/>
                  </a:ext>
                </a:extLst>
              </a:tr>
              <a:tr h="222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057900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Амантаев Куаныш Фаритович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10" marR="2921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 Общей медицины-1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6989127"/>
                  </a:ext>
                </a:extLst>
              </a:tr>
              <a:tr h="397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Апсаттарова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Салтанат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Айкеновна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10" marR="2921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Организатор культурно-массовых мероприятий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471791"/>
                  </a:ext>
                </a:extLst>
              </a:tr>
              <a:tr h="222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Балканай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Гульзира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Балканаевна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10" marR="2921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 Общей медицины-2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835884"/>
                  </a:ext>
                </a:extLst>
              </a:tr>
              <a:tr h="397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Бегимбетова Гульшат Алтаевна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10" marR="2921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 Общественного Здравоохранения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84958"/>
                  </a:ext>
                </a:extLst>
              </a:tr>
              <a:tr h="4449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Катарбаев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Адыл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Каирбекович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10" marR="2921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 Педиатрии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495869"/>
                  </a:ext>
                </a:extLst>
              </a:tr>
              <a:tr h="616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Мамедов Айдар Атайұлы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10" marR="2921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 №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Аксай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2687652"/>
                  </a:ext>
                </a:extLst>
              </a:tr>
              <a:tr h="222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Муратова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Катиша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Аташовна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10" marR="2921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НИЦ 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им.Б.Атчабарова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8290034"/>
                  </a:ext>
                </a:extLst>
              </a:tr>
              <a:tr h="4449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Сихымбаева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Мариям 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Изтелеуовна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10" marR="2921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 Фармации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374235"/>
                  </a:ext>
                </a:extLst>
              </a:tr>
              <a:tr h="222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Талғатов Мұхаммед Әли Талгатұлы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10" marR="2921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ДЭР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028486"/>
                  </a:ext>
                </a:extLst>
              </a:tr>
              <a:tr h="222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ұрғынбаев Мирас Бақытжанұлы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10" marR="2921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АУП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173066"/>
                  </a:ext>
                </a:extLst>
              </a:tr>
              <a:tr h="222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Уразбаева Бакиткуль Мырзашовна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10" marR="2921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 Стоматологии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319720"/>
                  </a:ext>
                </a:extLst>
              </a:tr>
              <a:tr h="222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Хабдин Курмет Елубаевич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10" marR="2921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ИДПО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33" marR="2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530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6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60648" y="548680"/>
            <a:ext cx="10297144" cy="936104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КУЛЬТУРНО-МАССОВЫЕ МЕРОПРИЯТИЯ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556792"/>
            <a:ext cx="3086626" cy="2061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505990"/>
            <a:ext cx="1685288" cy="2244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397" y="1507239"/>
            <a:ext cx="1676545" cy="22313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161" y="4077072"/>
            <a:ext cx="3298222" cy="2200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95043"/>
            <a:ext cx="1800200" cy="24002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13" y="4200159"/>
            <a:ext cx="2688704" cy="179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2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9" y="620689"/>
            <a:ext cx="2588662" cy="17281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72816"/>
            <a:ext cx="2694562" cy="17988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85" y="620689"/>
            <a:ext cx="2664296" cy="17786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57" y="2924944"/>
            <a:ext cx="2731245" cy="18167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543" y="3006106"/>
            <a:ext cx="2539379" cy="17674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351" y="4509120"/>
            <a:ext cx="291234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66" y="579867"/>
            <a:ext cx="2193641" cy="30170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476672"/>
            <a:ext cx="3885644" cy="2592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123" y="3592261"/>
            <a:ext cx="2178487" cy="27890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084" y="3284984"/>
            <a:ext cx="1889924" cy="25727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40" y="4365104"/>
            <a:ext cx="302433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6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700808"/>
            <a:ext cx="7920880" cy="420964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/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– это единственная организация, которая защищает трудовые права работников, добивается выполнения социальных гарантий, улучшает микроклимат в коллективе. Мотивацией членства в профсоюзной организации становится не получение материальных благ, а средство защиты трудовых прав и интересов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Профсоюзная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- в первую очередь работа с людьми и для людей!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1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08920"/>
            <a:ext cx="8640960" cy="381642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БЛАГОДАРЮ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02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" b="37308"/>
          <a:stretch/>
        </p:blipFill>
        <p:spPr bwMode="auto">
          <a:xfrm>
            <a:off x="539553" y="260648"/>
            <a:ext cx="8251210" cy="70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196752"/>
            <a:ext cx="5261446" cy="133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8" y="3212976"/>
            <a:ext cx="280987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79650"/>
            <a:ext cx="2597150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259715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77" y="2622599"/>
            <a:ext cx="39699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96" y="2428766"/>
            <a:ext cx="500063" cy="78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8766"/>
            <a:ext cx="586257" cy="85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01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48618"/>
            <a:ext cx="716915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5" y="2155031"/>
            <a:ext cx="3711123" cy="67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93" y="2155031"/>
            <a:ext cx="3782998" cy="67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5" y="2891283"/>
            <a:ext cx="28098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3" y="4136129"/>
            <a:ext cx="280987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3" y="5301208"/>
            <a:ext cx="28098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08920"/>
            <a:ext cx="273685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38" y="3798786"/>
            <a:ext cx="27368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14" y="4601195"/>
            <a:ext cx="273685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698306"/>
            <a:ext cx="27368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5" y="2853959"/>
            <a:ext cx="624738" cy="360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3" y="3235769"/>
            <a:ext cx="3905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0" y="5698306"/>
            <a:ext cx="3905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7545" y="3962297"/>
            <a:ext cx="3905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7546" y="3194140"/>
            <a:ext cx="3905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7546" y="2996952"/>
            <a:ext cx="628650" cy="370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2160">
            <a:off x="8277545" y="5882002"/>
            <a:ext cx="3905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749" y="230539"/>
            <a:ext cx="78886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/>
              <a:t>		</a:t>
            </a:r>
            <a:r>
              <a:rPr lang="kk-KZ" b="1" dirty="0" smtClean="0"/>
              <a:t>  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ОТРАСЛЕВОЕ СОГЛАШЕНИЕ </a:t>
            </a:r>
          </a:p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между Министерством здравоохранения Республики Казахстан,</a:t>
            </a:r>
          </a:p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РОО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«Отраслевой профсоюз работников медицины и смежной с ней     отраслей 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Национальной палатой здравоохранения Казахстана 		             на 2023-2025 годы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9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8862"/>
            <a:ext cx="8447043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967663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9" y="4509120"/>
            <a:ext cx="10366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84" y="5545757"/>
            <a:ext cx="160972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01" y="4140507"/>
            <a:ext cx="10366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18" y="3434148"/>
            <a:ext cx="10366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261" y="2915829"/>
            <a:ext cx="10366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117" y="5090284"/>
            <a:ext cx="18415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321" y="4470784"/>
            <a:ext cx="2043113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841" y="3909491"/>
            <a:ext cx="189547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171" y="2132857"/>
            <a:ext cx="658813" cy="78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6"/>
            <a:ext cx="658813" cy="135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56" y="2132855"/>
            <a:ext cx="658813" cy="200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8" y="2132856"/>
            <a:ext cx="658813" cy="24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3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6060"/>
            <a:ext cx="8876366" cy="172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09" y="1605488"/>
            <a:ext cx="56943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62" y="2924944"/>
            <a:ext cx="5581804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96" y="4221088"/>
            <a:ext cx="531018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76" y="5566862"/>
            <a:ext cx="495617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9" y="2998762"/>
            <a:ext cx="10366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" y="4232275"/>
            <a:ext cx="103663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3" y="5566862"/>
            <a:ext cx="119538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767412"/>
            <a:ext cx="8350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790" y="5702802"/>
            <a:ext cx="10541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81" y="3887787"/>
            <a:ext cx="4873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24242"/>
            <a:ext cx="4873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95816" y="2579786"/>
            <a:ext cx="4873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5204646"/>
            <a:ext cx="4873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59081" y="3294038"/>
            <a:ext cx="4873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97764" y="5182687"/>
            <a:ext cx="4873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62857" y="3887786"/>
            <a:ext cx="4873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59081" y="4470783"/>
            <a:ext cx="4873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1853" y="5847359"/>
            <a:ext cx="487363" cy="4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97316" y="3033687"/>
            <a:ext cx="487363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0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8559" y="1992837"/>
            <a:ext cx="4873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6035" y="5172008"/>
            <a:ext cx="4873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2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7708" y="3907983"/>
            <a:ext cx="4873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3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8159" y="2579785"/>
            <a:ext cx="487363" cy="90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Стрелка вправо 27"/>
          <p:cNvSpPr/>
          <p:nvPr/>
        </p:nvSpPr>
        <p:spPr>
          <a:xfrm>
            <a:off x="7020309" y="4516215"/>
            <a:ext cx="788962" cy="413194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94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700" y="4516215"/>
            <a:ext cx="487363" cy="125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5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96471" y="5793152"/>
            <a:ext cx="487363" cy="70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39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3" y="5949"/>
            <a:ext cx="1085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59146" y="387293"/>
            <a:ext cx="5569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НАО КАЗАХСКИЙ НАЦИОНАЛЬНЫЙ МЕДИЦИНСКИЙ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УНИВЕРСИТЕТ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ИМ. С.Д.АСФЕНДИЯРОВА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36009" y="1660371"/>
            <a:ext cx="7423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ОБЩЕСТВЕННОЕ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ОБЪЕДИНЕНИЕ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«ЛОКАЛЬНЫЙ ПРОФСОЮЗ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РАБОТНИКОВ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НАО КАЗНМУ ИМ. С.Д.АСФЕНДИЯРОВА»</a:t>
            </a:r>
          </a:p>
          <a:p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60700"/>
            <a:ext cx="5545956" cy="319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5816" y="6309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object 5"/>
          <p:cNvSpPr/>
          <p:nvPr/>
        </p:nvSpPr>
        <p:spPr>
          <a:xfrm>
            <a:off x="-2112854" y="6340097"/>
            <a:ext cx="9421158" cy="3077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/>
              <a:t>                                                                                   </a:t>
            </a:r>
            <a:r>
              <a:rPr lang="ru-RU" sz="1400" b="1" dirty="0" err="1" smtClean="0"/>
              <a:t>г.Алматы</a:t>
            </a:r>
            <a:r>
              <a:rPr lang="ru-RU" sz="1400" b="1" dirty="0" smtClean="0"/>
              <a:t>, 2023  год</a:t>
            </a:r>
            <a:endParaRPr sz="1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2732"/>
          <a:stretch/>
        </p:blipFill>
        <p:spPr>
          <a:xfrm>
            <a:off x="1380992" y="332656"/>
            <a:ext cx="814744" cy="986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357" y="1737182"/>
            <a:ext cx="804387" cy="8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692696"/>
            <a:ext cx="7920880" cy="1008112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ПРОФСОЮЗ?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2420888"/>
            <a:ext cx="7634819" cy="31683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 - это общественная организация, объединяющая людей, связанных общими трудовыми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–профессиональными интересами;</a:t>
            </a:r>
          </a:p>
          <a:p>
            <a:pPr marL="4572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 - это законный и независимый представитель работников во взаимоотношениях с работодателем. Членство в профсоюзе является добровольным, а его основная задача заключается в том, чтобы защищать права и интересы работников, контролировать справедливость оплаты труда и соблюдение работодателем трудового законодательства.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0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194" y="404664"/>
            <a:ext cx="8064896" cy="1368152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ПРАВОВОЙ СТАТУС ПРОФСОЮЗА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988840"/>
            <a:ext cx="7784132" cy="388843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ПОВЫШЕННЫЕ СОЦИАЛЬНО-ТРУДОВЫЕ ПРАВА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ПРЕДСТАВИТЕЛЬСТВО В ОТНОШЕНИЯХ С РАБОТОДАТЕЛЕМ ДЛЯ  ЗАКЛЮЧЕНИЯ  КОЛЛЕКТИВНОГО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ДОСУДЕБНАЯ ЗАЩИТА И ПРЕДСТАВИТЕЛЬСТВО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СУДЕ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ПОМОЩЬ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БЕСПЛАТНЫЕ ЮРИДИЧЕСКИЕ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ПОВЫШЕННЫЕ СОЦИАЛЬНЫЕ ЛЬГОТЫ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ПРИ УВОЛЬНЕНИИ И НАРУШЕНИЯХ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ТРУДОВЫХ ПРАВ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СОЦИАЛЬНЫЕ ПРИВИЛЕГИИ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4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241</TotalTime>
  <Words>546</Words>
  <Application>Microsoft Office PowerPoint</Application>
  <PresentationFormat>Экран (4:3)</PresentationFormat>
  <Paragraphs>171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Georgia</vt:lpstr>
      <vt:lpstr>Tahoma</vt:lpstr>
      <vt:lpstr>Times New Roman</vt:lpstr>
      <vt:lpstr>Trebuchet MS</vt:lpstr>
      <vt:lpstr>Воздушный поток</vt:lpstr>
      <vt:lpstr>Лист</vt:lpstr>
      <vt:lpstr>     ОРГАНИЗАЦИЯ,  СТРУКТУРА  И  МЕЖСОЮЗНАЯ  ДЕЯТЕЛЬНОСТЬ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ПРОФСОЮЗ?</vt:lpstr>
      <vt:lpstr>ПРАВОВОЙ СТАТУС ПРОФСОЮЗА </vt:lpstr>
      <vt:lpstr>ОСНОВНЫЕ ЦЕЛИ ПРОФСОЮЗА  </vt:lpstr>
      <vt:lpstr>Презентация PowerPoint</vt:lpstr>
      <vt:lpstr>ФИНАНСЫ И ИМУЩЕСТВО ПРОФСОЮЗА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КУЛЬТУРНО-МАССОВЫЕ МЕРОПРИЯТИЯ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72</cp:revision>
  <dcterms:created xsi:type="dcterms:W3CDTF">2021-08-26T06:27:19Z</dcterms:created>
  <dcterms:modified xsi:type="dcterms:W3CDTF">2023-06-06T08:04:41Z</dcterms:modified>
</cp:coreProperties>
</file>