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3" r:id="rId2"/>
    <p:sldId id="311" r:id="rId3"/>
    <p:sldId id="330" r:id="rId4"/>
    <p:sldId id="331" r:id="rId5"/>
    <p:sldId id="317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48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73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9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2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81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10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73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11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16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50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79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2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109262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</a:t>
            </a: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 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</a:t>
            </a: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ПОДГОТОВКИ - ЗДРАВООХРАНЕНИЕ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6715" y="5072241"/>
            <a:ext cx="7354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Султангазиева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Атакановна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10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65418"/>
              </p:ext>
            </p:extLst>
          </p:nvPr>
        </p:nvGraphicFramePr>
        <p:xfrm>
          <a:off x="109272" y="1385014"/>
          <a:ext cx="11973456" cy="44829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4967"/>
                <a:gridCol w="2333767"/>
                <a:gridCol w="736979"/>
                <a:gridCol w="8397743"/>
              </a:tblGrid>
              <a:tr h="32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</a:tr>
              <a:tr h="49930">
                <a:tc rowSpan="10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10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детства. Снижение младенческой и детской смертности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походы в лечении заболеваний у детей с ограниченными возможностями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Рациональная антибактериальная терапия в неонатологии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пороки развития и ультразвуковые маркеры  хромосомных аномалий в клинической практике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Амбулаторное наблюдение за детьми после ТГСК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6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Ранняя диагностика, ведение и мониторинг эффективности лечения детей с наследственными нервно-мышечными заболеваниями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Орфанные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заболевания у детей (генетические дерматозы: буллезный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эпидермолиз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ихтиоз и пузырчатка)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4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детей с заболеваниями легких и современные методы диагностики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Внутриутробные инфекции у новорожденных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Диагностика, ведение новорожденных и детей раннего возраста с нарушениями слуха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1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Паллиативная помощь детям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материнства                  (стационар)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Актуальные вопросы медицинской генетики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аспекты клинической цитогенетики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 объема околоплодных вод.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Хориоамнионит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Бактериологические исследования околоплодных вод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2871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11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77024"/>
              </p:ext>
            </p:extLst>
          </p:nvPr>
        </p:nvGraphicFramePr>
        <p:xfrm>
          <a:off x="191158" y="1625986"/>
          <a:ext cx="11809684" cy="42384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137"/>
                <a:gridCol w="1897039"/>
                <a:gridCol w="736979"/>
                <a:gridCol w="8793529"/>
              </a:tblGrid>
              <a:tr h="32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Направление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Тема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</a:tr>
              <a:tr h="34410">
                <a:tc rowSpan="1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материнства                  (стационар)</a:t>
                      </a:r>
                    </a:p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Перипартальный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менеджмент ЗВУР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Патофизиология критических состояний беременности, родов и послеродового периодов.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115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тактики анестезии в родовспоможении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нейроаксиальные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методы обезболивания,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програмированный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болюс (PIEB, PIEB+PCEA), региональная анестезия, анестезиологическое обеспечение при аномалии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плацентации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6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физиологической беременности и послеродового периода. Ведение беременных группы риска. Ведение осложненной беременности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Актуальные вопросы экстренной анестезиологии и реаниматологии в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службе родовспоможения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Ультразвуковой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пренатальный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скрининг  I триместра беременности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Ультразвуковой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пренатальный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скрининг  II-III триместра беременности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инфекций и инфекционный контроль в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родовспомагательных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учреждениях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Эндокринные заболевания девочек, связанные с репродуктивным здоровьем. Ожирение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Экстрагенитальная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патология при беременности (заболевания сердца,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гломерулярная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болезнь почек, ревматоидный артрит,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перпартальная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кардиомиопатия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Эндокринная патология при беременности, в том числе сахарный диабет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гинекология (амбулаторная и оперативная)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17479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67431"/>
              </p:ext>
            </p:extLst>
          </p:nvPr>
        </p:nvGraphicFramePr>
        <p:xfrm>
          <a:off x="191158" y="1490293"/>
          <a:ext cx="11809684" cy="4481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8614"/>
                <a:gridCol w="2156346"/>
                <a:gridCol w="682388"/>
                <a:gridCol w="8452336"/>
              </a:tblGrid>
              <a:tr h="32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</a:tr>
              <a:tr h="66330">
                <a:tc rowSpan="11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11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Психического здоровья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диагностики и лечения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орфанных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заболеваний: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Оптиконевромиелит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(болезнь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Девика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 Рассеянный склероз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профилактики, диагностики и лечения пограничных психических расстройств легкой и средней тяжести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раннего выявления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пизнаков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аутистического спектра. Диагностический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115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руководства MHGAP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Mental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по оказанию помощи в связи с психическими и неврологическими расстройствами, а также расстройствами, связанных с употреблением ПАВ в организациях ПМСП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Универсальная программа лечения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растройств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вызванных употреблением ПАВ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6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Медико-социальная реабилитация лиц с психическими,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неврологияческими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расстройствами и расстройствами, связанных с употреблением ПАВ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эмоционального выгорания среди медицинских работников инфекционных стационаров и организаций ПМСП, вовлеченных в оказание помощи пациентам с COVID-19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Превенция суицидов среди несовершеннолетних (диагностика, ведение и лечение)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программе превенции суицидального поведения у несовершеннолетних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«Эндогенные и экзогенные психические расстройства»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подходы реабилитации детей с нервно-психическими заболеваниями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42642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25657"/>
              </p:ext>
            </p:extLst>
          </p:nvPr>
        </p:nvGraphicFramePr>
        <p:xfrm>
          <a:off x="293516" y="1357718"/>
          <a:ext cx="11604967" cy="30162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6978"/>
                <a:gridCol w="1419368"/>
                <a:gridCol w="668740"/>
                <a:gridCol w="8779881"/>
              </a:tblGrid>
              <a:tr h="32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</a:tr>
              <a:tr h="3353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Трансплантология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Констатация необратимой гибели головного мозга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лечения и реабилитации реципиентов в послеоперационном периоде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Хирургические болезни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Артроскопия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детской ортопедической практике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1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Неонатальная хирургическая тактика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аспекты эндоскопической хирургии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Острые хирургические и сосудистые заболевания у беременных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Юридическая и финансовая защита медицинских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рабоотников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медицинских и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фармацевтичеких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работников в сфере трудовых правоотношений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права и законных интересов медицинских работников и медицинских организаций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правового урегулирования споров. Медиация в здравоохранении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28600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5E5DEE8-CC5F-428B-9018-0657BAC3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85" y="1263256"/>
            <a:ext cx="11573740" cy="579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3" name="object 5"/>
          <p:cNvSpPr txBox="1"/>
          <p:nvPr/>
        </p:nvSpPr>
        <p:spPr>
          <a:xfrm>
            <a:off x="313519" y="2046807"/>
            <a:ext cx="11564961" cy="137559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just">
              <a:spcBef>
                <a:spcPts val="67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spcBef>
                <a:spcPts val="67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Одобрить 105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повышения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Республиканской бюджетной программе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380578" y="139757"/>
            <a:ext cx="10731883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</a:t>
            </a:r>
            <a:r>
              <a:rPr lang="ru-RU" sz="3200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и НФО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33876" y="1551942"/>
            <a:ext cx="11858124" cy="148587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just">
              <a:spcBef>
                <a:spcPts val="67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</a:t>
            </a:r>
          </a:p>
          <a:p>
            <a:pPr lvl="0" indent="3603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одобрения  в УМО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РУМС по направлению подготовки «Здравоохранение»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повышения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Республиканской бюджетной программе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9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82773"/>
              </p:ext>
            </p:extLst>
          </p:nvPr>
        </p:nvGraphicFramePr>
        <p:xfrm>
          <a:off x="198393" y="940466"/>
          <a:ext cx="7933765" cy="58098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3412"/>
                <a:gridCol w="6121724"/>
                <a:gridCol w="1408629"/>
              </a:tblGrid>
              <a:tr h="2124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врачей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/>
                </a:tc>
              </a:tr>
              <a:tr h="394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«Казахский национальный медицинский университет имени С.Д.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Асфендиярова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262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262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Караганда»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262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Семей»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394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«Западно-Казахстанский медицинский университет имени Марата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Оспанова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394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«Казахский медицинский университет «Высшая школа общественного здравоохранения»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262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АО«Южно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-Казахстанская медицинская академия»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394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«Научно-исследовательский институт кардиологии и внутренних болезней»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394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«Казахский научно-исследовательский институт онкологии и радиологии»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262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«Научный центр педиатрии и детской хирургии»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394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«Национальный научный центр травматологии и ортопедии имени академика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Батпенова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Н.Д.»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262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«Национальный научный онкологический центр»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262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«Национальный научный центр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фтизиопульмонологии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262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«Национальный центр общественного здравоохранения»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394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«Республиканский научно-практический центр психического здоровья»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  <a:tr h="115273"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9" marR="5579" marT="5579" marB="0" anchor="b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94937"/>
              </p:ext>
            </p:extLst>
          </p:nvPr>
        </p:nvGraphicFramePr>
        <p:xfrm>
          <a:off x="8470544" y="950816"/>
          <a:ext cx="3436185" cy="57995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1123"/>
                <a:gridCol w="1335546"/>
                <a:gridCol w="1519516"/>
              </a:tblGrid>
              <a:tr h="8843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ВУЗ, </a:t>
                      </a:r>
                      <a:endParaRPr lang="ru-RU" sz="15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НИИ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НЦ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ОП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ctr"/>
                </a:tc>
              </a:tr>
              <a:tr h="2986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</a:t>
                      </a:r>
                      <a:r>
                        <a:rPr lang="ru-RU" sz="15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КазНМУ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2986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МУА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3448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МУК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249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МУС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2714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ЗКМУ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296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КМУ ВШОЗ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3331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ЮКМА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2986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НИИКВБ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309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КазНИИОР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309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НЦПДХ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249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ННЦТО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380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ННОЦ               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2986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ННЦФ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2986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НЦОЗ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321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РНПЦПЗ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  <a:tr h="356562">
                <a:tc>
                  <a:txBody>
                    <a:bodyPr/>
                    <a:lstStyle/>
                    <a:p>
                      <a:pPr algn="ctr" fontAlgn="t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59904" y="222053"/>
            <a:ext cx="8833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Республиканская бюджетная программа 005 на 2023 год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49964"/>
              </p:ext>
            </p:extLst>
          </p:nvPr>
        </p:nvGraphicFramePr>
        <p:xfrm>
          <a:off x="753034" y="1341438"/>
          <a:ext cx="9681884" cy="50634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8385"/>
                <a:gridCol w="7824339"/>
                <a:gridCol w="132916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приоритетного направления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тем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Психического здоровья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Юридическая и финансовая защита медицинских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рабоотников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Трансплантология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материнства  (стационар)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детства. Снижение младенческой и детской смертности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БСК. Оказание медицинской помощи при ОКС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БСК. Оказание медицинской помощи при инсультах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медицинской помощи при онкологических заболеваниях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Внутренние болезни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реабилитология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«Эффективное управление организациями здравоохранения»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здоровье и биобезопасность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Инфекционные болезни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Хирургические болезни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скорой и неотложной медицинской помощи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13941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49056"/>
              </p:ext>
            </p:extLst>
          </p:nvPr>
        </p:nvGraphicFramePr>
        <p:xfrm>
          <a:off x="416311" y="1301049"/>
          <a:ext cx="11596960" cy="39952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5387"/>
                <a:gridCol w="1487703"/>
                <a:gridCol w="981636"/>
                <a:gridCol w="8652234"/>
              </a:tblGrid>
              <a:tr h="32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</a:tr>
              <a:tr h="49930">
                <a:tc rowSpan="1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1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Внутренние болезни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диагностики и тактики лечения хронических дерматозов у беременных на уровне ПМСП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1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паллиативной помощи в деятельности врача общей практики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Инновационные технологии в лабораторной диагностике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4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Динамическое наблюдение пациентов с хроническими заболеваниями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и структурные изменения органов и систем организма в пожилом возрасте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6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диагностики и лечения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орфанных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заболеваний: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Оптиконевромиелит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(болезнь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Девика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 Рассеянный склероз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1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ЭКГ, ЭХОКГ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ведения пациентов с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постковидным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поражением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миокарда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4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гастроэнтерология с вопросами лечебного питания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ревматологических заболеваний: пульс терапия, применение ГИП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Актуальные вопросы заболеваний органов дыхания в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постковидный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 на уровне ПМСП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1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Программу управления неинфекционными заболеваниями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Раннее выявление, диагностика и профилактика туберкулеза в практике врача ПМСП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15997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9" y="4942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44158"/>
              </p:ext>
            </p:extLst>
          </p:nvPr>
        </p:nvGraphicFramePr>
        <p:xfrm>
          <a:off x="138752" y="967866"/>
          <a:ext cx="11914495" cy="58007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3080"/>
                <a:gridCol w="1430741"/>
                <a:gridCol w="641445"/>
                <a:gridCol w="9419229"/>
              </a:tblGrid>
              <a:tr h="32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</a:tr>
              <a:tr h="32974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БСК. Оказание медицинской помощи при инсультах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Деменция. Современные подходы в диагностике и лечении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29749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Эндоваскулярное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лечение сосудистых заболеваний головного мозга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29749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методы медицинской реабилитации при последствиях ОНМК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29749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Аутоиммунные заболевания нервной системы: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рассеяный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склероз, миастения, аутоиммунные энцефалиты,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полинейропатии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Вопросы диагностики и лечения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29749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принципы диагностики и лечения острого нарушения мозгового кровообращения (ОНМК)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29749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Эпилептология: современные методы диагностики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илечения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эпилепсии. Клиническая электроэнцефалография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441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БСК. Оказание медицинской помощи при ОКС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Гериатрические аспекты в терапии ССЗ на уровне ПМСП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лечение острого коронарного синдрома на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догоспитальном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этапе 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67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и алгоритмы госпитального и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догоспитального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этапов оказания медицинской помощи пациентам с ХСН. Категоризация пациентов с ХСН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1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ЭХОКГ у пациентов с ХСН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5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Хирургическое лечение пациентов с ОСН и ХСН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99129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Инфекционные болезни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профилактики, диагностики лечения и ведения пациентов с ВИЧ/СПИД , в сочетанной ТБ/ВИЧ-инфекцией.  ВИЧ/СПИД инфекция у женщин и профилактика вертикальной трансмиссии.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профиликтики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диагностики, лечения и ведения пациентов, живущих с ВИЧ-инфекцией, сочетанной с сердечно-сосудистыми, неврологическими и другими соматическими заболеваниями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4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стигм и дискриминации ЛЖВ и КГН в практике врача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профиликтики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диагностики, лечения и ведения пациентов, живущих с ВИЧ-инфекцией, сочетанной с вирусным гепатитом и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Вич-ассоцированными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21192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7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64667"/>
              </p:ext>
            </p:extLst>
          </p:nvPr>
        </p:nvGraphicFramePr>
        <p:xfrm>
          <a:off x="191158" y="1481581"/>
          <a:ext cx="11809683" cy="47267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8615"/>
                <a:gridCol w="2169994"/>
                <a:gridCol w="764274"/>
                <a:gridCol w="8356800"/>
              </a:tblGrid>
              <a:tr h="32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</a:tr>
              <a:tr h="82729">
                <a:tc rowSpan="7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7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реабилитология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реабилитации и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постлечебного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восстановления лиц пожилого и старческого возраста в условиях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ПМСП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7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Реабилитация при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57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подходы реабилитации детей с церебральным параличом и нервно-психическими заболеваниями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реабилитации детей с неврологическим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диагнозом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реабилитация при соматической патологии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проведения реабилитационных мероприятий при травмах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проведения реабилитационных мероприятий при травмах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«Эффективное управление организациями здравоохранения»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менеджмент: актуальные вопросы оплаты медицинских услуг и управления затратами в условиях ОСМС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6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поддержки пациента и внутренней экспертизы (аудита) в медицинских организация в условиях ОСМС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6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больничного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менеждмента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условиях ЧС режима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6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обеспечением лекарственными средствами и медицинскими изделиями в организациях здравоохранения 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подходы к организации паллиативной помощи и сестринского ухода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кадровым ресурсом медицинской организации.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здравоохранения.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32040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8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04830"/>
              </p:ext>
            </p:extLst>
          </p:nvPr>
        </p:nvGraphicFramePr>
        <p:xfrm>
          <a:off x="225278" y="1191741"/>
          <a:ext cx="11741444" cy="49724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7671"/>
                <a:gridCol w="2333768"/>
                <a:gridCol w="941695"/>
                <a:gridCol w="7988310"/>
              </a:tblGrid>
              <a:tr h="32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</a:tr>
              <a:tr h="49930">
                <a:tc rowSpan="7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7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здоровье и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биобезопастность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статистические методы анализа и оценки деятельности медицинских организации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5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организации и содержания деятельности кабинетов развития ребенка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4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геронтологической помощи: проблемы и перспективы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4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 социальной работы в Республике Казахстан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Инфекционная безопасность и инфекционный контроль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5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подходы к организации иммунопрофилактики и профилактики отказов от вакцинации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организации инфекционного контроля в медицинских организациях по предупреждению ИСМП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rowSpan="9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9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медицинской помощи при онкологических заболеваниях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Малоинвазивные вмешательства в онкологии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Оперативные методы лечения онкологических заболеваний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Лучевая терапия в онкологии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оказания паллиативной помощи  онкологическим больным пожилого возраста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Онкореабилитация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паллиативная онкология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Оперативные методы лечения онкологических заболеваний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Малоинвазивные вмешательства в онкологии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диагностики и лечения онкологических заболеваний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Раняя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диагностика онкологических заболеваний  в условиях ПМСП     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35398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9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172406"/>
              </p:ext>
            </p:extLst>
          </p:nvPr>
        </p:nvGraphicFramePr>
        <p:xfrm>
          <a:off x="197982" y="1490293"/>
          <a:ext cx="11796035" cy="37508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6853"/>
                <a:gridCol w="1692323"/>
                <a:gridCol w="1037230"/>
                <a:gridCol w="8479629"/>
              </a:tblGrid>
              <a:tr h="32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Направление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Тема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 anchor="ctr"/>
                </a:tc>
              </a:tr>
              <a:tr h="33531">
                <a:tc rowSpan="9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9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медицинской помощи при онкологических заболеваниях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Малоинвазивные вмешательства в онкологии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Оперативные методы лечения онкологических заболеваний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Лучевая терапия в онкологии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оказания паллиативной помощи  онкологическим больным пожилого возраста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Онкореабилитация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паллиативная онкология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Оперативные методы лечения онкологических заболеваний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Малоинвазивные вмешательства в онкологии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диагностики и лечения онкологических заболеваний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4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Раняя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диагностика онкологических заболеваний  в условиях ПМСП     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6633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скорой и неотложной медицинской помощи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BLS, ACLS, PALS, PHTLS.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BLS, ACLS, PALS, PHTLS, FP-C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первых симптомов инсульта (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тест).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Триаж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3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Неотложная медицина в гериатрии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  <a:tr h="6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Неонатальная реанимация –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Neonatal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Resusсitation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(NRP), внедрение FAST протокола в отделениях интенсивной терапии.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" marR="609" marT="609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0447" y="222053"/>
            <a:ext cx="649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algn="just"/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бюджетная программа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005.</a:t>
            </a:r>
          </a:p>
        </p:txBody>
      </p:sp>
    </p:spTree>
    <p:extLst>
      <p:ext uri="{BB962C8B-B14F-4D97-AF65-F5344CB8AC3E}">
        <p14:creationId xmlns:p14="http://schemas.microsoft.com/office/powerpoint/2010/main" val="16537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1784</Words>
  <Application>Microsoft Office PowerPoint</Application>
  <PresentationFormat>Широкоэкранный</PresentationFormat>
  <Paragraphs>492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РЕШЕНИЯ: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Admin</cp:lastModifiedBy>
  <cp:revision>254</cp:revision>
  <cp:lastPrinted>2023-07-17T11:01:19Z</cp:lastPrinted>
  <dcterms:created xsi:type="dcterms:W3CDTF">2023-04-06T04:06:43Z</dcterms:created>
  <dcterms:modified xsi:type="dcterms:W3CDTF">2023-09-20T06:30:03Z</dcterms:modified>
</cp:coreProperties>
</file>