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6" r:id="rId5"/>
    <p:sldId id="259" r:id="rId6"/>
    <p:sldId id="265" r:id="rId7"/>
    <p:sldId id="260" r:id="rId8"/>
    <p:sldId id="267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05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7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24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65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662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609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5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36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1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2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04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41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9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70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07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6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D35EB-782B-44C3-95CB-D205CC1A2C8A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F0D7DE-DE61-4E0D-843C-F1A0C90F9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2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8965" y="557530"/>
            <a:ext cx="9995338" cy="5171090"/>
          </a:xfrm>
        </p:spPr>
        <p:txBody>
          <a:bodyPr>
            <a:normAutofit fontScale="92500"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4000" dirty="0"/>
              <a:t>ОТЧЕТ</a:t>
            </a:r>
          </a:p>
          <a:p>
            <a:pPr algn="ctr"/>
            <a:r>
              <a:rPr lang="ru-RU" sz="4000" dirty="0"/>
              <a:t>ГУП программы подготовки специалистов общественного здоровья и иных специалистов общественного здравоохранения УМО по направлению подготовки – Здравоохранение МОН РК</a:t>
            </a:r>
          </a:p>
          <a:p>
            <a:pPr algn="ctr"/>
            <a:r>
              <a:rPr lang="ru-RU" sz="4000" dirty="0"/>
              <a:t>за 2022-2023 учебный год </a:t>
            </a:r>
          </a:p>
        </p:txBody>
      </p:sp>
    </p:spTree>
    <p:extLst>
      <p:ext uri="{BB962C8B-B14F-4D97-AF65-F5344CB8AC3E}">
        <p14:creationId xmlns:p14="http://schemas.microsoft.com/office/powerpoint/2010/main" val="156020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5943" y="305456"/>
            <a:ext cx="8911687" cy="447945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В составе </a:t>
            </a:r>
            <a:r>
              <a:rPr lang="ru-RU" dirty="0" err="1"/>
              <a:t>ГУП</a:t>
            </a:r>
            <a:r>
              <a:rPr lang="ru-RU" dirty="0"/>
              <a:t> четыре Комитета: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1" y="1177158"/>
            <a:ext cx="9371012" cy="5528441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«Общественное здравоохранение» – председатель </a:t>
            </a:r>
            <a:r>
              <a:rPr lang="ru-RU" dirty="0" err="1">
                <a:solidFill>
                  <a:schemeClr val="tx1"/>
                </a:solidFill>
              </a:rPr>
              <a:t>Ермуханова</a:t>
            </a:r>
            <a:r>
              <a:rPr lang="ru-RU" dirty="0">
                <a:solidFill>
                  <a:schemeClr val="tx1"/>
                </a:solidFill>
              </a:rPr>
              <a:t> Людмила Сергеевна, кандидат медицинских наук, ассоциированный профессор, руководитель кафедры «Общественное здоровье и здравоохранение» </a:t>
            </a:r>
            <a:r>
              <a:rPr lang="ru-RU" dirty="0" err="1">
                <a:solidFill>
                  <a:schemeClr val="tx1"/>
                </a:solidFill>
              </a:rPr>
              <a:t>НАО</a:t>
            </a:r>
            <a:r>
              <a:rPr lang="ru-RU" dirty="0">
                <a:solidFill>
                  <a:schemeClr val="tx1"/>
                </a:solidFill>
              </a:rPr>
              <a:t> «Западно-Казахстанский медицинский университет имени Марата </a:t>
            </a:r>
            <a:r>
              <a:rPr lang="ru-RU" dirty="0" err="1">
                <a:solidFill>
                  <a:schemeClr val="tx1"/>
                </a:solidFill>
              </a:rPr>
              <a:t>Оспанова</a:t>
            </a:r>
            <a:r>
              <a:rPr lang="ru-RU" dirty="0">
                <a:solidFill>
                  <a:schemeClr val="tx1"/>
                </a:solidFill>
              </a:rPr>
              <a:t>»;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«Менеджмент здравоохранения» – председатель </a:t>
            </a:r>
            <a:r>
              <a:rPr lang="ru-RU" dirty="0" err="1">
                <a:solidFill>
                  <a:schemeClr val="tx1"/>
                </a:solidFill>
              </a:rPr>
              <a:t>Капанова</a:t>
            </a:r>
            <a:r>
              <a:rPr lang="ru-RU" dirty="0">
                <a:solidFill>
                  <a:schemeClr val="tx1"/>
                </a:solidFill>
              </a:rPr>
              <a:t> Гульнара </a:t>
            </a:r>
            <a:r>
              <a:rPr lang="ru-RU" dirty="0" err="1">
                <a:solidFill>
                  <a:schemeClr val="tx1"/>
                </a:solidFill>
              </a:rPr>
              <a:t>Жамбаевна</a:t>
            </a:r>
            <a:r>
              <a:rPr lang="ru-RU" dirty="0">
                <a:solidFill>
                  <a:schemeClr val="tx1"/>
                </a:solidFill>
              </a:rPr>
              <a:t>, доктор медицинских наук, профессор, заведующая кафедрой политики и организации здравоохранения АО «Казахский национальный университет имени аль-</a:t>
            </a:r>
            <a:r>
              <a:rPr lang="ru-RU" dirty="0" err="1">
                <a:solidFill>
                  <a:schemeClr val="tx1"/>
                </a:solidFill>
              </a:rPr>
              <a:t>Фараби</a:t>
            </a:r>
            <a:r>
              <a:rPr lang="ru-RU" dirty="0">
                <a:solidFill>
                  <a:schemeClr val="tx1"/>
                </a:solidFill>
              </a:rPr>
              <a:t>»;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dirty="0" err="1">
                <a:solidFill>
                  <a:schemeClr val="tx1"/>
                </a:solidFill>
              </a:rPr>
              <a:t>Нутрициология</a:t>
            </a:r>
            <a:r>
              <a:rPr lang="ru-RU" dirty="0">
                <a:solidFill>
                  <a:schemeClr val="tx1"/>
                </a:solidFill>
              </a:rPr>
              <a:t> и диетология» – председатель </a:t>
            </a:r>
            <a:r>
              <a:rPr lang="ru-RU" dirty="0" err="1">
                <a:solidFill>
                  <a:schemeClr val="tx1"/>
                </a:solidFill>
              </a:rPr>
              <a:t>Шарманов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Торегельды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Шарманович</a:t>
            </a:r>
            <a:r>
              <a:rPr lang="ru-RU" dirty="0">
                <a:solidFill>
                  <a:schemeClr val="tx1"/>
                </a:solidFill>
              </a:rPr>
              <a:t>, доктор медицинских наук, профессор, академик НАН </a:t>
            </a:r>
            <a:r>
              <a:rPr lang="ru-RU" dirty="0" err="1">
                <a:solidFill>
                  <a:schemeClr val="tx1"/>
                </a:solidFill>
              </a:rPr>
              <a:t>РК</a:t>
            </a:r>
            <a:r>
              <a:rPr lang="ru-RU" dirty="0">
                <a:solidFill>
                  <a:schemeClr val="tx1"/>
                </a:solidFill>
              </a:rPr>
              <a:t> и РАМН, президент </a:t>
            </a:r>
            <a:r>
              <a:rPr lang="ru-RU" dirty="0" err="1">
                <a:solidFill>
                  <a:schemeClr val="tx1"/>
                </a:solidFill>
              </a:rPr>
              <a:t>ОО</a:t>
            </a:r>
            <a:r>
              <a:rPr lang="ru-RU" dirty="0">
                <a:solidFill>
                  <a:schemeClr val="tx1"/>
                </a:solidFill>
              </a:rPr>
              <a:t> «Казахская Академия питания» и </a:t>
            </a:r>
            <a:r>
              <a:rPr lang="ru-RU" dirty="0" err="1">
                <a:solidFill>
                  <a:schemeClr val="tx1"/>
                </a:solidFill>
              </a:rPr>
              <a:t>ОО</a:t>
            </a:r>
            <a:r>
              <a:rPr lang="ru-RU" dirty="0">
                <a:solidFill>
                  <a:schemeClr val="tx1"/>
                </a:solidFill>
              </a:rPr>
              <a:t> «Национальный центр здорового питания»;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«Медицина чрезвычайных ситуаций и катастроф» – председатель </a:t>
            </a:r>
            <a:r>
              <a:rPr lang="ru-RU" dirty="0" err="1">
                <a:solidFill>
                  <a:schemeClr val="tx1"/>
                </a:solidFill>
              </a:rPr>
              <a:t>Кудебаев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Жангельды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Зиябекович</a:t>
            </a:r>
            <a:r>
              <a:rPr lang="ru-RU" dirty="0">
                <a:solidFill>
                  <a:schemeClr val="tx1"/>
                </a:solidFill>
              </a:rPr>
              <a:t>, старший преподаватель кафедры «МЧС и скорой неотложной медицинской помощи» </a:t>
            </a:r>
            <a:r>
              <a:rPr lang="ru-RU" dirty="0" err="1">
                <a:solidFill>
                  <a:schemeClr val="tx1"/>
                </a:solidFill>
              </a:rPr>
              <a:t>НУО</a:t>
            </a:r>
            <a:r>
              <a:rPr lang="ru-RU" dirty="0">
                <a:solidFill>
                  <a:schemeClr val="tx1"/>
                </a:solidFill>
              </a:rPr>
              <a:t> «Казахстанско-Российский </a:t>
            </a:r>
            <a:r>
              <a:rPr lang="ru-RU" dirty="0"/>
              <a:t>медицинский университет».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68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9071" y="402437"/>
            <a:ext cx="8911687" cy="622799"/>
          </a:xfrm>
        </p:spPr>
        <p:txBody>
          <a:bodyPr>
            <a:normAutofit fontScale="90000"/>
          </a:bodyPr>
          <a:lstStyle/>
          <a:p>
            <a:r>
              <a:rPr lang="ru-RU" dirty="0"/>
              <a:t>В работе ГУП активно участвуют: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4727" y="1149929"/>
            <a:ext cx="10049885" cy="532014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12 отечественных ОВПО – Казахский национальный медицинский университет им. </a:t>
            </a:r>
            <a:r>
              <a:rPr lang="ru-RU" dirty="0" err="1"/>
              <a:t>С.Д</a:t>
            </a:r>
            <a:r>
              <a:rPr lang="ru-RU" dirty="0"/>
              <a:t>. </a:t>
            </a:r>
            <a:r>
              <a:rPr lang="ru-RU" dirty="0" err="1"/>
              <a:t>Асфендиярова</a:t>
            </a:r>
            <a:r>
              <a:rPr lang="ru-RU" dirty="0"/>
              <a:t>, Казахский национальный университет имени аль-</a:t>
            </a:r>
            <a:r>
              <a:rPr lang="ru-RU" dirty="0" err="1"/>
              <a:t>Фараби</a:t>
            </a:r>
            <a:r>
              <a:rPr lang="ru-RU" dirty="0"/>
              <a:t>, Медицинский университет Астана, Медицинский университет Караганды, Медицинский университет Семей, Западно-Казахстанский университет имени Марата </a:t>
            </a:r>
            <a:r>
              <a:rPr lang="ru-RU" dirty="0" err="1"/>
              <a:t>Оспанова</a:t>
            </a:r>
            <a:r>
              <a:rPr lang="ru-RU" dirty="0"/>
              <a:t>, Южно-Казахстанская медицинская академия, Казахстанский медицинский университет «</a:t>
            </a:r>
            <a:r>
              <a:rPr lang="ru-RU" dirty="0" err="1"/>
              <a:t>ВШОЗ</a:t>
            </a:r>
            <a:r>
              <a:rPr lang="ru-RU" dirty="0"/>
              <a:t>», Назарбаев Университет, </a:t>
            </a:r>
            <a:r>
              <a:rPr lang="kk-KZ" dirty="0"/>
              <a:t>Кокшетауский государственный университет имени Ш.Уалиханова, </a:t>
            </a:r>
            <a:r>
              <a:rPr lang="ru-RU" dirty="0"/>
              <a:t>Международный казахско-турецкий университет имени </a:t>
            </a:r>
            <a:r>
              <a:rPr lang="ru-RU" dirty="0" err="1"/>
              <a:t>Х.А</a:t>
            </a:r>
            <a:r>
              <a:rPr lang="ru-RU" dirty="0"/>
              <a:t>. </a:t>
            </a:r>
            <a:r>
              <a:rPr lang="ru-RU" dirty="0" err="1"/>
              <a:t>Яссави</a:t>
            </a:r>
            <a:r>
              <a:rPr lang="ru-RU" dirty="0"/>
              <a:t>, Казахстанско-Российский </a:t>
            </a:r>
            <a:r>
              <a:rPr lang="ru-RU"/>
              <a:t>медицинский университет,</a:t>
            </a:r>
            <a:endParaRPr lang="ru-RU" dirty="0"/>
          </a:p>
          <a:p>
            <a:r>
              <a:rPr lang="ru-RU" dirty="0"/>
              <a:t>2 зарубежных университета – Университет Дж. Хопкинса, США; ФГБОУ ВО «Оренбургский государственный медицинский университет Минздрава Российской Федерации», </a:t>
            </a:r>
          </a:p>
          <a:p>
            <a:r>
              <a:rPr lang="ru-RU" dirty="0"/>
              <a:t>международная организация – ЮНИСЕФ, </a:t>
            </a:r>
          </a:p>
          <a:p>
            <a:r>
              <a:rPr lang="ru-RU" dirty="0"/>
              <a:t>4 общественных объединения – </a:t>
            </a:r>
            <a:r>
              <a:rPr lang="kk-KZ" dirty="0"/>
              <a:t>Ассоциация менеджмента и общественного здравоохранения,</a:t>
            </a:r>
            <a:r>
              <a:rPr lang="ru-RU" dirty="0"/>
              <a:t> Казахская Академия питания, Национальный центр здорового питания, Академия профилактической медицины, </a:t>
            </a:r>
          </a:p>
          <a:p>
            <a:r>
              <a:rPr lang="ru-RU" dirty="0"/>
              <a:t>3 медицинские организации – </a:t>
            </a:r>
            <a:r>
              <a:rPr lang="kk-KZ" dirty="0"/>
              <a:t>Городская поликлиника № 7 г. Алматы, </a:t>
            </a:r>
            <a:r>
              <a:rPr lang="ru-RU" dirty="0"/>
              <a:t>Городская поликлиника № 1 г. Актобе, МУ "Победа" г. Семей.</a:t>
            </a:r>
          </a:p>
        </p:txBody>
      </p:sp>
    </p:spTree>
    <p:extLst>
      <p:ext uri="{BB962C8B-B14F-4D97-AF65-F5344CB8AC3E}">
        <p14:creationId xmlns:p14="http://schemas.microsoft.com/office/powerpoint/2010/main" val="379512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7A017-0478-AB84-E1A7-8D0C7BE7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594" y="615721"/>
            <a:ext cx="8066060" cy="1280890"/>
          </a:xfrm>
        </p:spPr>
        <p:txBody>
          <a:bodyPr/>
          <a:lstStyle/>
          <a:p>
            <a:r>
              <a:rPr lang="ru-RU" dirty="0"/>
              <a:t>Всего ГУП объединяет 61 члена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E4EABE-424E-9227-6693-6E0DD70CA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580" y="1982599"/>
            <a:ext cx="5318621" cy="3777622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/>
              <a:t>51 </a:t>
            </a:r>
            <a:r>
              <a:rPr lang="ru-RU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сотрудник отечественных ОВПО, </a:t>
            </a:r>
          </a:p>
          <a:p>
            <a:r>
              <a:rPr lang="ru-RU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 сотрудника зарубежных ОВПО, </a:t>
            </a:r>
          </a:p>
          <a:p>
            <a:r>
              <a:rPr lang="ru-RU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сотрудник международной организации,</a:t>
            </a:r>
          </a:p>
          <a:p>
            <a:r>
              <a:rPr lang="ru-RU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 представителя общественных объединений,</a:t>
            </a:r>
          </a:p>
          <a:p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3</a:t>
            </a:r>
            <a:r>
              <a:rPr lang="ru-RU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работодателя. </a:t>
            </a:r>
            <a:endParaRPr lang="ru-KZ" sz="3200" dirty="0">
              <a:effectLst/>
              <a:ea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2050" name="Picture 2" descr="Как сплотить коллектив на работе - Агентство Дейли Персонал">
            <a:extLst>
              <a:ext uri="{FF2B5EF4-FFF2-40B4-BE49-F238E27FC236}">
                <a16:creationId xmlns:a16="http://schemas.microsoft.com/office/drawing/2014/main" id="{64170D66-5DE3-6D3A-C3B7-715584F73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972" y="2381338"/>
            <a:ext cx="4502912" cy="25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6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1138" y="152827"/>
            <a:ext cx="8911687" cy="500496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РЕАЛИЗОВАННЫЕ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3160" y="855677"/>
            <a:ext cx="10633155" cy="48849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Разработано 20 образовательных программ сертификационных курсов: </a:t>
            </a:r>
            <a:endParaRPr lang="ru-KZ" sz="22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337E434-73E3-8162-D5BB-88D62635B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19868"/>
              </p:ext>
            </p:extLst>
          </p:nvPr>
        </p:nvGraphicFramePr>
        <p:xfrm>
          <a:off x="2239861" y="1380280"/>
          <a:ext cx="8607104" cy="5324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675">
                  <a:extLst>
                    <a:ext uri="{9D8B030D-6E8A-4147-A177-3AD203B41FA5}">
                      <a16:colId xmlns:a16="http://schemas.microsoft.com/office/drawing/2014/main" val="2285663948"/>
                    </a:ext>
                  </a:extLst>
                </a:gridCol>
                <a:gridCol w="3932188">
                  <a:extLst>
                    <a:ext uri="{9D8B030D-6E8A-4147-A177-3AD203B41FA5}">
                      <a16:colId xmlns:a16="http://schemas.microsoft.com/office/drawing/2014/main" val="2507711559"/>
                    </a:ext>
                  </a:extLst>
                </a:gridCol>
                <a:gridCol w="2250498">
                  <a:extLst>
                    <a:ext uri="{9D8B030D-6E8A-4147-A177-3AD203B41FA5}">
                      <a16:colId xmlns:a16="http://schemas.microsoft.com/office/drawing/2014/main" val="2730175702"/>
                    </a:ext>
                  </a:extLst>
                </a:gridCol>
                <a:gridCol w="1719743">
                  <a:extLst>
                    <a:ext uri="{9D8B030D-6E8A-4147-A177-3AD203B41FA5}">
                      <a16:colId xmlns:a16="http://schemas.microsoft.com/office/drawing/2014/main" val="3058790240"/>
                    </a:ext>
                  </a:extLst>
                </a:gridCol>
              </a:tblGrid>
              <a:tr h="23834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№</a:t>
                      </a:r>
                      <a:endParaRPr lang="ru-KZ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kern="100">
                          <a:effectLst/>
                        </a:rPr>
                        <a:t>Специальность</a:t>
                      </a:r>
                      <a:endParaRPr lang="ru-KZ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kern="100">
                          <a:effectLst/>
                        </a:rPr>
                        <a:t>Специализация</a:t>
                      </a:r>
                      <a:endParaRPr lang="ru-KZ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marR="3003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100" kern="100">
                          <a:effectLst/>
                        </a:rPr>
                        <a:t>Разработчик</a:t>
                      </a:r>
                      <a:endParaRPr lang="ru-KZ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2856066450"/>
                  </a:ext>
                </a:extLst>
              </a:tr>
              <a:tr h="249590">
                <a:tc rowSpan="13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ru-KZ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 rowSpan="13">
                  <a:txBody>
                    <a:bodyPr/>
                    <a:lstStyle/>
                    <a:p>
                      <a:pPr marL="71755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kern="100" dirty="0">
                          <a:effectLst/>
                        </a:rPr>
                        <a:t>Общественное здоровье</a:t>
                      </a:r>
                      <a:endParaRPr lang="ru-KZ" sz="1600" kern="100" dirty="0">
                        <a:effectLst/>
                      </a:endParaRPr>
                    </a:p>
                    <a:p>
                      <a:pPr marL="71755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kern="100" dirty="0">
                          <a:effectLst/>
                        </a:rPr>
                        <a:t>Общественное здравоохранение</a:t>
                      </a:r>
                      <a:endParaRPr lang="ru-KZ" sz="1600" kern="100" dirty="0">
                        <a:effectLst/>
                      </a:endParaRPr>
                    </a:p>
                    <a:p>
                      <a:pPr marL="71755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kern="100" dirty="0">
                          <a:effectLst/>
                        </a:rPr>
                        <a:t>Медико-профилактическое дело</a:t>
                      </a:r>
                      <a:endParaRPr lang="ru-KZ" sz="1600" kern="100" dirty="0">
                        <a:effectLst/>
                      </a:endParaRPr>
                    </a:p>
                    <a:p>
                      <a:pPr marL="71755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Гигиена</a:t>
                      </a:r>
                      <a:r>
                        <a:rPr lang="ru-RU" sz="1600" kern="100" dirty="0">
                          <a:effectLst/>
                        </a:rPr>
                        <a:t> и </a:t>
                      </a:r>
                      <a:r>
                        <a:rPr lang="en-US" sz="1600" kern="100" dirty="0" err="1">
                          <a:effectLst/>
                        </a:rPr>
                        <a:t>эпидемиология</a:t>
                      </a:r>
                      <a:endParaRPr lang="ru-KZ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Радиационная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100" dirty="0" err="1">
                          <a:effectLst/>
                        </a:rPr>
                        <a:t>гигиена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ТОО 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790416335"/>
                  </a:ext>
                </a:extLst>
              </a:tr>
              <a:tr h="24959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Дезинфекционное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100" dirty="0" err="1">
                          <a:effectLst/>
                        </a:rPr>
                        <a:t>дело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НУО КРМУ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556510008"/>
                  </a:ext>
                </a:extLst>
              </a:tr>
              <a:tr h="2032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Паразитология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672549241"/>
                  </a:ext>
                </a:extLst>
              </a:tr>
              <a:tr h="2032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Бактериология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НАО ЗКМУ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584360600"/>
                  </a:ext>
                </a:extLst>
              </a:tr>
              <a:tr h="2032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Вирусология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1057644837"/>
                  </a:ext>
                </a:extLst>
              </a:tr>
              <a:tr h="2032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Гигиена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100" dirty="0" err="1">
                          <a:effectLst/>
                        </a:rPr>
                        <a:t>труда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3359514381"/>
                  </a:ext>
                </a:extLst>
              </a:tr>
              <a:tr h="24959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Гигиена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100" dirty="0" err="1">
                          <a:effectLst/>
                        </a:rPr>
                        <a:t>детей</a:t>
                      </a:r>
                      <a:r>
                        <a:rPr lang="en-US" sz="1200" kern="100" dirty="0">
                          <a:effectLst/>
                        </a:rPr>
                        <a:t> и </a:t>
                      </a:r>
                      <a:r>
                        <a:rPr lang="en-US" sz="1200" kern="100" dirty="0" err="1">
                          <a:effectLst/>
                        </a:rPr>
                        <a:t>подростков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НУО КРМУ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1025491659"/>
                  </a:ext>
                </a:extLst>
              </a:tr>
              <a:tr h="2032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Гигиена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100" dirty="0" err="1">
                          <a:effectLst/>
                        </a:rPr>
                        <a:t>питания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3275992684"/>
                  </a:ext>
                </a:extLst>
              </a:tr>
              <a:tr h="24959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Коммунальная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100" dirty="0" err="1">
                          <a:effectLst/>
                        </a:rPr>
                        <a:t>гигиена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3897356142"/>
                  </a:ext>
                </a:extLst>
              </a:tr>
              <a:tr h="24959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Промышленная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100" dirty="0" err="1">
                          <a:effectLst/>
                        </a:rPr>
                        <a:t>гигиена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3132460273"/>
                  </a:ext>
                </a:extLst>
              </a:tr>
              <a:tr h="2032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Лабораторное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100" dirty="0" err="1">
                          <a:effectLst/>
                        </a:rPr>
                        <a:t>дело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536171885"/>
                  </a:ext>
                </a:extLst>
              </a:tr>
              <a:tr h="238344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 dirty="0">
                          <a:effectLst/>
                        </a:rPr>
                        <a:t>Микробиология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ВШОЗ, НЦОЗ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2312014051"/>
                  </a:ext>
                </a:extLst>
              </a:tr>
              <a:tr h="2032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 dirty="0" err="1">
                          <a:effectLst/>
                        </a:rPr>
                        <a:t>Нутрициология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200" kern="100" dirty="0">
                          <a:effectLst/>
                        </a:rPr>
                        <a:t>НАО КазНМУ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3391272195"/>
                  </a:ext>
                </a:extLst>
              </a:tr>
              <a:tr h="249590">
                <a:tc rowSpan="6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ru-KZ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 rowSpan="6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Гигиена</a:t>
                      </a:r>
                      <a:r>
                        <a:rPr lang="en-US" sz="1600" kern="100" dirty="0">
                          <a:effectLst/>
                        </a:rPr>
                        <a:t> и </a:t>
                      </a:r>
                      <a:r>
                        <a:rPr lang="en-US" sz="1600" kern="100" dirty="0" err="1">
                          <a:effectLst/>
                        </a:rPr>
                        <a:t>эпидемиология</a:t>
                      </a:r>
                      <a:endParaRPr lang="ru-KZ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Радиационная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100" dirty="0" err="1">
                          <a:effectLst/>
                        </a:rPr>
                        <a:t>гигиена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2616459080"/>
                  </a:ext>
                </a:extLst>
              </a:tr>
              <a:tr h="2032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Бактериология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НАО ЗКМУ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3318155027"/>
                  </a:ext>
                </a:extLst>
              </a:tr>
              <a:tr h="2032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Паразитология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858802935"/>
                  </a:ext>
                </a:extLst>
              </a:tr>
              <a:tr h="2032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Вирусология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2668702236"/>
                  </a:ext>
                </a:extLst>
              </a:tr>
              <a:tr h="24959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Дезинфекционное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r>
                        <a:rPr lang="en-US" sz="1200" kern="100" dirty="0" err="1">
                          <a:effectLst/>
                        </a:rPr>
                        <a:t>дело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НУО КРМУ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1664916692"/>
                  </a:ext>
                </a:extLst>
              </a:tr>
              <a:tr h="238344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Микробиология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>
                          <a:effectLst/>
                        </a:rPr>
                        <a:t>КМУ ВШОЗ, НЦОЗ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/>
                </a:tc>
                <a:extLst>
                  <a:ext uri="{0D108BD9-81ED-4DB2-BD59-A6C34878D82A}">
                    <a16:rowId xmlns:a16="http://schemas.microsoft.com/office/drawing/2014/main" val="1586062875"/>
                  </a:ext>
                </a:extLst>
              </a:tr>
              <a:tr h="497905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ru-KZ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kern="100" dirty="0">
                          <a:effectLst/>
                        </a:rPr>
                        <a:t>Специальности работников с высшим медицинским образованием</a:t>
                      </a:r>
                      <a:endParaRPr lang="ru-KZ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 dirty="0">
                          <a:effectLst/>
                        </a:rPr>
                        <a:t>Менеджмент здравоохранения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5" marR="5185" marT="5185" marB="5185" anchor="ctr"/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kern="100" dirty="0">
                          <a:effectLst/>
                        </a:rPr>
                        <a:t>КМУ ВШОЗ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333" marR="37333" marT="0" marB="0" anchor="ctr"/>
                </a:tc>
                <a:extLst>
                  <a:ext uri="{0D108BD9-81ED-4DB2-BD59-A6C34878D82A}">
                    <a16:rowId xmlns:a16="http://schemas.microsoft.com/office/drawing/2014/main" val="237204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60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2AEB4-16EB-486D-FBD8-8915BB1C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Разработаны профессиональные стандарты</a:t>
            </a:r>
            <a:endParaRPr lang="ru-KZ" dirty="0"/>
          </a:p>
        </p:txBody>
      </p:sp>
      <p:pic>
        <p:nvPicPr>
          <p:cNvPr id="1026" name="Picture 2" descr="бизнесмен на компьютере. человек, проверяющий электронную почту. мужская  фигура. профессиональное лицо. костюм безликий аватар. ве Иллюстрация штока  - иллюстрации насчитывающей диаграмма, цвет: 227989640">
            <a:extLst>
              <a:ext uri="{FF2B5EF4-FFF2-40B4-BE49-F238E27FC236}">
                <a16:creationId xmlns:a16="http://schemas.microsoft.com/office/drawing/2014/main" id="{35052081-282B-D95F-B7D8-19C7A874B7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571" y="2192322"/>
            <a:ext cx="3577041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513B9E-B69C-1295-8C95-B2CDA89842F6}"/>
              </a:ext>
            </a:extLst>
          </p:cNvPr>
          <p:cNvSpPr txBox="1"/>
          <p:nvPr/>
        </p:nvSpPr>
        <p:spPr>
          <a:xfrm>
            <a:off x="687388" y="2441465"/>
            <a:ext cx="7611379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3200" dirty="0"/>
              <a:t>Специальности:</a:t>
            </a:r>
          </a:p>
          <a:p>
            <a:pPr>
              <a:spcAft>
                <a:spcPts val="1200"/>
              </a:spcAft>
            </a:pPr>
            <a:r>
              <a:rPr lang="ru-RU" sz="3200" dirty="0"/>
              <a:t>«Общественное здравоохранение»</a:t>
            </a:r>
          </a:p>
          <a:p>
            <a:pPr>
              <a:spcAft>
                <a:spcPts val="1200"/>
              </a:spcAft>
            </a:pPr>
            <a:r>
              <a:rPr lang="ru-RU" sz="3200" dirty="0"/>
              <a:t>«Менеджмент здравоохранения» </a:t>
            </a:r>
          </a:p>
          <a:p>
            <a:pPr>
              <a:spcAft>
                <a:spcPts val="1200"/>
              </a:spcAft>
            </a:pPr>
            <a:r>
              <a:rPr lang="ru-RU" sz="3200" dirty="0"/>
              <a:t>«</a:t>
            </a:r>
            <a:r>
              <a:rPr lang="ru-RU" sz="3200" dirty="0" err="1"/>
              <a:t>Нутрициология</a:t>
            </a:r>
            <a:r>
              <a:rPr lang="ru-RU" sz="3200" dirty="0"/>
              <a:t>»</a:t>
            </a:r>
          </a:p>
          <a:p>
            <a:pPr>
              <a:spcAft>
                <a:spcPts val="1200"/>
              </a:spcAft>
            </a:pPr>
            <a:r>
              <a:rPr lang="ru-RU" sz="3200" dirty="0"/>
              <a:t>«Медицина катастроф» </a:t>
            </a:r>
          </a:p>
          <a:p>
            <a:pPr>
              <a:spcAft>
                <a:spcPts val="1200"/>
              </a:spcAft>
            </a:pP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74494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6363" y="219368"/>
            <a:ext cx="9571111" cy="6567326"/>
          </a:xfrm>
        </p:spPr>
        <p:txBody>
          <a:bodyPr>
            <a:noAutofit/>
          </a:bodyPr>
          <a:lstStyle/>
          <a:p>
            <a:pPr algn="just"/>
            <a:endParaRPr lang="ru-RU" sz="2000" dirty="0"/>
          </a:p>
          <a:p>
            <a:r>
              <a:rPr lang="ru-RU" sz="2000" dirty="0"/>
              <a:t>Проведен анализ обеспеченности образовательных программ учебниками и учебно-методической литературой по всем специальностям ГУП.</a:t>
            </a:r>
          </a:p>
          <a:p>
            <a:r>
              <a:rPr lang="ru-RU" sz="2000" dirty="0"/>
              <a:t>Обсуждались модели специалистов и подготовки кадров здравоохранения.</a:t>
            </a:r>
          </a:p>
          <a:p>
            <a:r>
              <a:rPr lang="ru-RU" sz="2000" dirty="0"/>
              <a:t>Составлены тесты и ситуационные задачи для </a:t>
            </a:r>
            <a:r>
              <a:rPr lang="ru-RU" sz="2000" dirty="0" err="1"/>
              <a:t>экзаменации</a:t>
            </a:r>
            <a:r>
              <a:rPr lang="ru-RU" sz="2000" dirty="0"/>
              <a:t> слушателей сертификационных курсов по специальностям ГУП.</a:t>
            </a:r>
          </a:p>
          <a:p>
            <a:r>
              <a:rPr lang="ru-RU" sz="2000" dirty="0"/>
              <a:t>Обсуждались учебные, экзаменационные и другие материалы для обучающихся всех уровней по всем специальностям ГУП.</a:t>
            </a:r>
          </a:p>
          <a:p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Анализировались результаты независимой оценки выпускников программ высшего образования за 2022 год.</a:t>
            </a:r>
          </a:p>
          <a:p>
            <a:r>
              <a:rPr lang="kk-K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Обсуждались вопросы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трудоустройства выпускников, проводился анализ обеспеченности кадров здравоохранения РК.</a:t>
            </a:r>
          </a:p>
          <a:p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Вносились предложения в нормативно-правовые акты Министерства здравоохранения и Министерства науки и высшего образования РК.</a:t>
            </a:r>
            <a:endParaRPr lang="ru-K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K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K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960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1370C0-EE68-3FFB-E87A-5EB822911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043" y="272642"/>
            <a:ext cx="10175845" cy="508404"/>
          </a:xfrm>
        </p:spPr>
        <p:txBody>
          <a:bodyPr>
            <a:noAutofit/>
          </a:bodyPr>
          <a:lstStyle/>
          <a:p>
            <a:r>
              <a:rPr lang="ru-RU" dirty="0"/>
              <a:t>Участвовали в организации и проведении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15822C-83D0-E796-5338-67CEE5CE6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9622" y="1336690"/>
            <a:ext cx="5674263" cy="5248668"/>
          </a:xfrm>
        </p:spPr>
        <p:txBody>
          <a:bodyPr>
            <a:normAutofit lnSpcReduction="10000"/>
          </a:bodyPr>
          <a:lstStyle/>
          <a:p>
            <a:r>
              <a:rPr lang="ru-RU" sz="2400" i="0" dirty="0">
                <a:effectLst/>
              </a:rPr>
              <a:t>1-й Международный «</a:t>
            </a:r>
            <a:r>
              <a:rPr lang="ru-RU" sz="2400" i="0" dirty="0" err="1">
                <a:effectLst/>
              </a:rPr>
              <a:t>Asfen.Forum</a:t>
            </a:r>
            <a:r>
              <a:rPr lang="ru-RU" sz="2400" i="0" dirty="0">
                <a:effectLst/>
              </a:rPr>
              <a:t>, новое поколение-2023» (5-6 июня 2023 г.)</a:t>
            </a:r>
          </a:p>
          <a:p>
            <a:pPr algn="just"/>
            <a:r>
              <a:rPr lang="ru-RU" sz="2400" i="0" dirty="0">
                <a:solidFill>
                  <a:srgbClr val="4E4E4E"/>
                </a:solidFill>
                <a:effectLst/>
              </a:rPr>
              <a:t>VII Международный Конгресс «Global Health», посвящённый 25-летию основания Казахстанского медицинского университета «ВШОЗ» и подписания Соглашения между Европейским Региональным Бюро ВОЗ  и Министерством здравоохранения Республики Казахстан (23 сентября 2022 года)</a:t>
            </a:r>
          </a:p>
          <a:p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AC74A4-E638-2B63-DAF1-87EB3A5F6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365" y="3679622"/>
            <a:ext cx="3124200" cy="2971800"/>
          </a:xfrm>
          <a:prstGeom prst="rect">
            <a:avLst/>
          </a:prstGeom>
        </p:spPr>
      </p:pic>
      <p:grpSp>
        <p:nvGrpSpPr>
          <p:cNvPr id="6" name="Group 2">
            <a:extLst>
              <a:ext uri="{FF2B5EF4-FFF2-40B4-BE49-F238E27FC236}">
                <a16:creationId xmlns:a16="http://schemas.microsoft.com/office/drawing/2014/main" id="{9A533578-E1AF-6C25-58B6-612AA552B341}"/>
              </a:ext>
            </a:extLst>
          </p:cNvPr>
          <p:cNvGrpSpPr>
            <a:grpSpLocks/>
          </p:cNvGrpSpPr>
          <p:nvPr/>
        </p:nvGrpSpPr>
        <p:grpSpPr bwMode="auto">
          <a:xfrm>
            <a:off x="2667057" y="1336690"/>
            <a:ext cx="1477103" cy="2220242"/>
            <a:chOff x="8872" y="-1628"/>
            <a:chExt cx="1900" cy="2986"/>
          </a:xfrm>
        </p:grpSpPr>
        <p:sp>
          <p:nvSpPr>
            <p:cNvPr id="7" name="Rectangle 3">
              <a:extLst>
                <a:ext uri="{FF2B5EF4-FFF2-40B4-BE49-F238E27FC236}">
                  <a16:creationId xmlns:a16="http://schemas.microsoft.com/office/drawing/2014/main" id="{FD7B17A8-E8FE-3863-09AC-CB12DF17F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2" y="-1628"/>
              <a:ext cx="1900" cy="2986"/>
            </a:xfrm>
            <a:prstGeom prst="rect">
              <a:avLst/>
            </a:prstGeom>
            <a:solidFill>
              <a:srgbClr val="834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KZ"/>
            </a:p>
          </p:txBody>
        </p:sp>
        <p:pic>
          <p:nvPicPr>
            <p:cNvPr id="4100" name="Picture 4">
              <a:extLst>
                <a:ext uri="{FF2B5EF4-FFF2-40B4-BE49-F238E27FC236}">
                  <a16:creationId xmlns:a16="http://schemas.microsoft.com/office/drawing/2014/main" id="{B58765B0-3099-3C9D-EE71-9D5863C5B8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3" y="-521"/>
              <a:ext cx="1575" cy="1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292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77462"/>
            <a:ext cx="8915400" cy="4933760"/>
          </a:xfrm>
        </p:spPr>
        <p:txBody>
          <a:bodyPr/>
          <a:lstStyle/>
          <a:p>
            <a:endParaRPr lang="ru-RU" dirty="0"/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/>
              <a:t>Спасибо за внимание!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Председатель ГУП, </a:t>
            </a:r>
            <a:endParaRPr lang="ru-KZ" sz="24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доктор медицинских наук, профессор, </a:t>
            </a:r>
            <a:endParaRPr lang="ru-KZ" sz="24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проректор по академической и научной деятельности </a:t>
            </a:r>
            <a:endParaRPr lang="ru-KZ" sz="24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ТОО «Казахстанский медицинский университет «ВШОЗ»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Камалиев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Максут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Адильханович</a:t>
            </a:r>
            <a:endParaRPr lang="ru-KZ" sz="2400" dirty="0">
              <a:effectLst/>
              <a:ea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10012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457</TotalTime>
  <Words>658</Words>
  <Application>Microsoft Office PowerPoint</Application>
  <PresentationFormat>Широкоэкранный</PresentationFormat>
  <Paragraphs>104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В составе ГУП четыре Комитета:  </vt:lpstr>
      <vt:lpstr>В работе ГУП активно участвуют:</vt:lpstr>
      <vt:lpstr>Всего ГУП объединяет 61 члена</vt:lpstr>
      <vt:lpstr>РЕАЛИЗОВАННЫЕ МЕРОПРИЯТИЯ</vt:lpstr>
      <vt:lpstr>Разработаны профессиональные стандарты</vt:lpstr>
      <vt:lpstr>Презентация PowerPoint</vt:lpstr>
      <vt:lpstr>Участвовали в организации и проведении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Maxut Kamaliyev</cp:lastModifiedBy>
  <cp:revision>26</cp:revision>
  <dcterms:created xsi:type="dcterms:W3CDTF">2022-07-04T06:23:47Z</dcterms:created>
  <dcterms:modified xsi:type="dcterms:W3CDTF">2023-11-01T10:29:24Z</dcterms:modified>
</cp:coreProperties>
</file>