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ru-K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1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29223BD-292D-9164-EBF5-7E20DC769C2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ru-KZ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204C95DB-9B52-C6B2-6CAA-E68CD10F1E6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ru-KZ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B72237D-8211-5141-3E82-BF67C3C130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7DC01-4F8F-4298-B5B8-A9F1C51CC188}" type="datetimeFigureOut">
              <a:rPr lang="ru-KZ" smtClean="0"/>
              <a:t>10/30/2023</a:t>
            </a:fld>
            <a:endParaRPr lang="ru-KZ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7F5B939-CD42-8CAA-4C77-7916376FBF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BFE45C4-4406-6E4A-C96B-69689B064F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E8087-8450-45CE-97DD-74CBCCC388D9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42605469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8056D10-8490-3534-832F-BB0ADB246C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KZ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C58B090F-2F82-CF05-2191-3481D678E4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KZ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F621481-9107-5939-02A0-94898831EE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7DC01-4F8F-4298-B5B8-A9F1C51CC188}" type="datetimeFigureOut">
              <a:rPr lang="ru-KZ" smtClean="0"/>
              <a:t>10/30/2023</a:t>
            </a:fld>
            <a:endParaRPr lang="ru-KZ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34C19C2-669D-C783-B06E-93D99C47DD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7E8DDF7-BC45-453E-17D4-72A00EF606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E8087-8450-45CE-97DD-74CBCCC388D9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6788995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5E7DAF81-FEDC-0510-4F68-804AAACB881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ru-KZ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73316A6B-BB9B-8957-6828-BA1194E92B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KZ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1C67E26-FB92-7DDC-6B43-7AC9306C63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7DC01-4F8F-4298-B5B8-A9F1C51CC188}" type="datetimeFigureOut">
              <a:rPr lang="ru-KZ" smtClean="0"/>
              <a:t>10/30/2023</a:t>
            </a:fld>
            <a:endParaRPr lang="ru-KZ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AE86447-B5E2-1DF3-B6FC-9571621181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89EBA1B-2F47-C7B9-FA94-53E596AD72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E8087-8450-45CE-97DD-74CBCCC388D9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29454123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4D68BA2-1AC8-7B9F-F856-C01B8D8B3A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KZ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5C45F77-3640-D48C-D2F3-F68CDFEB38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KZ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9091CA1-086B-2C59-057A-3B709E434F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7DC01-4F8F-4298-B5B8-A9F1C51CC188}" type="datetimeFigureOut">
              <a:rPr lang="ru-KZ" smtClean="0"/>
              <a:t>10/30/2023</a:t>
            </a:fld>
            <a:endParaRPr lang="ru-KZ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3EE86F7-BAD6-B897-3E6E-95122BA65B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988FC05-59FA-384D-F6D7-F9F03B7384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E8087-8450-45CE-97DD-74CBCCC388D9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17100387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8598DF2-8BBE-ADAC-0415-C423F00F2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ru-KZ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434E8EA2-6A0D-C471-6131-C233E0B575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D79A121-53C1-C6E7-C20D-DE5E194151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7DC01-4F8F-4298-B5B8-A9F1C51CC188}" type="datetimeFigureOut">
              <a:rPr lang="ru-KZ" smtClean="0"/>
              <a:t>10/30/2023</a:t>
            </a:fld>
            <a:endParaRPr lang="ru-KZ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09EF195-995D-FED9-B125-E95B6EA250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73172ED-70F0-9917-B2E6-8F9614B40B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E8087-8450-45CE-97DD-74CBCCC388D9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88645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2285BD9-2756-179B-B821-E7231C3DDE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KZ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3745D5C-6AF8-7DA9-05CF-4B0190A6389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KZ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F16EE730-9015-0D7B-8243-079485B3DF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KZ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18E60499-4F83-85E9-E7DD-7736C8F105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7DC01-4F8F-4298-B5B8-A9F1C51CC188}" type="datetimeFigureOut">
              <a:rPr lang="ru-KZ" smtClean="0"/>
              <a:t>10/30/2023</a:t>
            </a:fld>
            <a:endParaRPr lang="ru-KZ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554C4985-8B89-CBBD-F711-60B92EFFCF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7B96AAED-9C20-E6A6-2F7D-2412AE74FF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E8087-8450-45CE-97DD-74CBCCC388D9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32450663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D32714E-43CE-B44B-D7C3-A59A811C72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ru-KZ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375B357-A8ED-E43A-EE88-D4AB67734E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57EFE70A-7303-86BD-84C2-56BA7F8EBB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KZ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15CFF9E8-DC1C-E45D-FF1E-CD501AD828F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55141598-5195-A39C-6FC2-60B18075DA2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KZ"/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BEA04E55-C499-2445-4196-4CED7CE2AA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7DC01-4F8F-4298-B5B8-A9F1C51CC188}" type="datetimeFigureOut">
              <a:rPr lang="ru-KZ" smtClean="0"/>
              <a:t>10/30/2023</a:t>
            </a:fld>
            <a:endParaRPr lang="ru-KZ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6DC420D6-CB55-6A9F-243C-B3DE3C638A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0C4AF05E-1AC3-4FEF-B8BA-F18C98A5B7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E8087-8450-45CE-97DD-74CBCCC388D9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11247188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36420E3-2BC7-E10F-92B3-A2434C26EB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KZ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40488FB8-0A21-5E2F-AB16-2A450D1C6A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7DC01-4F8F-4298-B5B8-A9F1C51CC188}" type="datetimeFigureOut">
              <a:rPr lang="ru-KZ" smtClean="0"/>
              <a:t>10/30/2023</a:t>
            </a:fld>
            <a:endParaRPr lang="ru-KZ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419DBA31-C3CD-18C9-7D93-8DD156A130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98701BB3-142E-BB39-6B40-DA0A1F8149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E8087-8450-45CE-97DD-74CBCCC388D9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36821059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326A3075-7A77-2331-675A-90F1729738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7DC01-4F8F-4298-B5B8-A9F1C51CC188}" type="datetimeFigureOut">
              <a:rPr lang="ru-KZ" smtClean="0"/>
              <a:t>10/30/2023</a:t>
            </a:fld>
            <a:endParaRPr lang="ru-KZ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B074D44E-3576-4D11-F967-FEB95ECC6F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C5905231-249C-2AE4-FCCB-727B801AD1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E8087-8450-45CE-97DD-74CBCCC388D9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330225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2972B8F-8764-5FB5-1865-92E9AEA7A1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ru-KZ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D4DDD83-18DF-6885-D841-9982AA5008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KZ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1946F578-4C16-5523-7D07-5DB6555407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82587415-3C25-4222-CF9B-4D0A21E42F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7DC01-4F8F-4298-B5B8-A9F1C51CC188}" type="datetimeFigureOut">
              <a:rPr lang="ru-KZ" smtClean="0"/>
              <a:t>10/30/2023</a:t>
            </a:fld>
            <a:endParaRPr lang="ru-KZ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2BD5B5F8-9517-EDE6-1D93-C773A35392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BF8C6A9E-D5D5-6244-DA7C-2331FB625F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E8087-8450-45CE-97DD-74CBCCC388D9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10459023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5D60E19-F89A-2FC0-8B98-5393C19A68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ru-KZ"/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EF9A18C9-9D1F-6E03-2BB6-37D7A8B4B01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KZ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0EB16BB3-38DE-0CB7-BC93-E2F4553F69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6BC85DC2-E73E-53BA-77F5-DBBF553528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7DC01-4F8F-4298-B5B8-A9F1C51CC188}" type="datetimeFigureOut">
              <a:rPr lang="ru-KZ" smtClean="0"/>
              <a:t>10/30/2023</a:t>
            </a:fld>
            <a:endParaRPr lang="ru-KZ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BCE59E1-3EDC-D205-9E33-F039BE4E63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09CD2CC8-F374-D3E6-F022-67959D6579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E8087-8450-45CE-97DD-74CBCCC388D9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21511317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CBB269D-B10E-368C-8396-321C5135B2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ru-KZ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0924931-4620-A3C1-836E-48422F8038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KZ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7BFA0B2-1ECC-2391-C2E3-6180F982E6E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87DC01-4F8F-4298-B5B8-A9F1C51CC188}" type="datetimeFigureOut">
              <a:rPr lang="ru-KZ" smtClean="0"/>
              <a:t>10/30/2023</a:t>
            </a:fld>
            <a:endParaRPr lang="ru-KZ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C83BC3F-3D50-0974-C5E5-3F33A23E3CE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KZ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DF4EA9A-6426-8D9E-5366-8C3E4A47EB4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6E8087-8450-45CE-97DD-74CBCCC388D9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15479682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K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E4A816B-0D0F-F105-6300-2AD3CCF08CF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Отчет о деятельности ГУП программ терапевтического профиля</a:t>
            </a:r>
            <a:endParaRPr lang="ru-KZ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6979BA07-CFF9-64DC-6382-3047E75E17E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/>
              <a:t>Председатель: ассоциированный профессор кафедры внутренних болезней НАО МУК, </a:t>
            </a:r>
            <a:r>
              <a:rPr lang="en-US" dirty="0"/>
              <a:t>PhD</a:t>
            </a:r>
            <a:r>
              <a:rPr lang="ru-RU" dirty="0"/>
              <a:t>, Бачева И.В.</a:t>
            </a:r>
          </a:p>
          <a:p>
            <a:r>
              <a:rPr lang="ru-RU" dirty="0"/>
              <a:t> </a:t>
            </a:r>
            <a:endParaRPr lang="ru-KZ" dirty="0"/>
          </a:p>
        </p:txBody>
      </p:sp>
    </p:spTree>
    <p:extLst>
      <p:ext uri="{BB962C8B-B14F-4D97-AF65-F5344CB8AC3E}">
        <p14:creationId xmlns:p14="http://schemas.microsoft.com/office/powerpoint/2010/main" val="39237867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C8A4A76-2C76-8F28-5FA0-56D64E3574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89351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Состав ГУП программ терапевтического профиля  </a:t>
            </a:r>
            <a:endParaRPr lang="ru-KZ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6847B3D-F41A-4225-525D-096210FD07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1739" y="904672"/>
            <a:ext cx="11792606" cy="5953328"/>
          </a:xfrm>
        </p:spPr>
        <p:txBody>
          <a:bodyPr numCol="2">
            <a:normAutofit fontScale="70000" lnSpcReduction="20000"/>
          </a:bodyPr>
          <a:lstStyle/>
          <a:p>
            <a:r>
              <a:rPr lang="ru-RU" sz="1800" dirty="0">
                <a:latin typeface="Times New Roman" panose="02020603050405020304" pitchFamily="18" charset="0"/>
                <a:ea typeface="Calibri" panose="020F0502020204030204" pitchFamily="34" charset="0"/>
              </a:rPr>
              <a:t>В сентябре 2022 года был переизбран председатель ГУПа программ терапевтического профиля, </a:t>
            </a:r>
          </a:p>
          <a:p>
            <a:r>
              <a:rPr lang="ru-RU" sz="1800" dirty="0">
                <a:latin typeface="Times New Roman" panose="02020603050405020304" pitchFamily="18" charset="0"/>
                <a:ea typeface="Calibri" panose="020F0502020204030204" pitchFamily="34" charset="0"/>
              </a:rPr>
              <a:t>председатель ГУА Бачева И.В. (НАО «Медицинский университет Караганды»)</a:t>
            </a:r>
          </a:p>
          <a:p>
            <a:r>
              <a:rPr lang="ru-RU" sz="1800" dirty="0">
                <a:latin typeface="Times New Roman" panose="02020603050405020304" pitchFamily="18" charset="0"/>
                <a:ea typeface="Calibri" panose="020F0502020204030204" pitchFamily="34" charset="0"/>
              </a:rPr>
              <a:t>Актуализирован состав ГУПа и Комитетов.</a:t>
            </a:r>
          </a:p>
          <a:p>
            <a:r>
              <a:rPr lang="ru-RU" sz="1800" dirty="0">
                <a:latin typeface="Times New Roman" panose="02020603050405020304" pitchFamily="18" charset="0"/>
                <a:ea typeface="Calibri" panose="020F0502020204030204" pitchFamily="34" charset="0"/>
              </a:rPr>
              <a:t>Перечень Комитетов (19 комитетов):</a:t>
            </a:r>
          </a:p>
          <a:p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КОП «Аллергология и иммунология взрослая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» (</a:t>
            </a:r>
            <a:r>
              <a:rPr lang="ru-RU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переизбран председатель комитета Дедова О.Ю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.)</a:t>
            </a:r>
          </a:p>
          <a:p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КОП «Гастроэнтерология  взрослая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»</a:t>
            </a:r>
            <a:endParaRPr lang="ru-RU" sz="1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КОП «Гематология взрослая»</a:t>
            </a:r>
          </a:p>
          <a:p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КОП «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Дерматовенерология»</a:t>
            </a:r>
          </a:p>
          <a:p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КОП «Инфекционные болезни, взрослые»</a:t>
            </a:r>
            <a:endParaRPr lang="ru-RU" sz="1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КОП «Кардиология взрослая»</a:t>
            </a:r>
          </a:p>
          <a:p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КОП «Медицина труда (Профессиональная патология)»</a:t>
            </a:r>
            <a:endParaRPr lang="ru-RU" sz="1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КОП «Неврология взрослая»</a:t>
            </a:r>
          </a:p>
          <a:p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КОП «Нефрология взрослая»</a:t>
            </a:r>
          </a:p>
          <a:p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КОП «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Семейная медицина»</a:t>
            </a:r>
          </a:p>
          <a:p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КОП «Психиатрия»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</a:p>
          <a:p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КОП «Пульмонология взрослая»</a:t>
            </a:r>
          </a:p>
          <a:p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КОП «Ревматология взрослая» </a:t>
            </a:r>
          </a:p>
          <a:p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КОП «Терапия»</a:t>
            </a:r>
          </a:p>
          <a:p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КОП «Фтизиатрия» </a:t>
            </a:r>
          </a:p>
          <a:p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КОП «Эндокринология взрослая»</a:t>
            </a:r>
          </a:p>
          <a:p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КОП «Клиническая фармакология»</a:t>
            </a:r>
            <a:endParaRPr lang="ru-RU" sz="18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КОП «Физическая медицина и реабилитация, спортивная медицина, традиционная медицина»</a:t>
            </a:r>
          </a:p>
          <a:p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КОП «Медико-профилактическое дело» (</a:t>
            </a:r>
            <a:r>
              <a:rPr lang="ru-RU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Протокол №4.1. от 10.03.2023) = предложено передать в  ГУП «Общественное здравоохранение» </a:t>
            </a:r>
          </a:p>
          <a:p>
            <a:r>
              <a:rPr lang="ru-RU" sz="2300" b="1" dirty="0">
                <a:latin typeface="Times New Roman" panose="02020603050405020304" pitchFamily="18" charset="0"/>
              </a:rPr>
              <a:t>Всего 291 человек, входит в состав ГУПа.</a:t>
            </a:r>
          </a:p>
          <a:p>
            <a:r>
              <a:rPr lang="ru-RU" sz="2400" b="1" dirty="0"/>
              <a:t>Члены комитетов являются представителями:</a:t>
            </a:r>
          </a:p>
          <a:p>
            <a:r>
              <a:rPr lang="ru-RU" sz="2400" b="1" dirty="0"/>
              <a:t>Академические лидеры</a:t>
            </a:r>
            <a:r>
              <a:rPr lang="ru-RU" b="1" dirty="0"/>
              <a:t>:</a:t>
            </a:r>
          </a:p>
          <a:p>
            <a:r>
              <a:rPr lang="ru-RU" sz="1800" b="1" dirty="0">
                <a:latin typeface="Times New Roman" panose="02020603050405020304" pitchFamily="18" charset="0"/>
                <a:ea typeface="Calibri" panose="020F0502020204030204" pitchFamily="34" charset="0"/>
              </a:rPr>
              <a:t>НАО «Медицинский университет Караганды»</a:t>
            </a:r>
          </a:p>
          <a:p>
            <a:r>
              <a:rPr lang="ru-RU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НАО "Медицинский университет Астана»</a:t>
            </a:r>
          </a:p>
          <a:p>
            <a:r>
              <a:rPr lang="ru-RU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НАО «Казахский национальный медицинский университет имени С.Д. </a:t>
            </a:r>
            <a:r>
              <a:rPr lang="ru-RU" sz="1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Асфендиярова</a:t>
            </a:r>
            <a:r>
              <a:rPr lang="ru-RU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»</a:t>
            </a:r>
          </a:p>
          <a:p>
            <a:r>
              <a:rPr lang="ru-RU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НУО «Казахстанско-Российский медицинский университет»</a:t>
            </a:r>
            <a:endParaRPr lang="ru-RU" sz="1800" b="1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ru-RU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НАО «Медицинский университет Семей»</a:t>
            </a:r>
          </a:p>
          <a:p>
            <a:r>
              <a:rPr lang="ru-RU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НАО «Западно-Казахстанский университет имени Марата </a:t>
            </a:r>
            <a:r>
              <a:rPr lang="ru-RU" sz="1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Оспанова</a:t>
            </a:r>
            <a:r>
              <a:rPr lang="ru-RU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»</a:t>
            </a:r>
          </a:p>
          <a:p>
            <a:r>
              <a:rPr lang="ru-RU" sz="1800" b="1" dirty="0">
                <a:latin typeface="Times New Roman" panose="02020603050405020304" pitchFamily="18" charset="0"/>
                <a:ea typeface="Calibri" panose="020F0502020204030204" pitchFamily="34" charset="0"/>
              </a:rPr>
              <a:t>Соучастники:</a:t>
            </a:r>
          </a:p>
          <a:p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АО «Южно-Казахстанская медицинская академия»</a:t>
            </a:r>
          </a:p>
          <a:p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РГП на ПХВ «Казахский национальный университет имени Аль-Фараби»</a:t>
            </a:r>
            <a:endParaRPr lang="ru-RU" sz="1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Международный Казахско-турецкий университет имени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Х.А.Ясави</a:t>
            </a:r>
            <a:endParaRPr lang="ru-RU" sz="1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АОО «Назарбаев Университет»</a:t>
            </a:r>
          </a:p>
          <a:p>
            <a:r>
              <a:rPr lang="ru-RU" sz="23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Представители практического здравоохранения: руководители ассоциаций, внештатные специалисты, врачи медицинских центров, НИИ</a:t>
            </a:r>
            <a:endParaRPr lang="ru-KZ" b="1" dirty="0"/>
          </a:p>
        </p:txBody>
      </p:sp>
    </p:spTree>
    <p:extLst>
      <p:ext uri="{BB962C8B-B14F-4D97-AF65-F5344CB8AC3E}">
        <p14:creationId xmlns:p14="http://schemas.microsoft.com/office/powerpoint/2010/main" val="40764087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D7ECF4D-1DEA-4DF2-8B07-1EB70DE53E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315912"/>
          </a:xfrm>
        </p:spPr>
        <p:txBody>
          <a:bodyPr>
            <a:normAutofit fontScale="90000"/>
          </a:bodyPr>
          <a:lstStyle/>
          <a:p>
            <a:r>
              <a:rPr lang="ru-RU" dirty="0"/>
              <a:t>Выполнение плана работы ГУПа программ терапевтического профиля </a:t>
            </a:r>
            <a:endParaRPr lang="ru-KZ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2DF7F12-BE01-4352-28DE-0352E17746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4553" y="1235413"/>
            <a:ext cx="11682919" cy="5359940"/>
          </a:xfrm>
        </p:spPr>
        <p:txBody>
          <a:bodyPr>
            <a:normAutofit fontScale="92500" lnSpcReduction="10000"/>
          </a:bodyPr>
          <a:lstStyle/>
          <a:p>
            <a:pPr marL="342900" lvl="0" indent="-342900" algn="just">
              <a:buClr>
                <a:srgbClr val="000000"/>
              </a:buClr>
              <a:buFont typeface="+mj-lt"/>
              <a:buAutoNum type="arabicPeriod"/>
              <a:tabLst>
                <a:tab pos="198120" algn="l"/>
              </a:tabLst>
            </a:pPr>
            <a:r>
              <a:rPr lang="ru-RU" sz="18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Актуализирован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состав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КОПов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и ГУПА на</a:t>
            </a:r>
            <a:r>
              <a:rPr lang="ru-RU" sz="18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2022-2023 учебный год и утверждены планы  работы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КОПов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и ГУПА на</a:t>
            </a:r>
            <a:r>
              <a:rPr lang="ru-RU" sz="18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2022-2023 учебный год</a:t>
            </a:r>
          </a:p>
          <a:p>
            <a:pPr marL="342900" indent="-342900" algn="just">
              <a:buClr>
                <a:srgbClr val="000000"/>
              </a:buClr>
              <a:buFont typeface="+mj-lt"/>
              <a:buAutoNum type="arabicPeriod"/>
              <a:tabLst>
                <a:tab pos="198120" algn="l"/>
              </a:tabLst>
            </a:pPr>
            <a: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</a:rPr>
              <a:t>Закреплены ПС за Копами, согласно профилям специальностей, сформированы рабочие группы по их актуализации и разработке.</a:t>
            </a:r>
            <a:r>
              <a:rPr lang="ru-RU" sz="18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Профессиональный стандарт по специальности «Авиационная и космическая медицина» ГУП терапевтического профиля разрабатываться не будет в связи с отсутствием профильных специалистов.</a:t>
            </a:r>
            <a:endParaRPr lang="ru-K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buFont typeface="+mj-lt"/>
              <a:buAutoNum type="arabicPeriod"/>
              <a:tabLst>
                <a:tab pos="167640" algn="l"/>
              </a:tabLst>
            </a:pPr>
            <a:r>
              <a:rPr lang="ru-RU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КОПами</a:t>
            </a:r>
            <a: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составлены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спецификации заданий для итогового контроля выпускников по профилям специальностей и сформирован список профильных  экспертов по оценке тестовых заданий из числа ведущих ППС и представителей практического здравоохранения. </a:t>
            </a:r>
            <a: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Проведена экспертиза тестовых заданий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итогового контроля выпускников и дана обратная связь по методике проведения экспертизы.</a:t>
            </a:r>
          </a:p>
          <a:p>
            <a:pPr marL="342900" lvl="0" indent="-342900" algn="just">
              <a:buFont typeface="+mj-lt"/>
              <a:buAutoNum type="arabicPeriod"/>
              <a:tabLst>
                <a:tab pos="167640" algn="l"/>
              </a:tabLst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Члены ГУПа приняли активное участие с представителями НЦНЭ по обсуждению методики внедрения единого вступительного экзамена на образовательные программы резидентуры, электронного формата единой независимой оценки выпускников резидентуры.</a:t>
            </a:r>
            <a:endParaRPr lang="ru-K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indent="-342900">
              <a:buAutoNum type="arabicPeriod" startAt="5"/>
            </a:pPr>
            <a:r>
              <a:rPr lang="ru-RU" sz="1800" kern="1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КОПами</a:t>
            </a:r>
            <a:r>
              <a:rPr lang="ru-RU" sz="18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согласно клиническим профилям, </a:t>
            </a:r>
            <a:r>
              <a:rPr lang="ru-RU" sz="18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разработаны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списки литературы для обучающихся резидентуры. </a:t>
            </a:r>
          </a:p>
          <a:p>
            <a:pPr marL="273050" indent="-273050" algn="just">
              <a:buClr>
                <a:srgbClr val="000000"/>
              </a:buClr>
              <a:buSzPts val="1200"/>
              <a:buNone/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6.  </a:t>
            </a:r>
            <a: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</a:rPr>
              <a:t>Внесены предложения для изменений и дополнений в приказ МЗ РК от 30 ноября 2020 года № ҚР ДСМ-218/2020 (Об утверждении перечня специальностей и специализаций, подлежащих сертификации специалистов в области здравоохранения).</a:t>
            </a:r>
            <a:endParaRPr lang="ru-KZ" sz="18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273050" indent="-273050" algn="just">
              <a:buNone/>
            </a:pPr>
            <a: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</a:rPr>
              <a:t>7. Разработаны/актуализированы 13 ПС: «Клиническая фармакология», «Клиническая психология», «Медико-профилактическое дело. Гигиена и эпидемиология», «Пульмонология», «Гематология взрослая», «</a:t>
            </a:r>
            <a:r>
              <a:rPr lang="ru-RU" sz="1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Кинезиотерапия</a:t>
            </a:r>
            <a: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</a:rPr>
              <a:t>. </a:t>
            </a:r>
            <a:r>
              <a:rPr lang="ru-RU" sz="1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Эрготерапия</a:t>
            </a:r>
            <a: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</a:rPr>
              <a:t>»,  «Неврология взрослая, детская», «Физическая медицина и реабилитация взрослая, детская», «Семейная медицина», «Спортивная медицина», «Терапия (гериатрия)», «Фтизиатрия», «Клиническая </a:t>
            </a:r>
            <a:r>
              <a:rPr lang="ru-RU" sz="1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нутрициология</a:t>
            </a:r>
            <a: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</a:rPr>
              <a:t>»</a:t>
            </a:r>
          </a:p>
          <a:p>
            <a:pPr marL="0" indent="0" algn="just">
              <a:buNone/>
            </a:pPr>
            <a: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</a:rPr>
              <a:t>8.   Постоянно проводился мониторинг выполнения планов Комитетами.</a:t>
            </a:r>
          </a:p>
          <a:p>
            <a:pPr marL="0" indent="0" algn="just">
              <a:buNone/>
            </a:pPr>
            <a:endParaRPr lang="ru-KZ" sz="180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32411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93B3664-1AAB-48F5-A51D-2CC982C9A1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9676" y="138889"/>
            <a:ext cx="11692647" cy="1084296"/>
          </a:xfrm>
        </p:spPr>
        <p:txBody>
          <a:bodyPr>
            <a:noAutofit/>
          </a:bodyPr>
          <a:lstStyle/>
          <a:p>
            <a:r>
              <a:rPr lang="ru-RU" sz="2800" dirty="0"/>
              <a:t>План работы ГУП программ терапевтического профиля на 2023-2024 учебный год</a:t>
            </a:r>
            <a:endParaRPr lang="ru-KZ" sz="28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5B68B4A-A417-6FCF-7128-589E8E26D5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9676" y="1079770"/>
            <a:ext cx="11692646" cy="5554494"/>
          </a:xfrm>
        </p:spPr>
        <p:txBody>
          <a:bodyPr>
            <a:normAutofit/>
          </a:bodyPr>
          <a:lstStyle/>
          <a:p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Актуализация и утверждение состава ГУП, Комитетов на 2023-2024 учебный год, у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тверждение планов работы Комитетов на 2023-2024 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учебный год</a:t>
            </a:r>
          </a:p>
          <a:p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Отчеты ГУП за 2022-2023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уч.г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., планы ГУП на 2023-2024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уч.г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sz="18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</a:rPr>
              <a:t>Участие в совещаниях с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НЦНЭ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по вопросам «Анализ результатов независимой оценки выпускников программ высшего и послевузовского образования» и «Независимая оценка обучающихся ОП по направлению подготовки Здравоохранение: цель, ожидаемые результаты, формат оценивания, использование результатов оценивания»</a:t>
            </a:r>
          </a:p>
          <a:p>
            <a: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</a:rPr>
              <a:t>Участие в совещаниях  с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ННЦРЗ имени 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С.Каирбековой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</a:rPr>
              <a:t>по вопросам «Обсуждение 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централизованного приема в резидентуру», «Результаты трудоустройства выпускников 2023 года, анализ обеспеченности кадров здравоохранения РК»</a:t>
            </a:r>
          </a:p>
          <a:p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Разработка профессиональных стандартов в области здравоохранения по профилям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КОПов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и ГУПа</a:t>
            </a:r>
          </a:p>
          <a:p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Независимая оценка выпускников ОП по направлению подготовки Здравоохранение: согласование спецификаций, списка экспертов, графика экспертизы и аттестации</a:t>
            </a:r>
            <a:endParaRPr lang="ru-RU" sz="18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</a:rPr>
              <a:t>Участие  в «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Круглом столе: Система квалификаций в области здравоохранения»</a:t>
            </a:r>
          </a:p>
          <a:p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Мониторинг деятельности Комитетов</a:t>
            </a:r>
          </a:p>
          <a:p>
            <a: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Отчеты деятельности </a:t>
            </a:r>
            <a:r>
              <a:rPr lang="ru-RU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КОПов</a:t>
            </a:r>
            <a: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и ГУПа</a:t>
            </a:r>
          </a:p>
          <a:p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Предоставление инф</a:t>
            </a:r>
            <a: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ормации по протокольным решениям УМО, обращениям физических/юридических лиц, организаций образования</a:t>
            </a:r>
            <a:endParaRPr lang="ru-K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KZ" dirty="0"/>
          </a:p>
        </p:txBody>
      </p:sp>
    </p:spTree>
    <p:extLst>
      <p:ext uri="{BB962C8B-B14F-4D97-AF65-F5344CB8AC3E}">
        <p14:creationId xmlns:p14="http://schemas.microsoft.com/office/powerpoint/2010/main" val="185407903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423</TotalTime>
  <Words>672</Words>
  <Application>Microsoft Office PowerPoint</Application>
  <PresentationFormat>Широкоэкранный</PresentationFormat>
  <Paragraphs>62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Тема Office</vt:lpstr>
      <vt:lpstr>Отчет о деятельности ГУП программ терапевтического профиля</vt:lpstr>
      <vt:lpstr>Состав ГУП программ терапевтического профиля  </vt:lpstr>
      <vt:lpstr>Выполнение плана работы ГУПа программ терапевтического профиля </vt:lpstr>
      <vt:lpstr>План работы ГУП программ терапевтического профиля на 2023-2024 учебный год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Отчет о деятельности ГУП программ терапевтического профиля</dc:title>
  <dc:creator>Бачева Ирина</dc:creator>
  <cp:lastModifiedBy>Saule Sydykova</cp:lastModifiedBy>
  <cp:revision>5</cp:revision>
  <dcterms:created xsi:type="dcterms:W3CDTF">2023-10-11T18:12:03Z</dcterms:created>
  <dcterms:modified xsi:type="dcterms:W3CDTF">2023-10-30T16:20:37Z</dcterms:modified>
</cp:coreProperties>
</file>