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08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7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76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4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0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2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97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58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5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24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6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15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32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9B9A-0D22-4673-9969-5DD4831DAD6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7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0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2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6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7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82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06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B4869-327E-48CB-B877-1DC9394816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6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B4869-327E-48CB-B877-1DC939481677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01A7-F19F-42AC-BDE2-78FEA2645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0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99B9A-0D22-4673-9969-5DD4831DAD6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2E185-DF70-4762-9EF7-C78DE180CB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3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084717" y="2073309"/>
            <a:ext cx="9144000" cy="2585124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«Овариалды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резервтің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гормондық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маркерлерін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зертханалық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зерттеудің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ерекшеліктері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олардын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референтті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мәндері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әдістемелік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ұсынымдар</a:t>
            </a: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«Емтиханға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дайындалу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биохимиядан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тест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сұрақтары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құралы</a:t>
            </a:r>
            <a:b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5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86987"/>
              </p:ext>
            </p:extLst>
          </p:nvPr>
        </p:nvGraphicFramePr>
        <p:xfrm>
          <a:off x="3247520" y="4676155"/>
          <a:ext cx="5696960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3634209" imgH="65887" progId="CorelDraw.Graphic.21">
                  <p:embed/>
                </p:oleObj>
              </mc:Choice>
              <mc:Fallback>
                <p:oleObj name="CorelDRAW" r:id="rId3" imgW="3634209" imgH="65887" progId="CorelDraw.Graphic.21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7520" y="4676155"/>
                        <a:ext cx="5696960" cy="6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608800"/>
              </p:ext>
            </p:extLst>
          </p:nvPr>
        </p:nvGraphicFramePr>
        <p:xfrm>
          <a:off x="-55420" y="2943594"/>
          <a:ext cx="6284204" cy="3955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5" imgW="1980332" imgH="1246440" progId="CorelDraw.Graphic.21">
                  <p:embed/>
                </p:oleObj>
              </mc:Choice>
              <mc:Fallback>
                <p:oleObj name="CorelDRAW" r:id="rId5" imgW="1980332" imgH="1246440" progId="CorelDraw.Graphic.21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5420" y="2943594"/>
                        <a:ext cx="6284204" cy="3955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263742"/>
              </p:ext>
            </p:extLst>
          </p:nvPr>
        </p:nvGraphicFramePr>
        <p:xfrm>
          <a:off x="7758548" y="-41565"/>
          <a:ext cx="4502727" cy="258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7" imgW="1177194" imgH="675760" progId="CorelDraw.Graphic.21">
                  <p:embed/>
                </p:oleObj>
              </mc:Choice>
              <mc:Fallback>
                <p:oleObj name="CorelDRAW" r:id="rId7" imgW="1177194" imgH="675760" progId="CorelDraw.Graphic.21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58548" y="-41565"/>
                        <a:ext cx="4502727" cy="258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Заголовок 6"/>
          <p:cNvSpPr txBox="1">
            <a:spLocks/>
          </p:cNvSpPr>
          <p:nvPr/>
        </p:nvSpPr>
        <p:spPr>
          <a:xfrm>
            <a:off x="10817525" y="5762445"/>
            <a:ext cx="1095032" cy="905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dirty="0"/>
              <a:t>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</a:rPr>
              <a:t>Астана</a:t>
            </a:r>
          </a:p>
          <a:p>
            <a:r>
              <a:rPr lang="kk-KZ" sz="2000" b="1" dirty="0">
                <a:solidFill>
                  <a:schemeClr val="accent1">
                    <a:lumMod val="50000"/>
                  </a:schemeClr>
                </a:solidFill>
              </a:rPr>
              <a:t>2023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1" y="3936"/>
            <a:ext cx="5099314" cy="143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0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7538232"/>
                </p:ext>
              </p:extLst>
            </p:nvPr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CorelDRAW" r:id="rId3" imgW="3634209" imgH="65887" progId="CorelDraw.Graphic.21">
                    <p:embed/>
                  </p:oleObj>
                </mc:Choice>
                <mc:Fallback>
                  <p:oleObj name="CorelDRAW" r:id="rId3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2334043"/>
                </p:ext>
              </p:extLst>
            </p:nvPr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CorelDRAW" r:id="rId5" imgW="1177194" imgH="675760" progId="CorelDraw.Graphic.21">
                    <p:embed/>
                  </p:oleObj>
                </mc:Choice>
                <mc:Fallback>
                  <p:oleObj name="CorelDRAW" r:id="rId5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nncrzRK</a:t>
            </a:r>
            <a:endParaRPr lang="ru-RU" sz="16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nncrz_kz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https://nncrz-uslugi.kz/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A5B394-6616-553B-B994-69062E3C1EDE}"/>
              </a:ext>
            </a:extLst>
          </p:cNvPr>
          <p:cNvSpPr txBox="1"/>
          <p:nvPr/>
        </p:nvSpPr>
        <p:spPr>
          <a:xfrm>
            <a:off x="516808" y="1231032"/>
            <a:ext cx="684488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АВТОРЛАР  ҰЖЫМЫ: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Журабекова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Г.А.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– медицина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ғылымдарының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кандидаты,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әл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-Фараби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атындағы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ҚазҰУ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іргелі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медицина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кафедрасының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доценті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(Алматы,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Қазақстан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Тойчиева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Г.К.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– магистр, КДЗ, ЖШС «Международный Клинический Центр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Репродуктологии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«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PERSONA»"»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КДЗ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аға-маманы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(Алматы,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Қазақстан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Сарсенова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Л.К.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– биология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ғылымдарының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кандидаты,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әл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-Фараби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атындағы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ҚазҰУ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іргелі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медицина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кафедрасының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меңгерушісі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(Алматы,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Қазақстан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Мереке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А.М.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магистр,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Орталық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зертхана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меңгерушісі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ШЖҚ КМК «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Жекенов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ат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ҚКИА (Алматы,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Қазақстан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Бердалинова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А.Қ.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– магистр, Марат Оспанов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атындағы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Батыс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Қазақстан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медицина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университетінің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гистология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кафедрасының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аға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оқытушысы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Ақтөбе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Қазақстан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Оралхан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Ж.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магистр,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әл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-Фараби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атындағы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ҚазҰУ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іргелі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медицина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кафедрасының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оқытушысы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(Алматы,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Қазақстан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Рысулы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М.Р.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медицина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ғылымдарының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докторы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профессор.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Қазақ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дерматовенерология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жұқпалы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аурулар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ғылыми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орталығының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ғылыми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қызметкері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(Алматы,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Қазақстан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Балмагамбетова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А. Д.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PhD,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доцент,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қалыпты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және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топографиялық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анатомия мен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операциялық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хирургия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кафедрасы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24975A2-0DB9-FD25-6DF5-9859DC52F1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928" y="1371604"/>
            <a:ext cx="3676834" cy="4744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DD06F-5CAC-4382-0EE1-75EBE21817EB}"/>
              </a:ext>
            </a:extLst>
          </p:cNvPr>
          <p:cNvSpPr txBox="1"/>
          <p:nvPr/>
        </p:nvSpPr>
        <p:spPr>
          <a:xfrm>
            <a:off x="3687524" y="561182"/>
            <a:ext cx="79978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 «ОВАРИАЛДЫ РЕЗЕРВТІҢ ГОРМОНДЫҚ МАРКЕРЛЕРІН ЗЕРТХАНАЛЫҚ ЗЕРТТЕУДІҢ ЕРЕКШЕЛІКТЕРІ ЖӘНЕ ОЛАРДЫН РЕФЕРЕНТТІ МӘНДЕРІ»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5720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CorelDRAW" r:id="rId3" imgW="3634209" imgH="65887" progId="CorelDraw.Graphic.21">
                    <p:embed/>
                  </p:oleObj>
                </mc:Choice>
                <mc:Fallback>
                  <p:oleObj name="CorelDRAW" r:id="rId3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CorelDRAW" r:id="rId5" imgW="1177194" imgH="675760" progId="CorelDraw.Graphic.21">
                    <p:embed/>
                  </p:oleObj>
                </mc:Choice>
                <mc:Fallback>
                  <p:oleObj name="CorelDRAW" r:id="rId5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DE63B-C778-7F7E-47F5-39A6CC9FAFAA}"/>
              </a:ext>
            </a:extLst>
          </p:cNvPr>
          <p:cNvSpPr txBox="1"/>
          <p:nvPr/>
        </p:nvSpPr>
        <p:spPr>
          <a:xfrm>
            <a:off x="171091" y="1329007"/>
            <a:ext cx="27937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Саханова С.Қ.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медицина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ғылымдарының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докторы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Марат Оспанов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атындағы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БҚМУ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ғылыми-тәжірибелік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орталығының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меңгерушісі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8FCDF-AF45-E639-1247-93C5A64E9994}"/>
              </a:ext>
            </a:extLst>
          </p:cNvPr>
          <p:cNvSpPr txBox="1"/>
          <p:nvPr/>
        </p:nvSpPr>
        <p:spPr>
          <a:xfrm>
            <a:off x="6320250" y="1536174"/>
            <a:ext cx="25488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Құрманова А. М.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медицина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ғылымдарының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докторы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профессор.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Әл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-Фараби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атындағы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ҚазҰУ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клиникалық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пәндер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кафедрасының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профессоры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8F9947-509A-A207-FBCD-79FC12400304}"/>
              </a:ext>
            </a:extLst>
          </p:cNvPr>
          <p:cNvSpPr txBox="1"/>
          <p:nvPr/>
        </p:nvSpPr>
        <p:spPr>
          <a:xfrm>
            <a:off x="3565584" y="216816"/>
            <a:ext cx="7398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«Овариалды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резервтің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гормондық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маркерлерін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зертханалық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зерттеудің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ерекшеліктері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және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олардын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референтті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мәндері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b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РЕЦЕНЗЕНТТЕРІ: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952007-D9BE-4A86-D21C-012E8BAF3A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3473" y="1459306"/>
            <a:ext cx="3048789" cy="44977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7BFD7A1-695A-AA55-0BE8-1BCBB27DBB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43092" y="1459306"/>
            <a:ext cx="2641905" cy="43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CorelDRAW" r:id="rId3" imgW="3634209" imgH="65887" progId="CorelDraw.Graphic.21">
                    <p:embed/>
                  </p:oleObj>
                </mc:Choice>
                <mc:Fallback>
                  <p:oleObj name="CorelDRAW" r:id="rId3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CorelDRAW" r:id="rId5" imgW="1177194" imgH="675760" progId="CorelDraw.Graphic.21">
                    <p:embed/>
                  </p:oleObj>
                </mc:Choice>
                <mc:Fallback>
                  <p:oleObj name="CorelDRAW" r:id="rId5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319BC-04D4-E63F-7A3E-5504DB65D13C}"/>
              </a:ext>
            </a:extLst>
          </p:cNvPr>
          <p:cNvSpPr txBox="1"/>
          <p:nvPr/>
        </p:nvSpPr>
        <p:spPr>
          <a:xfrm>
            <a:off x="746769" y="2205110"/>
            <a:ext cx="10710249" cy="345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Экспертное заключение: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«Овариалды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резервтің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гормондық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маркерлерін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зертханалық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зерттеудің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референтті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мәндері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могут быть рекомендованы к утверждению с учетом вынесенных замечаний / рекомендаций</a:t>
            </a: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Решение: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твердить м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етодические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рекомендации «Овариалды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резервтің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гормондық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маркерлерін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зертханалық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зерттеудің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референтті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мәндері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разрешить издание типографским способом с учетом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вынесенных замечаний / рекомендаций.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8DA9B-0452-CA93-AA40-DDDF3B7FC3D5}"/>
              </a:ext>
            </a:extLst>
          </p:cNvPr>
          <p:cNvSpPr txBox="1"/>
          <p:nvPr/>
        </p:nvSpPr>
        <p:spPr>
          <a:xfrm>
            <a:off x="1312753" y="1281780"/>
            <a:ext cx="10138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«ОВАРИАЛДЫ РЕЗЕРВТІҢ ГОРМОНДЫҚ МАРКЕРЛЕРІН ЗЕРТХАНАЛЫҚ ЗЕРТТЕУДІҢ ЕРЕКШЕЛІКТЕРІ ЖӘНЕ ОЛАРДЫН РЕФЕРЕНТТІ МӘНДЕРІ»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CorelDRAW" r:id="rId3" imgW="3634209" imgH="65887" progId="CorelDraw.Graphic.21">
                    <p:embed/>
                  </p:oleObj>
                </mc:Choice>
                <mc:Fallback>
                  <p:oleObj name="CorelDRAW" r:id="rId3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CorelDRAW" r:id="rId5" imgW="1177194" imgH="675760" progId="CorelDraw.Graphic.21">
                    <p:embed/>
                  </p:oleObj>
                </mc:Choice>
                <mc:Fallback>
                  <p:oleObj name="CorelDRAW" r:id="rId5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33B2F6-9C7A-B4F0-90A2-E070D36D6FB8}"/>
              </a:ext>
            </a:extLst>
          </p:cNvPr>
          <p:cNvSpPr txBox="1"/>
          <p:nvPr/>
        </p:nvSpPr>
        <p:spPr>
          <a:xfrm>
            <a:off x="506674" y="1308653"/>
            <a:ext cx="11178652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290E7-CB3B-86B5-EA29-B4FD50ABDAEE}"/>
              </a:ext>
            </a:extLst>
          </p:cNvPr>
          <p:cNvSpPr txBox="1"/>
          <p:nvPr/>
        </p:nvSpPr>
        <p:spPr>
          <a:xfrm>
            <a:off x="3983121" y="311534"/>
            <a:ext cx="77746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2. «Емтиханға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дайындалу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үшін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биохимиядан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тест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сұрақтары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»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C28E15-3230-AB19-0226-03DAA61B0206}"/>
              </a:ext>
            </a:extLst>
          </p:cNvPr>
          <p:cNvSpPr txBox="1"/>
          <p:nvPr/>
        </p:nvSpPr>
        <p:spPr>
          <a:xfrm>
            <a:off x="760382" y="1308653"/>
            <a:ext cx="5468293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АВТОРЛАР ҰЖЫМЫ: </a:t>
            </a:r>
          </a:p>
          <a:p>
            <a:r>
              <a:rPr lang="ru-RU" sz="1700" dirty="0"/>
              <a:t>Алексеева О.Ю. </a:t>
            </a:r>
          </a:p>
          <a:p>
            <a:r>
              <a:rPr lang="ru-RU" sz="1700" dirty="0"/>
              <a:t>Башаров М.М. </a:t>
            </a:r>
          </a:p>
          <a:p>
            <a:r>
              <a:rPr lang="ru-RU" sz="1700" dirty="0"/>
              <a:t>Гумарова Ж.Ж. </a:t>
            </a:r>
          </a:p>
          <a:p>
            <a:r>
              <a:rPr lang="ru-RU" sz="1700" dirty="0" err="1"/>
              <a:t>Дильмагамбетов</a:t>
            </a:r>
            <a:r>
              <a:rPr lang="ru-RU" sz="1700" dirty="0"/>
              <a:t> С.Н. </a:t>
            </a:r>
          </a:p>
          <a:p>
            <a:r>
              <a:rPr lang="ru-RU" sz="1700" dirty="0"/>
              <a:t>Жданов Д.Д. </a:t>
            </a:r>
          </a:p>
          <a:p>
            <a:r>
              <a:rPr lang="ru-RU" sz="1700" dirty="0" err="1"/>
              <a:t>Ермуханбетова</a:t>
            </a:r>
            <a:r>
              <a:rPr lang="ru-RU" sz="1700" dirty="0"/>
              <a:t> Н.Д. </a:t>
            </a:r>
          </a:p>
          <a:p>
            <a:r>
              <a:rPr lang="ru-RU" sz="1700" dirty="0" err="1"/>
              <a:t>Ерназарова</a:t>
            </a:r>
            <a:r>
              <a:rPr lang="ru-RU" sz="1700" dirty="0"/>
              <a:t> Ж.А. </a:t>
            </a:r>
          </a:p>
          <a:p>
            <a:r>
              <a:rPr lang="ru-RU" sz="1700" dirty="0"/>
              <a:t>Иванова-Радкевич В.И. </a:t>
            </a:r>
          </a:p>
          <a:p>
            <a:r>
              <a:rPr lang="ru-RU" sz="1700" dirty="0"/>
              <a:t>Калинина Е.В </a:t>
            </a:r>
          </a:p>
          <a:p>
            <a:r>
              <a:rPr lang="ru-RU" sz="1700" dirty="0"/>
              <a:t>                                                            Кузнецова О.М. </a:t>
            </a:r>
          </a:p>
          <a:p>
            <a:r>
              <a:rPr lang="ru-RU" sz="1700" dirty="0"/>
              <a:t>                                                            </a:t>
            </a:r>
            <a:r>
              <a:rPr lang="ru-RU" sz="1700" dirty="0" err="1"/>
              <a:t>Лобаева</a:t>
            </a:r>
            <a:r>
              <a:rPr lang="ru-RU" sz="1700" dirty="0"/>
              <a:t> Т.А. </a:t>
            </a:r>
          </a:p>
          <a:p>
            <a:r>
              <a:rPr lang="ru-RU" sz="1700" dirty="0"/>
              <a:t>                                                            Лукашева Е.В </a:t>
            </a:r>
          </a:p>
          <a:p>
            <a:r>
              <a:rPr lang="ru-RU" sz="1700" dirty="0"/>
              <a:t>                                                            Новичкова М.Д. </a:t>
            </a:r>
          </a:p>
          <a:p>
            <a:r>
              <a:rPr lang="ru-RU" sz="1700" dirty="0"/>
              <a:t>                                                            Покровский В.С. </a:t>
            </a:r>
          </a:p>
          <a:p>
            <a:r>
              <a:rPr lang="ru-RU" sz="1700" dirty="0"/>
              <a:t>                                                            </a:t>
            </a:r>
            <a:r>
              <a:rPr lang="ru-RU" sz="1700" dirty="0" err="1"/>
              <a:t>Рыскина</a:t>
            </a:r>
            <a:r>
              <a:rPr lang="ru-RU" sz="1700" dirty="0"/>
              <a:t> Е.А. </a:t>
            </a:r>
          </a:p>
          <a:p>
            <a:r>
              <a:rPr lang="ru-RU" sz="1700" dirty="0"/>
              <a:t>                                                            Смирнова И.П. </a:t>
            </a:r>
          </a:p>
          <a:p>
            <a:r>
              <a:rPr lang="ru-RU" sz="1700" dirty="0"/>
              <a:t>                                                            </a:t>
            </a:r>
            <a:r>
              <a:rPr lang="ru-RU" sz="1700" dirty="0" err="1"/>
              <a:t>Сяткин</a:t>
            </a:r>
            <a:r>
              <a:rPr lang="ru-RU" sz="1700" dirty="0"/>
              <a:t> С.П. </a:t>
            </a:r>
          </a:p>
          <a:p>
            <a:r>
              <a:rPr lang="ru-RU" sz="1700" dirty="0"/>
              <a:t>                                                            Чернов Н.Н. 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4810DDA-66A6-2C20-D269-75F098BA14EA}"/>
              </a:ext>
            </a:extLst>
          </p:cNvPr>
          <p:cNvSpPr/>
          <p:nvPr/>
        </p:nvSpPr>
        <p:spPr>
          <a:xfrm>
            <a:off x="7084950" y="1331970"/>
            <a:ext cx="4093412" cy="48015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AAA7F44-0A46-0E71-24B4-28B04D18E9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2062" y="1428260"/>
            <a:ext cx="3359187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46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CorelDRAW" r:id="rId3" imgW="3634209" imgH="65887" progId="CorelDraw.Graphic.21">
                    <p:embed/>
                  </p:oleObj>
                </mc:Choice>
                <mc:Fallback>
                  <p:oleObj name="CorelDRAW" r:id="rId3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CorelDRAW" r:id="rId5" imgW="1177194" imgH="675760" progId="CorelDraw.Graphic.21">
                    <p:embed/>
                  </p:oleObj>
                </mc:Choice>
                <mc:Fallback>
                  <p:oleObj name="CorelDRAW" r:id="rId5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E290E7-CB3B-86B5-EA29-B4FD50ABDAEE}"/>
              </a:ext>
            </a:extLst>
          </p:cNvPr>
          <p:cNvSpPr txBox="1"/>
          <p:nvPr/>
        </p:nvSpPr>
        <p:spPr>
          <a:xfrm>
            <a:off x="3983121" y="311534"/>
            <a:ext cx="777463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«Емтиханға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дайындалу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үшін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биохимиядан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тест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сұрақтары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C28E15-3230-AB19-0226-03DAA61B0206}"/>
              </a:ext>
            </a:extLst>
          </p:cNvPr>
          <p:cNvSpPr txBox="1"/>
          <p:nvPr/>
        </p:nvSpPr>
        <p:spPr>
          <a:xfrm>
            <a:off x="-305992" y="1188871"/>
            <a:ext cx="54682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РЕЦЕНЗЕНТТЕР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F6763-D900-3719-EB3C-F04BDD297D7C}"/>
              </a:ext>
            </a:extLst>
          </p:cNvPr>
          <p:cNvSpPr txBox="1"/>
          <p:nvPr/>
        </p:nvSpPr>
        <p:spPr>
          <a:xfrm>
            <a:off x="179441" y="1811483"/>
            <a:ext cx="2557914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  <a:tabLst>
                <a:tab pos="5490845" algn="r"/>
              </a:tabLst>
            </a:pP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1. Сейтембетова А.Ж. – б.ғ.д., КеАҚ «Астана медицина университеті» жалпы және биологиялық химия кафедрасының профессоры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5490845" algn="r"/>
              </a:tabLst>
            </a:pPr>
            <a:endParaRPr lang="kk-KZ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  <a:tabLst>
                <a:tab pos="5490845" algn="r"/>
              </a:tabLst>
            </a:pP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14B6B1-1AA5-33A9-57F7-32BB21B675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1483"/>
            <a:ext cx="2953768" cy="43634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F38F837-1266-E683-930E-109725F3148D}"/>
              </a:ext>
            </a:extLst>
          </p:cNvPr>
          <p:cNvSpPr txBox="1"/>
          <p:nvPr/>
        </p:nvSpPr>
        <p:spPr>
          <a:xfrm>
            <a:off x="9227128" y="1729128"/>
            <a:ext cx="280966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2. Киргизбаева А.А. – б.ғ.к., С.Ж.Асфендияров атындағы ҚазҰМУ биохимия кафедрасының  доценті</a:t>
            </a:r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B946BC2-0039-DCC7-D13C-EA932A2B827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90" y="1811483"/>
            <a:ext cx="3170037" cy="43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4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1173308"/>
            <a:ext cx="12233565" cy="5726257"/>
            <a:chOff x="0" y="1173308"/>
            <a:chExt cx="12233565" cy="5726257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/>
          </p:nvGraphicFramePr>
          <p:xfrm>
            <a:off x="0" y="1173308"/>
            <a:ext cx="11685326" cy="6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CorelDRAW" r:id="rId3" imgW="3634209" imgH="65887" progId="CorelDraw.Graphic.21">
                    <p:embed/>
                  </p:oleObj>
                </mc:Choice>
                <mc:Fallback>
                  <p:oleObj name="CorelDRAW" r:id="rId3" imgW="3634209" imgH="65887" progId="CorelDraw.Graphic.21">
                    <p:embed/>
                    <p:pic>
                      <p:nvPicPr>
                        <p:cNvPr id="4" name="Объект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1173308"/>
                          <a:ext cx="11685326" cy="66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/>
          </p:nvGraphicFramePr>
          <p:xfrm>
            <a:off x="9227128" y="5173498"/>
            <a:ext cx="3006437" cy="172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CorelDRAW" r:id="rId5" imgW="1177194" imgH="675760" progId="CorelDraw.Graphic.21">
                    <p:embed/>
                  </p:oleObj>
                </mc:Choice>
                <mc:Fallback>
                  <p:oleObj name="CorelDRAW" r:id="rId5" imgW="1177194" imgH="675760" progId="CorelDraw.Graphic.21">
                    <p:embed/>
                    <p:pic>
                      <p:nvPicPr>
                        <p:cNvPr id="9" name="Объект 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227128" y="5173498"/>
                          <a:ext cx="3006437" cy="1726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" y="92720"/>
            <a:ext cx="3838267" cy="1080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57733" y="6439725"/>
            <a:ext cx="90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nncrzRK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3" y="6424162"/>
            <a:ext cx="308852" cy="3088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23" y="6385407"/>
            <a:ext cx="338554" cy="3385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5553" y="6439725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nncrz_kz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8068" y="6439725"/>
            <a:ext cx="2370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https://nncrz-uslugi.kz/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675" y="6419644"/>
            <a:ext cx="275611" cy="275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45" y="6376020"/>
            <a:ext cx="372113" cy="3721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2472" y="6428459"/>
            <a:ext cx="1004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ННЦРЗ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319BC-04D4-E63F-7A3E-5504DB65D13C}"/>
              </a:ext>
            </a:extLst>
          </p:cNvPr>
          <p:cNvSpPr txBox="1"/>
          <p:nvPr/>
        </p:nvSpPr>
        <p:spPr>
          <a:xfrm>
            <a:off x="746769" y="2205110"/>
            <a:ext cx="10710249" cy="271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Сараптамалық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қорытынды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«Емтиханға дайындалу үшін биохимиядан тест сұрақтары» оқу құралы құрылымы мен ресімделуі, сондай-ақ мазмұны бойынша щқұ құралдарына қойылатын талаптарға сәйкес келеді және берілген ескертулер  мен ұсынымдарды ескереотырып бекітуге ұсынылуы мүмкін.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kumimoji="0" lang="kk-KZ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РОӘК ОӘБ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грифін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тағайындаудың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орындылығы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шешім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«Емтиханға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дайындалу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биохимиядан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тест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сұрақтары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«Емтиханға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дайындалу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биохимиядан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тест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сұрақтары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РОӘК ОӘБ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грифін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қабылдауға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600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ұсынылады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08DA9B-0452-CA93-AA40-DDDF3B7FC3D5}"/>
              </a:ext>
            </a:extLst>
          </p:cNvPr>
          <p:cNvSpPr txBox="1"/>
          <p:nvPr/>
        </p:nvSpPr>
        <p:spPr>
          <a:xfrm>
            <a:off x="1312753" y="1281780"/>
            <a:ext cx="101383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«Емтиханға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дайындалу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үшін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биохимиядан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тест </a:t>
            </a:r>
            <a:r>
              <a:rPr kumimoji="0" lang="ru-RU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сұрақтары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17818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чмн ННЦРЗ общ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чмн ННЦРЗ общ" id="{AC606D12-20E3-4B08-B507-5F2A0E515C49}" vid="{85895729-C766-4512-BFFB-56CD8CFD002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шаблончмн ННЦРЗ общ</Template>
  <TotalTime>11759</TotalTime>
  <Words>599</Words>
  <Application>Microsoft Office PowerPoint</Application>
  <PresentationFormat>Широкоэкранный</PresentationFormat>
  <Paragraphs>82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шаблончмн ННЦРЗ общ</vt:lpstr>
      <vt:lpstr>Специальное оформление</vt:lpstr>
      <vt:lpstr>CorelDRAW</vt:lpstr>
      <vt:lpstr>1.  «Овариалды резервтің гормондық маркерлерін зертханалық зерттеудің ерекшеліктері және олардын референтті мәндері» әдістемелік ұсынымдар  2. «Емтиханға дайындалу үшін биохимиядан тест сұрақтары» оқу құралы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Saule Sydykova</cp:lastModifiedBy>
  <cp:revision>21</cp:revision>
  <dcterms:created xsi:type="dcterms:W3CDTF">2021-10-08T04:32:20Z</dcterms:created>
  <dcterms:modified xsi:type="dcterms:W3CDTF">2023-10-30T16:39:44Z</dcterms:modified>
</cp:coreProperties>
</file>