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6" r:id="rId3"/>
    <p:sldId id="333" r:id="rId4"/>
    <p:sldId id="339" r:id="rId5"/>
    <p:sldId id="259" r:id="rId6"/>
    <p:sldId id="262" r:id="rId7"/>
    <p:sldId id="340" r:id="rId8"/>
    <p:sldId id="336" r:id="rId9"/>
    <p:sldId id="337" r:id="rId10"/>
    <p:sldId id="341" r:id="rId11"/>
    <p:sldId id="265" r:id="rId12"/>
  </p:sldIdLst>
  <p:sldSz cx="12192000" cy="6858000"/>
  <p:notesSz cx="6858000" cy="9947275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80A1D2-C482-4453-B046-FF7672CFE779}">
          <p14:sldIdLst>
            <p14:sldId id="263"/>
            <p14:sldId id="256"/>
            <p14:sldId id="333"/>
            <p14:sldId id="339"/>
            <p14:sldId id="259"/>
            <p14:sldId id="262"/>
            <p14:sldId id="340"/>
            <p14:sldId id="336"/>
            <p14:sldId id="337"/>
            <p14:sldId id="341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8AA7DA"/>
    <a:srgbClr val="29527E"/>
    <a:srgbClr val="295E7E"/>
    <a:srgbClr val="245297"/>
    <a:srgbClr val="007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95540" autoAdjust="0"/>
  </p:normalViewPr>
  <p:slideViewPr>
    <p:cSldViewPr snapToGrid="0">
      <p:cViewPr varScale="1">
        <p:scale>
          <a:sx n="111" d="100"/>
          <a:sy n="111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65F47-F0D0-9242-80F0-2694BE86FFB1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9AB15-739D-F341-981E-28D36B1D3DE3}">
      <dgm:prSet phldrT="[Текст]" custT="1"/>
      <dgm:spPr/>
      <dgm:t>
        <a:bodyPr/>
        <a:lstStyle/>
        <a:p>
          <a:pPr algn="ctr"/>
          <a:endParaRPr lang="ru-RU" sz="1600" dirty="0">
            <a:latin typeface="Arial Narrow" panose="020B0606020202030204" pitchFamily="34" charset="0"/>
          </a:endParaRPr>
        </a:p>
        <a:p>
          <a:pPr algn="ctr"/>
          <a:r>
            <a:rPr lang="ru-RU" sz="1600" dirty="0">
              <a:latin typeface="Arial Narrow" panose="020B0606020202030204" pitchFamily="34" charset="0"/>
            </a:rPr>
            <a:t>НАЦИОНАЛЬНАЯ СИСТЕМА КВАЛИФИКАЦИИ</a:t>
          </a:r>
        </a:p>
      </dgm:t>
    </dgm:pt>
    <dgm:pt modelId="{17C78094-D41C-7147-9537-0EC149428AFC}" type="parTrans" cxnId="{AD98D344-AF4A-E84B-891D-F5267DC5CD3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FC34E914-D297-E14E-818A-80D3613B3366}" type="sibTrans" cxnId="{AD98D344-AF4A-E84B-891D-F5267DC5CD3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0646134-C2C9-4C42-8D8D-C8F5958DDAEB}">
      <dgm:prSet phldrT="[Текст]" custT="1"/>
      <dgm:spPr/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К</a:t>
          </a:r>
          <a:r>
            <a:rPr lang="ru-KZ" sz="1600" dirty="0">
              <a:latin typeface="Arial Narrow" panose="020B0606020202030204" pitchFamily="34" charset="0"/>
            </a:rPr>
            <a:t>омплекс правовых и институциональных инструментов, механизмов регулирования, согласования спроса на квалификации со стороны рынка труда и предложения квалификаций со стороны системы образования, в том числе информального.</a:t>
          </a:r>
        </a:p>
        <a:p>
          <a:r>
            <a:rPr lang="ru-KZ" sz="1600" dirty="0">
              <a:latin typeface="Arial Narrow" panose="020B0606020202030204" pitchFamily="34" charset="0"/>
            </a:rPr>
            <a:t>Развитие НСК в Казахстане началось с 2012 года.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2F36CE18-8CBE-1243-B480-BD306F1B6EC4}" type="parTrans" cxnId="{297807E1-003E-3F41-B974-6294ABF8F81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4D78F32-22A5-804E-BAAD-48838116C0F6}" type="sibTrans" cxnId="{297807E1-003E-3F41-B974-6294ABF8F81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E1B54A0-3DF3-F849-9074-1B1E399D3298}">
      <dgm:prSet phldrT="[Текст]" custT="1"/>
      <dgm:spPr/>
      <dgm:t>
        <a:bodyPr/>
        <a:lstStyle/>
        <a:p>
          <a:pPr algn="ctr"/>
          <a:endParaRPr lang="ru-RU" sz="1200" dirty="0">
            <a:latin typeface="Arial Narrow" panose="020B0606020202030204" pitchFamily="34" charset="0"/>
          </a:endParaRPr>
        </a:p>
        <a:p>
          <a:pPr algn="ctr"/>
          <a:r>
            <a:rPr lang="ru-RU" sz="1600" dirty="0">
              <a:latin typeface="Arial Narrow" panose="020B0606020202030204" pitchFamily="34" charset="0"/>
            </a:rPr>
            <a:t>БАЗОВЫЕ ИНСТРУМЕНТЫ НСК</a:t>
          </a:r>
        </a:p>
      </dgm:t>
    </dgm:pt>
    <dgm:pt modelId="{130ACE24-F8F5-1E44-88FA-92A20F763498}" type="parTrans" cxnId="{8BFDB4F5-7837-FF4A-B400-BA5025B0A8D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B307A1E-EA72-984C-8F6D-D39F3555FF43}" type="sibTrans" cxnId="{8BFDB4F5-7837-FF4A-B400-BA5025B0A8D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C8BCB47-BD20-E749-98FB-BDF5B8B0DC69}">
      <dgm:prSet phldrT="[Текст]" custT="1"/>
      <dgm:spPr/>
      <dgm:t>
        <a:bodyPr/>
        <a:lstStyle/>
        <a:p>
          <a:r>
            <a:rPr lang="ru-KZ" sz="1600" b="0" dirty="0">
              <a:latin typeface="Arial Narrow" panose="020B0606020202030204" pitchFamily="34" charset="0"/>
            </a:rPr>
            <a:t>1. Национальная рамка квалификаций (НРК)</a:t>
          </a:r>
        </a:p>
        <a:p>
          <a:r>
            <a:rPr lang="ru-KZ" sz="1600" b="0" dirty="0">
              <a:latin typeface="Arial Narrow" panose="020B0606020202030204" pitchFamily="34" charset="0"/>
            </a:rPr>
            <a:t>2. Отраслевая рамка квалификаций (ОРК)</a:t>
          </a:r>
        </a:p>
        <a:p>
          <a:r>
            <a:rPr lang="ru-KZ" sz="1600" b="0" dirty="0">
              <a:latin typeface="Arial Narrow" panose="020B0606020202030204" pitchFamily="34" charset="0"/>
            </a:rPr>
            <a:t>3. П</a:t>
          </a:r>
          <a:r>
            <a:rPr lang="ru-RU" sz="1600" b="0" dirty="0" err="1">
              <a:latin typeface="Arial Narrow" panose="020B0606020202030204" pitchFamily="34" charset="0"/>
            </a:rPr>
            <a:t>рофессиональные</a:t>
          </a:r>
          <a:r>
            <a:rPr lang="ru-RU" sz="1600" b="0" dirty="0">
              <a:latin typeface="Arial Narrow" panose="020B0606020202030204" pitchFamily="34" charset="0"/>
            </a:rPr>
            <a:t> стандарты (ПС) и квалификационные требования</a:t>
          </a:r>
        </a:p>
      </dgm:t>
    </dgm:pt>
    <dgm:pt modelId="{797F9616-81E4-0D4C-8E00-A45B71F16FFA}" type="parTrans" cxnId="{59B8FAA4-A846-8747-A00B-6AFC36E2E97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F7ACCE6-6C90-9C47-8021-74A62F464797}" type="sibTrans" cxnId="{59B8FAA4-A846-8747-A00B-6AFC36E2E97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328F833-0A47-0C4D-B15C-06DDE369741F}">
      <dgm:prSet custT="1"/>
      <dgm:spPr/>
      <dgm:t>
        <a:bodyPr/>
        <a:lstStyle/>
        <a:p>
          <a:pPr algn="ctr"/>
          <a:endParaRPr lang="ru-RU" sz="900" kern="1200" dirty="0">
            <a:latin typeface="Arial Narrow" panose="020B0606020202030204" pitchFamily="34" charset="0"/>
          </a:endParaRPr>
        </a:p>
        <a:p>
          <a:pPr algn="ctr"/>
          <a:endParaRPr lang="ru-RU" sz="80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algn="ctr"/>
          <a:r>
            <a:rPr lang="ru-RU" sz="160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УЧАСТНИКИ НАЦИОНАЛЬНОЙ СИСТЕМЫ КВАЛИФИКАЦИИ</a:t>
          </a:r>
        </a:p>
      </dgm:t>
    </dgm:pt>
    <dgm:pt modelId="{4D6DFDAE-096C-2A4D-883E-C8C0C550B5EF}" type="parTrans" cxnId="{0B658302-2C2A-0C4C-8706-EDE674D9B9A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2F7F99C-E555-D540-9E92-2D740A1EAD63}" type="sibTrans" cxnId="{0B658302-2C2A-0C4C-8706-EDE674D9B9A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4E96227-245E-2B43-9BE7-4C95D8EFB513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1. Правительство Республики Казахстан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695102C0-5355-0A44-8807-DFC307CEB980}" type="parTrans" cxnId="{BE30AA2D-DE4B-0049-9A49-E08386CDA6D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6675E73-8F84-164F-A674-00CFF3422E87}" type="sibTrans" cxnId="{BE30AA2D-DE4B-0049-9A49-E08386CDA6D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9E805AD-A4C5-284F-ABE6-7300A22B9799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2.  Уполномоченный орган</a:t>
          </a:r>
        </a:p>
      </dgm:t>
    </dgm:pt>
    <dgm:pt modelId="{0C2A2D93-3738-784B-BE33-066378C83D0D}" type="parTrans" cxnId="{455BE5AE-581F-3941-945C-52CD920D2E2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DC103A3-3364-2845-B6B4-D3E5AC65D780}" type="sibTrans" cxnId="{455BE5AE-581F-3941-945C-52CD920D2E2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10B8072-D541-D948-9E2F-7C220B17BB7A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3. Отраслевые государственные органы;</a:t>
          </a:r>
        </a:p>
      </dgm:t>
    </dgm:pt>
    <dgm:pt modelId="{F0ABB66E-A4EA-3E43-AA86-29E6D9CAE68D}" type="parTrans" cxnId="{2101A79D-3739-394C-AF78-715DB50CEDC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401F4F9-1254-ED43-BC13-07D02221B2A1}" type="sibTrans" cxnId="{2101A79D-3739-394C-AF78-715DB50CEDC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A8F766F-F1CD-C041-BEBE-862786858B5D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4. Национальный совет по профессиональным квалификациям;</a:t>
          </a:r>
        </a:p>
      </dgm:t>
    </dgm:pt>
    <dgm:pt modelId="{E2092813-AF0F-2B44-B49A-4DD2842AAF12}" type="parTrans" cxnId="{DC55E002-EB9D-C243-A569-61FD2AFDEFB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3A68A5E-DBB8-4F4A-8AAD-5A1A679813F7}" type="sibTrans" cxnId="{DC55E002-EB9D-C243-A569-61FD2AFDEFB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D72F15F-D649-8B4F-B6FC-E83386F8BD3C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5. Национальная палата предпринимателей Республики Казахстан;</a:t>
          </a:r>
        </a:p>
      </dgm:t>
    </dgm:pt>
    <dgm:pt modelId="{FFC24C22-FC2E-DF44-AAB6-EF081F8510F9}" type="parTrans" cxnId="{CE10F36C-6322-B949-823F-86DD7B3466B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C4B4B76-F3ED-F442-83FA-B5E0E2314D94}" type="sibTrans" cxnId="{CE10F36C-6322-B949-823F-86DD7B3466B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5C3DC79-01BD-6D4A-803C-81BB1B7973D0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6. Орган по аккредитации;</a:t>
          </a:r>
        </a:p>
      </dgm:t>
    </dgm:pt>
    <dgm:pt modelId="{4527EB1E-99AC-1D47-840B-FF1DF25286E3}" type="parTrans" cxnId="{CB6C8D81-52ED-3E46-BAA8-D08215D0470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FB73287-8339-1B48-9F9E-7474E6F4C3ED}" type="sibTrans" cxnId="{CB6C8D81-52ED-3E46-BAA8-D08215D0470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9F7F321-DCB3-7E43-8C3B-EA340D74574C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7. Национальный орган по профессиональным квалификациям (НОК);</a:t>
          </a:r>
        </a:p>
      </dgm:t>
    </dgm:pt>
    <dgm:pt modelId="{15DC777F-1506-6B44-8475-C3527F8A3015}" type="parTrans" cxnId="{8AAD784D-3FB8-E94E-9DB8-D7D2AF61C8F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31E75B0-4C44-1A49-A21B-D77F7FBFF8DE}" type="sibTrans" cxnId="{8AAD784D-3FB8-E94E-9DB8-D7D2AF61C8F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3578C14-B71E-5F47-821E-42D5D2662AF4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8. Отраслевые советы по профессиональным квалификациям;</a:t>
          </a:r>
        </a:p>
      </dgm:t>
    </dgm:pt>
    <dgm:pt modelId="{70B6B970-125B-9044-9AB0-9F2D416FE2B9}" type="parTrans" cxnId="{5A82F53A-EE2E-AF4C-8F5E-E528EC5C012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1E675A0-B84A-F248-90A8-A8634B7B7775}" type="sibTrans" cxnId="{5A82F53A-EE2E-AF4C-8F5E-E528EC5C0122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235B834-F790-634F-9D1F-A6DFC4DE73AD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9. Работодатели;</a:t>
          </a:r>
        </a:p>
      </dgm:t>
    </dgm:pt>
    <dgm:pt modelId="{B9E78F16-8D80-404E-8B1D-36673F902944}" type="parTrans" cxnId="{13598BB4-36F1-304F-8AB8-DE4D790A307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9CB8C82-65B6-A347-A9A7-84BEF685F672}" type="sibTrans" cxnId="{13598BB4-36F1-304F-8AB8-DE4D790A307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D61E5E4-5542-2C40-BB55-AC003770939B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10. Кандидаты;</a:t>
          </a:r>
        </a:p>
      </dgm:t>
    </dgm:pt>
    <dgm:pt modelId="{1D98CDF1-C246-6743-A0A0-E85A7BF80600}" type="parTrans" cxnId="{12A4D8E6-61E0-D54E-BC51-1BE80B13C9B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5BD714E-4C34-E04F-BC92-372B76D21C69}" type="sibTrans" cxnId="{12A4D8E6-61E0-D54E-BC51-1BE80B13C9B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CBB7AE3-1AE7-D945-B4EF-4971896FA4E2}">
      <dgm:prSet custT="1"/>
      <dgm:spPr/>
      <dgm:t>
        <a:bodyPr/>
        <a:lstStyle/>
        <a:p>
          <a:r>
            <a:rPr lang="ru-RU" sz="1400" b="0" dirty="0">
              <a:latin typeface="Arial Narrow" panose="020B0606020202030204" pitchFamily="34" charset="0"/>
            </a:rPr>
            <a:t>11. Центры признания.</a:t>
          </a:r>
        </a:p>
      </dgm:t>
    </dgm:pt>
    <dgm:pt modelId="{1A1C3B0B-B2CC-8049-B0C1-A8A948DFFAC3}" type="parTrans" cxnId="{B6D38FBA-BB45-AC49-BCB3-293086A1EBD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9583775-82B5-1C49-AA01-EF3893399C5F}" type="sibTrans" cxnId="{B6D38FBA-BB45-AC49-BCB3-293086A1EBD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F629F9E-2524-EC4C-9272-D23C808636E3}">
      <dgm:prSet custT="1"/>
      <dgm:spPr/>
      <dgm:t>
        <a:bodyPr/>
        <a:lstStyle/>
        <a:p>
          <a:r>
            <a:rPr lang="ru-RU" sz="1600" b="0" dirty="0">
              <a:latin typeface="Arial Narrow" panose="020B0606020202030204" pitchFamily="34" charset="0"/>
            </a:rPr>
            <a:t>4. Реестр профессий</a:t>
          </a:r>
          <a:endParaRPr lang="ru-RU" sz="2000" b="0" dirty="0">
            <a:latin typeface="Arial Narrow" panose="020B0606020202030204" pitchFamily="34" charset="0"/>
          </a:endParaRPr>
        </a:p>
      </dgm:t>
    </dgm:pt>
    <dgm:pt modelId="{C0778C42-35AE-7948-BF33-3DBFD73809B7}" type="parTrans" cxnId="{C1D74907-4593-BB46-84A1-A37590EC991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DD101F3-8ECF-4E4A-9D09-E920FA9C353E}" type="sibTrans" cxnId="{C1D74907-4593-BB46-84A1-A37590EC991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E31EC6D-0090-5A45-95AF-BFF51FEB8E10}" type="pres">
      <dgm:prSet presAssocID="{E4165F47-F0D0-9242-80F0-2694BE86FFB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20A033A-278A-0B4D-BB79-467F3BD62FA2}" type="pres">
      <dgm:prSet presAssocID="{2EA9AB15-739D-F341-981E-28D36B1D3DE3}" presName="parentText1" presStyleLbl="node1" presStyleIdx="0" presStyleCnt="3" custScaleX="29688" custScaleY="77784" custLinFactNeighborX="-39408" custLinFactNeighborY="-1524">
        <dgm:presLayoutVars>
          <dgm:chMax/>
          <dgm:chPref val="3"/>
          <dgm:bulletEnabled val="1"/>
        </dgm:presLayoutVars>
      </dgm:prSet>
      <dgm:spPr/>
    </dgm:pt>
    <dgm:pt modelId="{1F83AF10-3C6F-E24F-B343-2D0D83D429AF}" type="pres">
      <dgm:prSet presAssocID="{2EA9AB15-739D-F341-981E-28D36B1D3DE3}" presName="childText1" presStyleLbl="solidAlignAcc1" presStyleIdx="0" presStyleCnt="3" custScaleX="222791" custScaleY="33319" custLinFactX="49952" custLinFactNeighborX="100000" custLinFactNeighborY="-69700">
        <dgm:presLayoutVars>
          <dgm:chMax val="0"/>
          <dgm:chPref val="0"/>
          <dgm:bulletEnabled val="1"/>
        </dgm:presLayoutVars>
      </dgm:prSet>
      <dgm:spPr/>
    </dgm:pt>
    <dgm:pt modelId="{80D4AE47-D367-D448-B5B5-DCEC5C88F2EA}" type="pres">
      <dgm:prSet presAssocID="{B328F833-0A47-0C4D-B15C-06DDE369741F}" presName="parentText2" presStyleLbl="node1" presStyleIdx="1" presStyleCnt="3" custScaleX="43648" custScaleY="85772" custLinFactNeighborX="-78829" custLinFactNeighborY="71177">
        <dgm:presLayoutVars>
          <dgm:chMax/>
          <dgm:chPref val="3"/>
          <dgm:bulletEnabled val="1"/>
        </dgm:presLayoutVars>
      </dgm:prSet>
      <dgm:spPr/>
    </dgm:pt>
    <dgm:pt modelId="{6827098C-6A8C-004B-A0DC-8791182A05FF}" type="pres">
      <dgm:prSet presAssocID="{B328F833-0A47-0C4D-B15C-06DDE369741F}" presName="childText2" presStyleLbl="solidAlignAcc1" presStyleIdx="1" presStyleCnt="3" custScaleX="226274" custScaleY="87462" custLinFactNeighborX="71087" custLinFactNeighborY="-24965">
        <dgm:presLayoutVars>
          <dgm:chMax val="0"/>
          <dgm:chPref val="0"/>
          <dgm:bulletEnabled val="1"/>
        </dgm:presLayoutVars>
      </dgm:prSet>
      <dgm:spPr/>
    </dgm:pt>
    <dgm:pt modelId="{45DC1EBF-8644-AB49-98CA-2E6B867BB197}" type="pres">
      <dgm:prSet presAssocID="{1E1B54A0-3DF3-F849-9074-1B1E399D3298}" presName="parentText3" presStyleLbl="node1" presStyleIdx="2" presStyleCnt="3" custScaleX="75808" custScaleY="83843" custLinFactX="-83586" custLinFactY="66633" custLinFactNeighborX="-100000" custLinFactNeighborY="100000">
        <dgm:presLayoutVars>
          <dgm:chMax/>
          <dgm:chPref val="3"/>
          <dgm:bulletEnabled val="1"/>
        </dgm:presLayoutVars>
      </dgm:prSet>
      <dgm:spPr/>
    </dgm:pt>
    <dgm:pt modelId="{ADF9B2EA-4E41-714E-A973-FC0BEA2610D3}" type="pres">
      <dgm:prSet presAssocID="{1E1B54A0-3DF3-F849-9074-1B1E399D3298}" presName="childText3" presStyleLbl="solidAlignAcc1" presStyleIdx="2" presStyleCnt="3" custScaleX="220685" custScaleY="37679" custLinFactNeighborX="-51546" custLinFactNeighborY="27732">
        <dgm:presLayoutVars>
          <dgm:chMax val="0"/>
          <dgm:chPref val="0"/>
          <dgm:bulletEnabled val="1"/>
        </dgm:presLayoutVars>
      </dgm:prSet>
      <dgm:spPr/>
    </dgm:pt>
  </dgm:ptLst>
  <dgm:cxnLst>
    <dgm:cxn modelId="{0B658302-2C2A-0C4C-8706-EDE674D9B9A3}" srcId="{E4165F47-F0D0-9242-80F0-2694BE86FFB1}" destId="{B328F833-0A47-0C4D-B15C-06DDE369741F}" srcOrd="1" destOrd="0" parTransId="{4D6DFDAE-096C-2A4D-883E-C8C0C550B5EF}" sibTransId="{42F7F99C-E555-D540-9E92-2D740A1EAD63}"/>
    <dgm:cxn modelId="{DC55E002-EB9D-C243-A569-61FD2AFDEFB9}" srcId="{B328F833-0A47-0C4D-B15C-06DDE369741F}" destId="{DA8F766F-F1CD-C041-BEBE-862786858B5D}" srcOrd="3" destOrd="0" parTransId="{E2092813-AF0F-2B44-B49A-4DD2842AAF12}" sibTransId="{93A68A5E-DBB8-4F4A-8AAD-5A1A679813F7}"/>
    <dgm:cxn modelId="{22EDE403-14B4-524D-BCC4-17E31423CE44}" type="presOf" srcId="{49F7F321-DCB3-7E43-8C3B-EA340D74574C}" destId="{6827098C-6A8C-004B-A0DC-8791182A05FF}" srcOrd="0" destOrd="6" presId="urn:microsoft.com/office/officeart/2009/3/layout/IncreasingArrowsProcess"/>
    <dgm:cxn modelId="{5AECE605-8FC3-0B42-8682-D751432A5671}" type="presOf" srcId="{54E96227-245E-2B43-9BE7-4C95D8EFB513}" destId="{6827098C-6A8C-004B-A0DC-8791182A05FF}" srcOrd="0" destOrd="0" presId="urn:microsoft.com/office/officeart/2009/3/layout/IncreasingArrowsProcess"/>
    <dgm:cxn modelId="{C1D74907-4593-BB46-84A1-A37590EC9918}" srcId="{1E1B54A0-3DF3-F849-9074-1B1E399D3298}" destId="{1F629F9E-2524-EC4C-9272-D23C808636E3}" srcOrd="1" destOrd="0" parTransId="{C0778C42-35AE-7948-BF33-3DBFD73809B7}" sibTransId="{3DD101F3-8ECF-4E4A-9D09-E920FA9C353E}"/>
    <dgm:cxn modelId="{A6A3A523-112D-7849-BC2D-1D9EAB53F5AD}" type="presOf" srcId="{2EA9AB15-739D-F341-981E-28D36B1D3DE3}" destId="{120A033A-278A-0B4D-BB79-467F3BD62FA2}" srcOrd="0" destOrd="0" presId="urn:microsoft.com/office/officeart/2009/3/layout/IncreasingArrowsProcess"/>
    <dgm:cxn modelId="{BE30AA2D-DE4B-0049-9A49-E08386CDA6D7}" srcId="{B328F833-0A47-0C4D-B15C-06DDE369741F}" destId="{54E96227-245E-2B43-9BE7-4C95D8EFB513}" srcOrd="0" destOrd="0" parTransId="{695102C0-5355-0A44-8807-DFC307CEB980}" sibTransId="{26675E73-8F84-164F-A674-00CFF3422E87}"/>
    <dgm:cxn modelId="{B9000B32-2F16-5347-9A06-83781B8FF037}" type="presOf" srcId="{23578C14-B71E-5F47-821E-42D5D2662AF4}" destId="{6827098C-6A8C-004B-A0DC-8791182A05FF}" srcOrd="0" destOrd="7" presId="urn:microsoft.com/office/officeart/2009/3/layout/IncreasingArrowsProcess"/>
    <dgm:cxn modelId="{5A82F53A-EE2E-AF4C-8F5E-E528EC5C0122}" srcId="{B328F833-0A47-0C4D-B15C-06DDE369741F}" destId="{23578C14-B71E-5F47-821E-42D5D2662AF4}" srcOrd="7" destOrd="0" parTransId="{70B6B970-125B-9044-9AB0-9F2D416FE2B9}" sibTransId="{51E675A0-B84A-F248-90A8-A8634B7B7775}"/>
    <dgm:cxn modelId="{BFD11243-DA08-6B4B-B2CE-B825222E094D}" type="presOf" srcId="{B9E805AD-A4C5-284F-ABE6-7300A22B9799}" destId="{6827098C-6A8C-004B-A0DC-8791182A05FF}" srcOrd="0" destOrd="1" presId="urn:microsoft.com/office/officeart/2009/3/layout/IncreasingArrowsProcess"/>
    <dgm:cxn modelId="{AD98D344-AF4A-E84B-891D-F5267DC5CD32}" srcId="{E4165F47-F0D0-9242-80F0-2694BE86FFB1}" destId="{2EA9AB15-739D-F341-981E-28D36B1D3DE3}" srcOrd="0" destOrd="0" parTransId="{17C78094-D41C-7147-9537-0EC149428AFC}" sibTransId="{FC34E914-D297-E14E-818A-80D3613B3366}"/>
    <dgm:cxn modelId="{64098946-6766-F542-82E1-20E77E955138}" type="presOf" srcId="{E4165F47-F0D0-9242-80F0-2694BE86FFB1}" destId="{4E31EC6D-0090-5A45-95AF-BFF51FEB8E10}" srcOrd="0" destOrd="0" presId="urn:microsoft.com/office/officeart/2009/3/layout/IncreasingArrowsProcess"/>
    <dgm:cxn modelId="{7914A446-5296-FD4F-833A-709F59937838}" type="presOf" srcId="{1F629F9E-2524-EC4C-9272-D23C808636E3}" destId="{ADF9B2EA-4E41-714E-A973-FC0BEA2610D3}" srcOrd="0" destOrd="1" presId="urn:microsoft.com/office/officeart/2009/3/layout/IncreasingArrowsProcess"/>
    <dgm:cxn modelId="{2366D567-6EBC-8240-B99D-23977B1DF9B0}" type="presOf" srcId="{30646134-C2C9-4C42-8D8D-C8F5958DDAEB}" destId="{1F83AF10-3C6F-E24F-B343-2D0D83D429AF}" srcOrd="0" destOrd="0" presId="urn:microsoft.com/office/officeart/2009/3/layout/IncreasingArrowsProcess"/>
    <dgm:cxn modelId="{767F3468-BC43-3943-907D-F6E826F6C67B}" type="presOf" srcId="{CD72F15F-D649-8B4F-B6FC-E83386F8BD3C}" destId="{6827098C-6A8C-004B-A0DC-8791182A05FF}" srcOrd="0" destOrd="4" presId="urn:microsoft.com/office/officeart/2009/3/layout/IncreasingArrowsProcess"/>
    <dgm:cxn modelId="{CE10F36C-6322-B949-823F-86DD7B3466B8}" srcId="{B328F833-0A47-0C4D-B15C-06DDE369741F}" destId="{CD72F15F-D649-8B4F-B6FC-E83386F8BD3C}" srcOrd="4" destOrd="0" parTransId="{FFC24C22-FC2E-DF44-AAB6-EF081F8510F9}" sibTransId="{3C4B4B76-F3ED-F442-83FA-B5E0E2314D94}"/>
    <dgm:cxn modelId="{EEF7704D-783C-CF43-A269-82D39DCA9BC5}" type="presOf" srcId="{5235B834-F790-634F-9D1F-A6DFC4DE73AD}" destId="{6827098C-6A8C-004B-A0DC-8791182A05FF}" srcOrd="0" destOrd="8" presId="urn:microsoft.com/office/officeart/2009/3/layout/IncreasingArrowsProcess"/>
    <dgm:cxn modelId="{8AAD784D-3FB8-E94E-9DB8-D7D2AF61C8F2}" srcId="{B328F833-0A47-0C4D-B15C-06DDE369741F}" destId="{49F7F321-DCB3-7E43-8C3B-EA340D74574C}" srcOrd="6" destOrd="0" parTransId="{15DC777F-1506-6B44-8475-C3527F8A3015}" sibTransId="{C31E75B0-4C44-1A49-A21B-D77F7FBFF8DE}"/>
    <dgm:cxn modelId="{B06CD17A-0AB0-F247-8AD4-EFF303CE1C40}" type="presOf" srcId="{5C8BCB47-BD20-E749-98FB-BDF5B8B0DC69}" destId="{ADF9B2EA-4E41-714E-A973-FC0BEA2610D3}" srcOrd="0" destOrd="0" presId="urn:microsoft.com/office/officeart/2009/3/layout/IncreasingArrowsProcess"/>
    <dgm:cxn modelId="{CB6C8D81-52ED-3E46-BAA8-D08215D04709}" srcId="{B328F833-0A47-0C4D-B15C-06DDE369741F}" destId="{E5C3DC79-01BD-6D4A-803C-81BB1B7973D0}" srcOrd="5" destOrd="0" parTransId="{4527EB1E-99AC-1D47-840B-FF1DF25286E3}" sibTransId="{2FB73287-8339-1B48-9F9E-7474E6F4C3ED}"/>
    <dgm:cxn modelId="{D643739B-044C-BB4B-B7FB-B4F36A0C2F21}" type="presOf" srcId="{E5C3DC79-01BD-6D4A-803C-81BB1B7973D0}" destId="{6827098C-6A8C-004B-A0DC-8791182A05FF}" srcOrd="0" destOrd="5" presId="urn:microsoft.com/office/officeart/2009/3/layout/IncreasingArrowsProcess"/>
    <dgm:cxn modelId="{2101A79D-3739-394C-AF78-715DB50CEDC2}" srcId="{B328F833-0A47-0C4D-B15C-06DDE369741F}" destId="{010B8072-D541-D948-9E2F-7C220B17BB7A}" srcOrd="2" destOrd="0" parTransId="{F0ABB66E-A4EA-3E43-AA86-29E6D9CAE68D}" sibTransId="{6401F4F9-1254-ED43-BC13-07D02221B2A1}"/>
    <dgm:cxn modelId="{59B8FAA4-A846-8747-A00B-6AFC36E2E97E}" srcId="{1E1B54A0-3DF3-F849-9074-1B1E399D3298}" destId="{5C8BCB47-BD20-E749-98FB-BDF5B8B0DC69}" srcOrd="0" destOrd="0" parTransId="{797F9616-81E4-0D4C-8E00-A45B71F16FFA}" sibTransId="{5F7ACCE6-6C90-9C47-8021-74A62F464797}"/>
    <dgm:cxn modelId="{69469BA6-0F6C-6941-BB88-EA6579F943BD}" type="presOf" srcId="{010B8072-D541-D948-9E2F-7C220B17BB7A}" destId="{6827098C-6A8C-004B-A0DC-8791182A05FF}" srcOrd="0" destOrd="2" presId="urn:microsoft.com/office/officeart/2009/3/layout/IncreasingArrowsProcess"/>
    <dgm:cxn modelId="{455BE5AE-581F-3941-945C-52CD920D2E2B}" srcId="{B328F833-0A47-0C4D-B15C-06DDE369741F}" destId="{B9E805AD-A4C5-284F-ABE6-7300A22B9799}" srcOrd="1" destOrd="0" parTransId="{0C2A2D93-3738-784B-BE33-066378C83D0D}" sibTransId="{2DC103A3-3364-2845-B6B4-D3E5AC65D780}"/>
    <dgm:cxn modelId="{13598BB4-36F1-304F-8AB8-DE4D790A307E}" srcId="{B328F833-0A47-0C4D-B15C-06DDE369741F}" destId="{5235B834-F790-634F-9D1F-A6DFC4DE73AD}" srcOrd="8" destOrd="0" parTransId="{B9E78F16-8D80-404E-8B1D-36673F902944}" sibTransId="{B9CB8C82-65B6-A347-A9A7-84BEF685F672}"/>
    <dgm:cxn modelId="{B6D38FBA-BB45-AC49-BCB3-293086A1EBDA}" srcId="{B328F833-0A47-0C4D-B15C-06DDE369741F}" destId="{9CBB7AE3-1AE7-D945-B4EF-4971896FA4E2}" srcOrd="10" destOrd="0" parTransId="{1A1C3B0B-B2CC-8049-B0C1-A8A948DFFAC3}" sibTransId="{59583775-82B5-1C49-AA01-EF3893399C5F}"/>
    <dgm:cxn modelId="{209CF2BD-8801-9843-918C-BEE3476AF915}" type="presOf" srcId="{AD61E5E4-5542-2C40-BB55-AC003770939B}" destId="{6827098C-6A8C-004B-A0DC-8791182A05FF}" srcOrd="0" destOrd="9" presId="urn:microsoft.com/office/officeart/2009/3/layout/IncreasingArrowsProcess"/>
    <dgm:cxn modelId="{79772BD4-9C60-AD46-90E6-9B3E0C708C9F}" type="presOf" srcId="{1E1B54A0-3DF3-F849-9074-1B1E399D3298}" destId="{45DC1EBF-8644-AB49-98CA-2E6B867BB197}" srcOrd="0" destOrd="0" presId="urn:microsoft.com/office/officeart/2009/3/layout/IncreasingArrowsProcess"/>
    <dgm:cxn modelId="{345559DE-22A0-7E41-BC99-B8EA384AB0E2}" type="presOf" srcId="{DA8F766F-F1CD-C041-BEBE-862786858B5D}" destId="{6827098C-6A8C-004B-A0DC-8791182A05FF}" srcOrd="0" destOrd="3" presId="urn:microsoft.com/office/officeart/2009/3/layout/IncreasingArrowsProcess"/>
    <dgm:cxn modelId="{297807E1-003E-3F41-B974-6294ABF8F812}" srcId="{2EA9AB15-739D-F341-981E-28D36B1D3DE3}" destId="{30646134-C2C9-4C42-8D8D-C8F5958DDAEB}" srcOrd="0" destOrd="0" parTransId="{2F36CE18-8CBE-1243-B480-BD306F1B6EC4}" sibTransId="{D4D78F32-22A5-804E-BAAD-48838116C0F6}"/>
    <dgm:cxn modelId="{7CA9CFE4-6948-AF4C-98E1-C84E3FD4EB9B}" type="presOf" srcId="{B328F833-0A47-0C4D-B15C-06DDE369741F}" destId="{80D4AE47-D367-D448-B5B5-DCEC5C88F2EA}" srcOrd="0" destOrd="0" presId="urn:microsoft.com/office/officeart/2009/3/layout/IncreasingArrowsProcess"/>
    <dgm:cxn modelId="{12A4D8E6-61E0-D54E-BC51-1BE80B13C9BB}" srcId="{B328F833-0A47-0C4D-B15C-06DDE369741F}" destId="{AD61E5E4-5542-2C40-BB55-AC003770939B}" srcOrd="9" destOrd="0" parTransId="{1D98CDF1-C246-6743-A0A0-E85A7BF80600}" sibTransId="{C5BD714E-4C34-E04F-BC92-372B76D21C69}"/>
    <dgm:cxn modelId="{8BFDB4F5-7837-FF4A-B400-BA5025B0A8DE}" srcId="{E4165F47-F0D0-9242-80F0-2694BE86FFB1}" destId="{1E1B54A0-3DF3-F849-9074-1B1E399D3298}" srcOrd="2" destOrd="0" parTransId="{130ACE24-F8F5-1E44-88FA-92A20F763498}" sibTransId="{6B307A1E-EA72-984C-8F6D-D39F3555FF43}"/>
    <dgm:cxn modelId="{5F121DFE-A6A5-0545-B3F3-5D37B6874DFC}" type="presOf" srcId="{9CBB7AE3-1AE7-D945-B4EF-4971896FA4E2}" destId="{6827098C-6A8C-004B-A0DC-8791182A05FF}" srcOrd="0" destOrd="10" presId="urn:microsoft.com/office/officeart/2009/3/layout/IncreasingArrowsProcess"/>
    <dgm:cxn modelId="{A70C9128-1C78-ED4B-AB61-1D2F591C7CA5}" type="presParOf" srcId="{4E31EC6D-0090-5A45-95AF-BFF51FEB8E10}" destId="{120A033A-278A-0B4D-BB79-467F3BD62FA2}" srcOrd="0" destOrd="0" presId="urn:microsoft.com/office/officeart/2009/3/layout/IncreasingArrowsProcess"/>
    <dgm:cxn modelId="{E6345BB4-41FD-9548-835E-A04AA91DEA59}" type="presParOf" srcId="{4E31EC6D-0090-5A45-95AF-BFF51FEB8E10}" destId="{1F83AF10-3C6F-E24F-B343-2D0D83D429AF}" srcOrd="1" destOrd="0" presId="urn:microsoft.com/office/officeart/2009/3/layout/IncreasingArrowsProcess"/>
    <dgm:cxn modelId="{8124D3A3-49C5-0F41-8449-8CEACF905B39}" type="presParOf" srcId="{4E31EC6D-0090-5A45-95AF-BFF51FEB8E10}" destId="{80D4AE47-D367-D448-B5B5-DCEC5C88F2EA}" srcOrd="2" destOrd="0" presId="urn:microsoft.com/office/officeart/2009/3/layout/IncreasingArrowsProcess"/>
    <dgm:cxn modelId="{0A525EC1-7C85-CA49-9B22-7DF1C464E829}" type="presParOf" srcId="{4E31EC6D-0090-5A45-95AF-BFF51FEB8E10}" destId="{6827098C-6A8C-004B-A0DC-8791182A05FF}" srcOrd="3" destOrd="0" presId="urn:microsoft.com/office/officeart/2009/3/layout/IncreasingArrowsProcess"/>
    <dgm:cxn modelId="{7988D1BF-0ACA-7D46-9547-EFAB20D7075C}" type="presParOf" srcId="{4E31EC6D-0090-5A45-95AF-BFF51FEB8E10}" destId="{45DC1EBF-8644-AB49-98CA-2E6B867BB197}" srcOrd="4" destOrd="0" presId="urn:microsoft.com/office/officeart/2009/3/layout/IncreasingArrowsProcess"/>
    <dgm:cxn modelId="{A8E21E01-C304-C444-A96C-DF3F1501A5D1}" type="presParOf" srcId="{4E31EC6D-0090-5A45-95AF-BFF51FEB8E10}" destId="{ADF9B2EA-4E41-714E-A973-FC0BEA2610D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474AA-E640-F744-8C51-AA47675844CE}" type="doc">
      <dgm:prSet loTypeId="urn:microsoft.com/office/officeart/2005/8/layout/hList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FE870-AB73-B44F-AB90-E3C1D9B855A3}">
      <dgm:prSet phldrT="[Текст]" custT="1"/>
      <dgm:spPr/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Закон РК «О профессиональных квалификациях»</a:t>
          </a:r>
          <a:r>
            <a:rPr lang="en-US" sz="1600" dirty="0">
              <a:latin typeface="Arial Narrow" panose="020B0606020202030204" pitchFamily="34" charset="0"/>
            </a:rPr>
            <a:t>.</a:t>
          </a:r>
          <a:br>
            <a:rPr lang="ru-RU" sz="1600" dirty="0">
              <a:latin typeface="Arial Narrow" panose="020B0606020202030204" pitchFamily="34" charset="0"/>
            </a:rPr>
          </a:br>
          <a:r>
            <a:rPr lang="en-US" sz="1600" dirty="0">
              <a:latin typeface="Arial Narrow" panose="020B0606020202030204" pitchFamily="34" charset="0"/>
            </a:rPr>
            <a:t>(</a:t>
          </a:r>
          <a:r>
            <a:rPr lang="ru-RU" sz="1600" b="0" i="0" dirty="0">
              <a:latin typeface="Arial Narrow" panose="020B0606020202030204" pitchFamily="34" charset="0"/>
            </a:rPr>
            <a:t>от 4 июля 2023 года № 14-</a:t>
          </a:r>
          <a:r>
            <a:rPr lang="en" sz="1600" b="0" i="0" dirty="0">
              <a:latin typeface="Arial Narrow" panose="020B0606020202030204" pitchFamily="34" charset="0"/>
            </a:rPr>
            <a:t>VIII </a:t>
          </a:r>
          <a:r>
            <a:rPr lang="ru-RU" sz="1600" b="0" i="0" dirty="0">
              <a:latin typeface="Arial Narrow" panose="020B0606020202030204" pitchFamily="34" charset="0"/>
            </a:rPr>
            <a:t>ЗРК.</a:t>
          </a:r>
          <a:r>
            <a:rPr lang="en-US" sz="1600" dirty="0">
              <a:latin typeface="Arial Narrow" panose="020B0606020202030204" pitchFamily="34" charset="0"/>
            </a:rPr>
            <a:t>)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DB705530-615C-BA4A-B653-564150A060FE}" type="parTrans" cxnId="{8079DE5A-0CC7-CE42-8491-28906CDC57E8}">
      <dgm:prSet/>
      <dgm:spPr/>
      <dgm:t>
        <a:bodyPr/>
        <a:lstStyle/>
        <a:p>
          <a:endParaRPr lang="ru-RU"/>
        </a:p>
      </dgm:t>
    </dgm:pt>
    <dgm:pt modelId="{B661EC3C-8483-7241-B24D-C416C0AE61C0}" type="sibTrans" cxnId="{8079DE5A-0CC7-CE42-8491-28906CDC57E8}">
      <dgm:prSet/>
      <dgm:spPr/>
      <dgm:t>
        <a:bodyPr/>
        <a:lstStyle/>
        <a:p>
          <a:endParaRPr lang="ru-RU"/>
        </a:p>
      </dgm:t>
    </dgm:pt>
    <dgm:pt modelId="{BA809AB1-3CCB-0A41-8F06-EE9D175CE523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b="0" dirty="0">
              <a:latin typeface="Arial Narrow" panose="020B0606020202030204" pitchFamily="34" charset="0"/>
            </a:rPr>
            <a:t>Разработка и (или) актуализация профессиональных стандартов осуществляются отраслевыми государственными органами на основе Национального классификатора занятий Республики Казахстан, отраслевых рамок квалификаций в порядке, определенном уполномоченным органом.</a:t>
          </a:r>
          <a:endParaRPr lang="ru-RU" dirty="0">
            <a:latin typeface="Arial Narrow" panose="020B0606020202030204" pitchFamily="34" charset="0"/>
          </a:endParaRPr>
        </a:p>
      </dgm:t>
    </dgm:pt>
    <dgm:pt modelId="{C0CDEFE2-6974-FB44-A9D5-965092BD49DA}" type="parTrans" cxnId="{08332D73-DDB1-0C44-89F9-841FC4B21010}">
      <dgm:prSet/>
      <dgm:spPr/>
      <dgm:t>
        <a:bodyPr/>
        <a:lstStyle/>
        <a:p>
          <a:endParaRPr lang="ru-RU"/>
        </a:p>
      </dgm:t>
    </dgm:pt>
    <dgm:pt modelId="{EA4AA1CB-08B0-B146-85A3-0CF128A61516}" type="sibTrans" cxnId="{08332D73-DDB1-0C44-89F9-841FC4B21010}">
      <dgm:prSet/>
      <dgm:spPr/>
      <dgm:t>
        <a:bodyPr/>
        <a:lstStyle/>
        <a:p>
          <a:endParaRPr lang="ru-RU"/>
        </a:p>
      </dgm:t>
    </dgm:pt>
    <dgm:pt modelId="{8B3125E0-53AB-C24E-9678-09875E530828}">
      <dgm:prSet phldrT="[Текст]"/>
      <dgm:spPr/>
      <dgm:t>
        <a:bodyPr/>
        <a:lstStyle/>
        <a:p>
          <a:r>
            <a:rPr lang="ru-RU" b="0" i="0" dirty="0">
              <a:latin typeface="Arial Narrow" panose="020B0606020202030204" pitchFamily="34" charset="0"/>
            </a:rPr>
            <a:t>Приказ Министра труда и социальной защиты населения Республики Казахстан от 7 сентября 2023 года № 377</a:t>
          </a:r>
        </a:p>
        <a:p>
          <a:r>
            <a:rPr lang="ru-RU" b="0" i="0" dirty="0">
              <a:latin typeface="Arial Narrow" panose="020B0606020202030204" pitchFamily="34" charset="0"/>
            </a:rPr>
            <a:t>«Об утверждении Правил разработки и (или) актуализации профессиональных стандартов»</a:t>
          </a:r>
          <a:endParaRPr lang="ru-RU" dirty="0">
            <a:latin typeface="Arial Narrow" panose="020B0606020202030204" pitchFamily="34" charset="0"/>
          </a:endParaRPr>
        </a:p>
      </dgm:t>
    </dgm:pt>
    <dgm:pt modelId="{F95CF36D-53C4-E840-82AF-45AF6D9050D3}" type="parTrans" cxnId="{26CE88FD-51C0-4645-9888-36C228BD18C4}">
      <dgm:prSet/>
      <dgm:spPr/>
      <dgm:t>
        <a:bodyPr/>
        <a:lstStyle/>
        <a:p>
          <a:endParaRPr lang="ru-RU"/>
        </a:p>
      </dgm:t>
    </dgm:pt>
    <dgm:pt modelId="{D52108B8-7FDD-6A42-ADAB-5D4D41DBA1F5}" type="sibTrans" cxnId="{26CE88FD-51C0-4645-9888-36C228BD18C4}">
      <dgm:prSet/>
      <dgm:spPr/>
      <dgm:t>
        <a:bodyPr/>
        <a:lstStyle/>
        <a:p>
          <a:endParaRPr lang="ru-RU"/>
        </a:p>
      </dgm:t>
    </dgm:pt>
    <dgm:pt modelId="{3CC8C512-9A1B-AC4E-BC7F-9D088188EFAF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sz="1400" b="0" i="0" dirty="0">
              <a:latin typeface="Arial Narrow" panose="020B0606020202030204" pitchFamily="34" charset="0"/>
            </a:rPr>
            <a:t>Глава 2. Порядок разработки и утверждения профессионального стандарта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B4B17B70-F98A-BB45-AA9D-A8BA3459EFF9}" type="parTrans" cxnId="{0396A71C-026E-464F-9393-6CB4D31D5BAA}">
      <dgm:prSet/>
      <dgm:spPr/>
      <dgm:t>
        <a:bodyPr/>
        <a:lstStyle/>
        <a:p>
          <a:endParaRPr lang="ru-RU"/>
        </a:p>
      </dgm:t>
    </dgm:pt>
    <dgm:pt modelId="{146A37DA-D3F2-0A47-A28E-071BC5419429}" type="sibTrans" cxnId="{0396A71C-026E-464F-9393-6CB4D31D5BAA}">
      <dgm:prSet/>
      <dgm:spPr/>
      <dgm:t>
        <a:bodyPr/>
        <a:lstStyle/>
        <a:p>
          <a:endParaRPr lang="ru-RU"/>
        </a:p>
      </dgm:t>
    </dgm:pt>
    <dgm:pt modelId="{9C487791-9CF7-E147-829E-8C3C6CB7C1F4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sz="1400" b="0" i="0" dirty="0">
              <a:latin typeface="Arial Narrow" panose="020B0606020202030204" pitchFamily="34" charset="0"/>
            </a:rPr>
            <a:t>Приложение 1 к Правилам разработки и (или) актуализации профессиональных стандартов.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17601AE6-7B73-8E42-8A30-24041E518A70}" type="parTrans" cxnId="{EBED340B-08B7-7047-BFA1-ADC0110A0B17}">
      <dgm:prSet/>
      <dgm:spPr/>
      <dgm:t>
        <a:bodyPr/>
        <a:lstStyle/>
        <a:p>
          <a:endParaRPr lang="ru-RU"/>
        </a:p>
      </dgm:t>
    </dgm:pt>
    <dgm:pt modelId="{1B489C4E-3046-BB47-AE91-78CFCE3A82C3}" type="sibTrans" cxnId="{EBED340B-08B7-7047-BFA1-ADC0110A0B17}">
      <dgm:prSet/>
      <dgm:spPr/>
      <dgm:t>
        <a:bodyPr/>
        <a:lstStyle/>
        <a:p>
          <a:endParaRPr lang="ru-RU"/>
        </a:p>
      </dgm:t>
    </dgm:pt>
    <dgm:pt modelId="{EB6A6C63-9D63-B549-A851-D4D852DE58EA}">
      <dgm:prSet phldrT="[Текст]"/>
      <dgm:spPr/>
      <dgm:t>
        <a:bodyPr/>
        <a:lstStyle/>
        <a:p>
          <a:r>
            <a:rPr lang="ru-RU" b="0" i="0" dirty="0">
              <a:latin typeface="Arial Narrow" panose="020B0606020202030204" pitchFamily="34" charset="0"/>
            </a:rPr>
            <a:t>Приказ Министра труда и социальной защиты населения Республики Казахстан от 8 сентября 2023 года № 378</a:t>
          </a:r>
        </a:p>
        <a:p>
          <a:r>
            <a:rPr lang="ru-RU" dirty="0">
              <a:latin typeface="Arial Narrow" panose="020B0606020202030204" pitchFamily="34" charset="0"/>
            </a:rPr>
            <a:t>«</a:t>
          </a:r>
          <a:r>
            <a:rPr lang="ru-RU" b="0" i="0" dirty="0">
              <a:latin typeface="Arial Narrow" panose="020B0606020202030204" pitchFamily="34" charset="0"/>
            </a:rPr>
            <a:t>Об определении правил создания отраслевых советов по профессиональным квалификациям и утверждении их типового положения</a:t>
          </a:r>
          <a:r>
            <a:rPr lang="ru-RU" dirty="0">
              <a:latin typeface="Arial Narrow" panose="020B0606020202030204" pitchFamily="34" charset="0"/>
            </a:rPr>
            <a:t>»</a:t>
          </a:r>
        </a:p>
      </dgm:t>
    </dgm:pt>
    <dgm:pt modelId="{15089D60-4616-A04E-9513-46ABF125C840}" type="parTrans" cxnId="{9D804971-2145-5F46-9707-994B9B04B218}">
      <dgm:prSet/>
      <dgm:spPr/>
      <dgm:t>
        <a:bodyPr/>
        <a:lstStyle/>
        <a:p>
          <a:endParaRPr lang="ru-RU"/>
        </a:p>
      </dgm:t>
    </dgm:pt>
    <dgm:pt modelId="{C1F7E0D6-4D26-6641-ADCD-BD4142BAECEA}" type="sibTrans" cxnId="{9D804971-2145-5F46-9707-994B9B04B218}">
      <dgm:prSet/>
      <dgm:spPr/>
      <dgm:t>
        <a:bodyPr/>
        <a:lstStyle/>
        <a:p>
          <a:endParaRPr lang="ru-RU"/>
        </a:p>
      </dgm:t>
    </dgm:pt>
    <dgm:pt modelId="{D645EA4B-B3CD-4344-AF1C-ADC544A20D27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sz="1400" b="0" dirty="0">
              <a:latin typeface="Arial Narrow" panose="020B0606020202030204" pitchFamily="34" charset="0"/>
            </a:rPr>
            <a:t>Целью отраслевого совета является координация вопросов по развитию профессиональных квалификаций в соответствующей сфере (отрасли) государственного управления.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B12393E4-B116-7E4D-9913-DE48B64B9FA5}" type="parTrans" cxnId="{205909F2-FF42-0344-A962-2DDC43E79CD6}">
      <dgm:prSet/>
      <dgm:spPr/>
      <dgm:t>
        <a:bodyPr/>
        <a:lstStyle/>
        <a:p>
          <a:endParaRPr lang="ru-RU"/>
        </a:p>
      </dgm:t>
    </dgm:pt>
    <dgm:pt modelId="{C4B50F49-F006-934F-908A-D40F4B7C07C7}" type="sibTrans" cxnId="{205909F2-FF42-0344-A962-2DDC43E79CD6}">
      <dgm:prSet/>
      <dgm:spPr/>
      <dgm:t>
        <a:bodyPr/>
        <a:lstStyle/>
        <a:p>
          <a:endParaRPr lang="ru-RU"/>
        </a:p>
      </dgm:t>
    </dgm:pt>
    <dgm:pt modelId="{768BFA19-B84F-294D-AC32-7047F795FE6E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b="0" dirty="0">
              <a:latin typeface="Arial Narrow" panose="020B0606020202030204" pitchFamily="34" charset="0"/>
            </a:rPr>
            <a:t>Утверждение профессиональных стандартов осуществляется отраслевыми государственными органами по согласованию с отраслевым советом по профессиональным квалификациям и уполномоченным органом с учетом заключения Национальной палаты предпринимателей Республики Казахстан, которое носит рекомендательный характер.</a:t>
          </a:r>
        </a:p>
      </dgm:t>
    </dgm:pt>
    <dgm:pt modelId="{130CFB16-5129-3E47-9C5B-28007DB4948B}" type="parTrans" cxnId="{745CD93D-CA30-C24F-B19F-4A346CAD9447}">
      <dgm:prSet/>
      <dgm:spPr/>
      <dgm:t>
        <a:bodyPr/>
        <a:lstStyle/>
        <a:p>
          <a:endParaRPr lang="ru-RU"/>
        </a:p>
      </dgm:t>
    </dgm:pt>
    <dgm:pt modelId="{5A64BBB9-DF2C-AA47-A06D-6F371FB899A1}" type="sibTrans" cxnId="{745CD93D-CA30-C24F-B19F-4A346CAD9447}">
      <dgm:prSet/>
      <dgm:spPr/>
      <dgm:t>
        <a:bodyPr/>
        <a:lstStyle/>
        <a:p>
          <a:endParaRPr lang="ru-RU"/>
        </a:p>
      </dgm:t>
    </dgm:pt>
    <dgm:pt modelId="{CA051241-AEAF-6349-A8F6-687D9C1E5372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b="0" i="0" dirty="0">
              <a:latin typeface="Arial Narrow" panose="020B0606020202030204" pitchFamily="34" charset="0"/>
            </a:rPr>
            <a:t>Ведение перечня утвержденных профессиональных ртов осуществляется уполномоченным органом на цифровой платформе Национальной системы квалификаций.</a:t>
          </a:r>
          <a:endParaRPr lang="ru-RU" b="0" dirty="0">
            <a:latin typeface="Arial Narrow" panose="020B0606020202030204" pitchFamily="34" charset="0"/>
          </a:endParaRPr>
        </a:p>
      </dgm:t>
    </dgm:pt>
    <dgm:pt modelId="{549E66DB-6CD8-4344-B7EB-D5BCAE971076}" type="parTrans" cxnId="{BB9C9F1C-A3EF-C742-AFC3-6381C39ACD17}">
      <dgm:prSet/>
      <dgm:spPr/>
      <dgm:t>
        <a:bodyPr/>
        <a:lstStyle/>
        <a:p>
          <a:endParaRPr lang="ru-RU"/>
        </a:p>
      </dgm:t>
    </dgm:pt>
    <dgm:pt modelId="{C9102E08-6263-0D4B-BFE7-25EB3ECA144F}" type="sibTrans" cxnId="{BB9C9F1C-A3EF-C742-AFC3-6381C39ACD17}">
      <dgm:prSet/>
      <dgm:spPr/>
      <dgm:t>
        <a:bodyPr/>
        <a:lstStyle/>
        <a:p>
          <a:endParaRPr lang="ru-RU"/>
        </a:p>
      </dgm:t>
    </dgm:pt>
    <dgm:pt modelId="{22B4A63E-85A4-BF4F-BDA0-2CCA205FAEC9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ru-KZ" sz="1400" dirty="0">
            <a:latin typeface="Arial Narrow" panose="020B0606020202030204" pitchFamily="34" charset="0"/>
          </a:endParaRPr>
        </a:p>
      </dgm:t>
    </dgm:pt>
    <dgm:pt modelId="{1BA40B79-BA40-1D46-AA17-27D1F02998DE}" type="parTrans" cxnId="{41E4099C-2A83-5246-A3DC-BCA8084EFA42}">
      <dgm:prSet/>
      <dgm:spPr/>
      <dgm:t>
        <a:bodyPr/>
        <a:lstStyle/>
        <a:p>
          <a:endParaRPr lang="ru-RU"/>
        </a:p>
      </dgm:t>
    </dgm:pt>
    <dgm:pt modelId="{E87CEAEE-244A-2A46-8452-1213737D6DE7}" type="sibTrans" cxnId="{41E4099C-2A83-5246-A3DC-BCA8084EFA42}">
      <dgm:prSet/>
      <dgm:spPr/>
      <dgm:t>
        <a:bodyPr/>
        <a:lstStyle/>
        <a:p>
          <a:endParaRPr lang="ru-RU"/>
        </a:p>
      </dgm:t>
    </dgm:pt>
    <dgm:pt modelId="{8488C032-0F4F-EA4B-A1C6-7DACD9701979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sz="1400" b="0" dirty="0">
              <a:latin typeface="Arial Narrow" panose="020B0606020202030204" pitchFamily="34" charset="0"/>
            </a:rPr>
            <a:t>Отраслевые советы согласовывают профессиональные стандарты, разработанные государственным органом.</a:t>
          </a:r>
        </a:p>
      </dgm:t>
    </dgm:pt>
    <dgm:pt modelId="{3E96C013-BCB0-0048-82AF-BC01EAA3770B}" type="parTrans" cxnId="{C7F32720-65A9-F143-AD37-B209C42842E0}">
      <dgm:prSet/>
      <dgm:spPr/>
      <dgm:t>
        <a:bodyPr/>
        <a:lstStyle/>
        <a:p>
          <a:endParaRPr lang="ru-RU"/>
        </a:p>
      </dgm:t>
    </dgm:pt>
    <dgm:pt modelId="{27EDE79B-08D8-AC40-81E3-771F67CD0B3D}" type="sibTrans" cxnId="{C7F32720-65A9-F143-AD37-B209C42842E0}">
      <dgm:prSet/>
      <dgm:spPr/>
      <dgm:t>
        <a:bodyPr/>
        <a:lstStyle/>
        <a:p>
          <a:endParaRPr lang="ru-RU"/>
        </a:p>
      </dgm:t>
    </dgm:pt>
    <dgm:pt modelId="{21F07E7E-B7CF-4210-A80A-6991F33BC5C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ru-RU" sz="1400" b="0" dirty="0">
            <a:latin typeface="Arial Narrow" panose="020B0606020202030204" pitchFamily="34" charset="0"/>
          </a:endParaRPr>
        </a:p>
      </dgm:t>
    </dgm:pt>
    <dgm:pt modelId="{8D2967CB-13A4-4F73-BDE1-5F451BB11C60}" type="parTrans" cxnId="{B7D0FA3E-308F-4A48-B61E-7D0CBAD7AED8}">
      <dgm:prSet/>
      <dgm:spPr/>
      <dgm:t>
        <a:bodyPr/>
        <a:lstStyle/>
        <a:p>
          <a:endParaRPr lang="ru-RU"/>
        </a:p>
      </dgm:t>
    </dgm:pt>
    <dgm:pt modelId="{3C38D413-4AC8-4238-A25C-1F598AD7F2A2}" type="sibTrans" cxnId="{B7D0FA3E-308F-4A48-B61E-7D0CBAD7AED8}">
      <dgm:prSet/>
      <dgm:spPr/>
      <dgm:t>
        <a:bodyPr/>
        <a:lstStyle/>
        <a:p>
          <a:endParaRPr lang="ru-RU"/>
        </a:p>
      </dgm:t>
    </dgm:pt>
    <dgm:pt modelId="{0DC41BFC-D53C-9042-A080-17CAA8E98BAF}" type="pres">
      <dgm:prSet presAssocID="{265474AA-E640-F744-8C51-AA47675844CE}" presName="Name0" presStyleCnt="0">
        <dgm:presLayoutVars>
          <dgm:dir/>
          <dgm:animLvl val="lvl"/>
          <dgm:resizeHandles val="exact"/>
        </dgm:presLayoutVars>
      </dgm:prSet>
      <dgm:spPr/>
    </dgm:pt>
    <dgm:pt modelId="{A876DFED-E3A0-0E41-A573-E16AEF440F76}" type="pres">
      <dgm:prSet presAssocID="{927FE870-AB73-B44F-AB90-E3C1D9B855A3}" presName="composite" presStyleCnt="0"/>
      <dgm:spPr/>
    </dgm:pt>
    <dgm:pt modelId="{5A7715FA-8B8F-EA43-9F45-3F00E88BF4F4}" type="pres">
      <dgm:prSet presAssocID="{927FE870-AB73-B44F-AB90-E3C1D9B855A3}" presName="parTx" presStyleLbl="alignNode1" presStyleIdx="0" presStyleCnt="3" custLinFactY="-100000" custLinFactNeighborX="0" custLinFactNeighborY="-119945">
        <dgm:presLayoutVars>
          <dgm:chMax val="0"/>
          <dgm:chPref val="0"/>
          <dgm:bulletEnabled val="1"/>
        </dgm:presLayoutVars>
      </dgm:prSet>
      <dgm:spPr/>
    </dgm:pt>
    <dgm:pt modelId="{A6380351-6386-C444-A1F0-C076B23F7574}" type="pres">
      <dgm:prSet presAssocID="{927FE870-AB73-B44F-AB90-E3C1D9B855A3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127457B7-293F-A441-9240-5CEA2FBFCCAF}" type="pres">
      <dgm:prSet presAssocID="{B661EC3C-8483-7241-B24D-C416C0AE61C0}" presName="space" presStyleCnt="0"/>
      <dgm:spPr/>
    </dgm:pt>
    <dgm:pt modelId="{1948F5C2-7A88-8C41-9487-ACFEC7D1F2C4}" type="pres">
      <dgm:prSet presAssocID="{8B3125E0-53AB-C24E-9678-09875E530828}" presName="composite" presStyleCnt="0"/>
      <dgm:spPr/>
    </dgm:pt>
    <dgm:pt modelId="{747A4E37-4FCB-3440-A269-239CA6324A96}" type="pres">
      <dgm:prSet presAssocID="{8B3125E0-53AB-C24E-9678-09875E530828}" presName="parTx" presStyleLbl="alignNode1" presStyleIdx="1" presStyleCnt="3" custLinFactNeighborY="-23853">
        <dgm:presLayoutVars>
          <dgm:chMax val="0"/>
          <dgm:chPref val="0"/>
          <dgm:bulletEnabled val="1"/>
        </dgm:presLayoutVars>
      </dgm:prSet>
      <dgm:spPr/>
    </dgm:pt>
    <dgm:pt modelId="{0C662C26-DD3D-C348-8765-6BA6C885D789}" type="pres">
      <dgm:prSet presAssocID="{8B3125E0-53AB-C24E-9678-09875E530828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F4E844BE-F8E0-2045-A8B0-3BB5E1D9AFED}" type="pres">
      <dgm:prSet presAssocID="{D52108B8-7FDD-6A42-ADAB-5D4D41DBA1F5}" presName="space" presStyleCnt="0"/>
      <dgm:spPr/>
    </dgm:pt>
    <dgm:pt modelId="{1538629B-5B12-114B-AD39-2CE1684CD752}" type="pres">
      <dgm:prSet presAssocID="{EB6A6C63-9D63-B549-A851-D4D852DE58EA}" presName="composite" presStyleCnt="0"/>
      <dgm:spPr/>
    </dgm:pt>
    <dgm:pt modelId="{ACF4C0D2-C11E-A641-948B-C6F9D2E51ED6}" type="pres">
      <dgm:prSet presAssocID="{EB6A6C63-9D63-B549-A851-D4D852DE58EA}" presName="parTx" presStyleLbl="alignNode1" presStyleIdx="2" presStyleCnt="3" custLinFactNeighborX="-315" custLinFactNeighborY="-22899">
        <dgm:presLayoutVars>
          <dgm:chMax val="0"/>
          <dgm:chPref val="0"/>
          <dgm:bulletEnabled val="1"/>
        </dgm:presLayoutVars>
      </dgm:prSet>
      <dgm:spPr/>
    </dgm:pt>
    <dgm:pt modelId="{A1569DDC-EF82-1D4C-8F0E-2E074C06BAD3}" type="pres">
      <dgm:prSet presAssocID="{EB6A6C63-9D63-B549-A851-D4D852DE58EA}" presName="desTx" presStyleLbl="alignAccFollowNode1" presStyleIdx="2" presStyleCnt="3" custScaleX="99575" custLinFactNeighborX="-586" custLinFactNeighborY="-799">
        <dgm:presLayoutVars>
          <dgm:bulletEnabled val="1"/>
        </dgm:presLayoutVars>
      </dgm:prSet>
      <dgm:spPr/>
    </dgm:pt>
  </dgm:ptLst>
  <dgm:cxnLst>
    <dgm:cxn modelId="{2BDBB008-50F7-8745-9765-00C87D6E1B9B}" type="presOf" srcId="{EB6A6C63-9D63-B549-A851-D4D852DE58EA}" destId="{ACF4C0D2-C11E-A641-948B-C6F9D2E51ED6}" srcOrd="0" destOrd="0" presId="urn:microsoft.com/office/officeart/2005/8/layout/hList1"/>
    <dgm:cxn modelId="{EBED340B-08B7-7047-BFA1-ADC0110A0B17}" srcId="{8B3125E0-53AB-C24E-9678-09875E530828}" destId="{9C487791-9CF7-E147-829E-8C3C6CB7C1F4}" srcOrd="2" destOrd="0" parTransId="{17601AE6-7B73-8E42-8A30-24041E518A70}" sibTransId="{1B489C4E-3046-BB47-AE91-78CFCE3A82C3}"/>
    <dgm:cxn modelId="{BB9C9F1C-A3EF-C742-AFC3-6381C39ACD17}" srcId="{927FE870-AB73-B44F-AB90-E3C1D9B855A3}" destId="{CA051241-AEAF-6349-A8F6-687D9C1E5372}" srcOrd="2" destOrd="0" parTransId="{549E66DB-6CD8-4344-B7EB-D5BCAE971076}" sibTransId="{C9102E08-6263-0D4B-BFE7-25EB3ECA144F}"/>
    <dgm:cxn modelId="{0396A71C-026E-464F-9393-6CB4D31D5BAA}" srcId="{8B3125E0-53AB-C24E-9678-09875E530828}" destId="{3CC8C512-9A1B-AC4E-BC7F-9D088188EFAF}" srcOrd="0" destOrd="0" parTransId="{B4B17B70-F98A-BB45-AA9D-A8BA3459EFF9}" sibTransId="{146A37DA-D3F2-0A47-A28E-071BC5419429}"/>
    <dgm:cxn modelId="{C7F32720-65A9-F143-AD37-B209C42842E0}" srcId="{EB6A6C63-9D63-B549-A851-D4D852DE58EA}" destId="{8488C032-0F4F-EA4B-A1C6-7DACD9701979}" srcOrd="2" destOrd="0" parTransId="{3E96C013-BCB0-0048-82AF-BC01EAA3770B}" sibTransId="{27EDE79B-08D8-AC40-81E3-771F67CD0B3D}"/>
    <dgm:cxn modelId="{BE4F2923-002D-F24E-88D2-FEDDCDB3DF47}" type="presOf" srcId="{8B3125E0-53AB-C24E-9678-09875E530828}" destId="{747A4E37-4FCB-3440-A269-239CA6324A96}" srcOrd="0" destOrd="0" presId="urn:microsoft.com/office/officeart/2005/8/layout/hList1"/>
    <dgm:cxn modelId="{4493F735-034D-DA4C-A8DA-0530F4C32719}" type="presOf" srcId="{CA051241-AEAF-6349-A8F6-687D9C1E5372}" destId="{A6380351-6386-C444-A1F0-C076B23F7574}" srcOrd="0" destOrd="2" presId="urn:microsoft.com/office/officeart/2005/8/layout/hList1"/>
    <dgm:cxn modelId="{745CD93D-CA30-C24F-B19F-4A346CAD9447}" srcId="{927FE870-AB73-B44F-AB90-E3C1D9B855A3}" destId="{768BFA19-B84F-294D-AC32-7047F795FE6E}" srcOrd="1" destOrd="0" parTransId="{130CFB16-5129-3E47-9C5B-28007DB4948B}" sibTransId="{5A64BBB9-DF2C-AA47-A06D-6F371FB899A1}"/>
    <dgm:cxn modelId="{B7D0FA3E-308F-4A48-B61E-7D0CBAD7AED8}" srcId="{EB6A6C63-9D63-B549-A851-D4D852DE58EA}" destId="{21F07E7E-B7CF-4210-A80A-6991F33BC5CE}" srcOrd="1" destOrd="0" parTransId="{8D2967CB-13A4-4F73-BDE1-5F451BB11C60}" sibTransId="{3C38D413-4AC8-4238-A25C-1F598AD7F2A2}"/>
    <dgm:cxn modelId="{C2353064-6584-6646-8A6D-D76B4829C95F}" type="presOf" srcId="{927FE870-AB73-B44F-AB90-E3C1D9B855A3}" destId="{5A7715FA-8B8F-EA43-9F45-3F00E88BF4F4}" srcOrd="0" destOrd="0" presId="urn:microsoft.com/office/officeart/2005/8/layout/hList1"/>
    <dgm:cxn modelId="{BCF4054B-57D2-9D48-9023-7C3A729F6CE9}" type="presOf" srcId="{D645EA4B-B3CD-4344-AF1C-ADC544A20D27}" destId="{A1569DDC-EF82-1D4C-8F0E-2E074C06BAD3}" srcOrd="0" destOrd="0" presId="urn:microsoft.com/office/officeart/2005/8/layout/hList1"/>
    <dgm:cxn modelId="{8403124B-3BB4-0246-8E46-D4A038EE6AAF}" type="presOf" srcId="{9C487791-9CF7-E147-829E-8C3C6CB7C1F4}" destId="{0C662C26-DD3D-C348-8765-6BA6C885D789}" srcOrd="0" destOrd="2" presId="urn:microsoft.com/office/officeart/2005/8/layout/hList1"/>
    <dgm:cxn modelId="{9D804971-2145-5F46-9707-994B9B04B218}" srcId="{265474AA-E640-F744-8C51-AA47675844CE}" destId="{EB6A6C63-9D63-B549-A851-D4D852DE58EA}" srcOrd="2" destOrd="0" parTransId="{15089D60-4616-A04E-9513-46ABF125C840}" sibTransId="{C1F7E0D6-4D26-6641-ADCD-BD4142BAECEA}"/>
    <dgm:cxn modelId="{08332D73-DDB1-0C44-89F9-841FC4B21010}" srcId="{927FE870-AB73-B44F-AB90-E3C1D9B855A3}" destId="{BA809AB1-3CCB-0A41-8F06-EE9D175CE523}" srcOrd="0" destOrd="0" parTransId="{C0CDEFE2-6974-FB44-A9D5-965092BD49DA}" sibTransId="{EA4AA1CB-08B0-B146-85A3-0CF128A61516}"/>
    <dgm:cxn modelId="{E2332579-CEF8-5740-9139-332BD4F88D38}" type="presOf" srcId="{3CC8C512-9A1B-AC4E-BC7F-9D088188EFAF}" destId="{0C662C26-DD3D-C348-8765-6BA6C885D789}" srcOrd="0" destOrd="0" presId="urn:microsoft.com/office/officeart/2005/8/layout/hList1"/>
    <dgm:cxn modelId="{8079DE5A-0CC7-CE42-8491-28906CDC57E8}" srcId="{265474AA-E640-F744-8C51-AA47675844CE}" destId="{927FE870-AB73-B44F-AB90-E3C1D9B855A3}" srcOrd="0" destOrd="0" parTransId="{DB705530-615C-BA4A-B653-564150A060FE}" sibTransId="{B661EC3C-8483-7241-B24D-C416C0AE61C0}"/>
    <dgm:cxn modelId="{41E4099C-2A83-5246-A3DC-BCA8084EFA42}" srcId="{8B3125E0-53AB-C24E-9678-09875E530828}" destId="{22B4A63E-85A4-BF4F-BDA0-2CCA205FAEC9}" srcOrd="1" destOrd="0" parTransId="{1BA40B79-BA40-1D46-AA17-27D1F02998DE}" sibTransId="{E87CEAEE-244A-2A46-8452-1213737D6DE7}"/>
    <dgm:cxn modelId="{001015A5-A72D-7142-BA9B-879EB6E29C60}" type="presOf" srcId="{BA809AB1-3CCB-0A41-8F06-EE9D175CE523}" destId="{A6380351-6386-C444-A1F0-C076B23F7574}" srcOrd="0" destOrd="0" presId="urn:microsoft.com/office/officeart/2005/8/layout/hList1"/>
    <dgm:cxn modelId="{9CA6D0A9-B5CC-2840-99AC-FC1D7BAE3841}" type="presOf" srcId="{265474AA-E640-F744-8C51-AA47675844CE}" destId="{0DC41BFC-D53C-9042-A080-17CAA8E98BAF}" srcOrd="0" destOrd="0" presId="urn:microsoft.com/office/officeart/2005/8/layout/hList1"/>
    <dgm:cxn modelId="{9ADB05AA-4929-0140-A925-9D3B3A2A165A}" type="presOf" srcId="{768BFA19-B84F-294D-AC32-7047F795FE6E}" destId="{A6380351-6386-C444-A1F0-C076B23F7574}" srcOrd="0" destOrd="1" presId="urn:microsoft.com/office/officeart/2005/8/layout/hList1"/>
    <dgm:cxn modelId="{E42FB4C4-4FAF-4ECE-98C2-07A87BE37852}" type="presOf" srcId="{21F07E7E-B7CF-4210-A80A-6991F33BC5CE}" destId="{A1569DDC-EF82-1D4C-8F0E-2E074C06BAD3}" srcOrd="0" destOrd="1" presId="urn:microsoft.com/office/officeart/2005/8/layout/hList1"/>
    <dgm:cxn modelId="{919352EE-1DBE-234B-845A-215979B82E7D}" type="presOf" srcId="{22B4A63E-85A4-BF4F-BDA0-2CCA205FAEC9}" destId="{0C662C26-DD3D-C348-8765-6BA6C885D789}" srcOrd="0" destOrd="1" presId="urn:microsoft.com/office/officeart/2005/8/layout/hList1"/>
    <dgm:cxn modelId="{205909F2-FF42-0344-A962-2DDC43E79CD6}" srcId="{EB6A6C63-9D63-B549-A851-D4D852DE58EA}" destId="{D645EA4B-B3CD-4344-AF1C-ADC544A20D27}" srcOrd="0" destOrd="0" parTransId="{B12393E4-B116-7E4D-9913-DE48B64B9FA5}" sibTransId="{C4B50F49-F006-934F-908A-D40F4B7C07C7}"/>
    <dgm:cxn modelId="{D9FF53F6-32F3-C540-9D5E-4B0E221E5994}" type="presOf" srcId="{8488C032-0F4F-EA4B-A1C6-7DACD9701979}" destId="{A1569DDC-EF82-1D4C-8F0E-2E074C06BAD3}" srcOrd="0" destOrd="2" presId="urn:microsoft.com/office/officeart/2005/8/layout/hList1"/>
    <dgm:cxn modelId="{26CE88FD-51C0-4645-9888-36C228BD18C4}" srcId="{265474AA-E640-F744-8C51-AA47675844CE}" destId="{8B3125E0-53AB-C24E-9678-09875E530828}" srcOrd="1" destOrd="0" parTransId="{F95CF36D-53C4-E840-82AF-45AF6D9050D3}" sibTransId="{D52108B8-7FDD-6A42-ADAB-5D4D41DBA1F5}"/>
    <dgm:cxn modelId="{FABA07F9-7563-044A-B07A-6D2AE1468A8E}" type="presParOf" srcId="{0DC41BFC-D53C-9042-A080-17CAA8E98BAF}" destId="{A876DFED-E3A0-0E41-A573-E16AEF440F76}" srcOrd="0" destOrd="0" presId="urn:microsoft.com/office/officeart/2005/8/layout/hList1"/>
    <dgm:cxn modelId="{446289B4-BE9E-AB4D-B1DB-E7F5633AA696}" type="presParOf" srcId="{A876DFED-E3A0-0E41-A573-E16AEF440F76}" destId="{5A7715FA-8B8F-EA43-9F45-3F00E88BF4F4}" srcOrd="0" destOrd="0" presId="urn:microsoft.com/office/officeart/2005/8/layout/hList1"/>
    <dgm:cxn modelId="{224E2936-FFE1-5E47-84DD-09BB97E558BB}" type="presParOf" srcId="{A876DFED-E3A0-0E41-A573-E16AEF440F76}" destId="{A6380351-6386-C444-A1F0-C076B23F7574}" srcOrd="1" destOrd="0" presId="urn:microsoft.com/office/officeart/2005/8/layout/hList1"/>
    <dgm:cxn modelId="{01B66F9B-07C0-9049-A250-B03925E9F5DD}" type="presParOf" srcId="{0DC41BFC-D53C-9042-A080-17CAA8E98BAF}" destId="{127457B7-293F-A441-9240-5CEA2FBFCCAF}" srcOrd="1" destOrd="0" presId="urn:microsoft.com/office/officeart/2005/8/layout/hList1"/>
    <dgm:cxn modelId="{C13834E4-0E08-5D4A-99DE-8FA049EA4ED0}" type="presParOf" srcId="{0DC41BFC-D53C-9042-A080-17CAA8E98BAF}" destId="{1948F5C2-7A88-8C41-9487-ACFEC7D1F2C4}" srcOrd="2" destOrd="0" presId="urn:microsoft.com/office/officeart/2005/8/layout/hList1"/>
    <dgm:cxn modelId="{B675F12F-4FB1-A247-A145-38E34DB19996}" type="presParOf" srcId="{1948F5C2-7A88-8C41-9487-ACFEC7D1F2C4}" destId="{747A4E37-4FCB-3440-A269-239CA6324A96}" srcOrd="0" destOrd="0" presId="urn:microsoft.com/office/officeart/2005/8/layout/hList1"/>
    <dgm:cxn modelId="{7D8BC386-38CD-194B-BD2E-23B41A718831}" type="presParOf" srcId="{1948F5C2-7A88-8C41-9487-ACFEC7D1F2C4}" destId="{0C662C26-DD3D-C348-8765-6BA6C885D789}" srcOrd="1" destOrd="0" presId="urn:microsoft.com/office/officeart/2005/8/layout/hList1"/>
    <dgm:cxn modelId="{7653B10B-ED51-CF4E-A528-3BC58FFAE228}" type="presParOf" srcId="{0DC41BFC-D53C-9042-A080-17CAA8E98BAF}" destId="{F4E844BE-F8E0-2045-A8B0-3BB5E1D9AFED}" srcOrd="3" destOrd="0" presId="urn:microsoft.com/office/officeart/2005/8/layout/hList1"/>
    <dgm:cxn modelId="{6599DC4A-55C7-644C-BA05-CAF7B4326351}" type="presParOf" srcId="{0DC41BFC-D53C-9042-A080-17CAA8E98BAF}" destId="{1538629B-5B12-114B-AD39-2CE1684CD752}" srcOrd="4" destOrd="0" presId="urn:microsoft.com/office/officeart/2005/8/layout/hList1"/>
    <dgm:cxn modelId="{444ECDF4-5EF8-E047-B79C-90F67776A14D}" type="presParOf" srcId="{1538629B-5B12-114B-AD39-2CE1684CD752}" destId="{ACF4C0D2-C11E-A641-948B-C6F9D2E51ED6}" srcOrd="0" destOrd="0" presId="urn:microsoft.com/office/officeart/2005/8/layout/hList1"/>
    <dgm:cxn modelId="{628E12E1-9A8C-514B-9D72-E8DADC7B214C}" type="presParOf" srcId="{1538629B-5B12-114B-AD39-2CE1684CD752}" destId="{A1569DDC-EF82-1D4C-8F0E-2E074C06BA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A033A-278A-0B4D-BB79-467F3BD62FA2}">
      <dsp:nvSpPr>
        <dsp:cNvPr id="0" name=""/>
        <dsp:cNvSpPr/>
      </dsp:nvSpPr>
      <dsp:spPr>
        <a:xfrm>
          <a:off x="19" y="576299"/>
          <a:ext cx="3544927" cy="13526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76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Arial Narrow" panose="020B0606020202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НАЦИОНАЛЬНАЯ СИСТЕМА КВАЛИФИКАЦИИ</a:t>
          </a:r>
        </a:p>
      </dsp:txBody>
      <dsp:txXfrm>
        <a:off x="19" y="914466"/>
        <a:ext cx="3206760" cy="676335"/>
      </dsp:txXfrm>
    </dsp:sp>
    <dsp:sp modelId="{1F83AF10-3C6F-E24F-B343-2D0D83D429AF}">
      <dsp:nvSpPr>
        <dsp:cNvPr id="0" name=""/>
        <dsp:cNvSpPr/>
      </dsp:nvSpPr>
      <dsp:spPr>
        <a:xfrm>
          <a:off x="3764582" y="532626"/>
          <a:ext cx="8193600" cy="1116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К</a:t>
          </a:r>
          <a:r>
            <a:rPr lang="ru-KZ" sz="1600" kern="1200" dirty="0">
              <a:latin typeface="Arial Narrow" panose="020B0606020202030204" pitchFamily="34" charset="0"/>
            </a:rPr>
            <a:t>омплекс правовых и институциональных инструментов, механизмов регулирования, согласования спроса на квалификации со стороны рынка труда и предложения квалификаций со стороны системы образования, в том числе информального.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 dirty="0">
              <a:latin typeface="Arial Narrow" panose="020B0606020202030204" pitchFamily="34" charset="0"/>
            </a:rPr>
            <a:t>Развитие НСК в Казахстане началось с 2012 года.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764582" y="532626"/>
        <a:ext cx="8193600" cy="1116176"/>
      </dsp:txXfrm>
    </dsp:sp>
    <dsp:sp modelId="{80D4AE47-D367-D448-B5B5-DCEC5C88F2EA}">
      <dsp:nvSpPr>
        <dsp:cNvPr id="0" name=""/>
        <dsp:cNvSpPr/>
      </dsp:nvSpPr>
      <dsp:spPr>
        <a:xfrm>
          <a:off x="34" y="2350788"/>
          <a:ext cx="3606590" cy="14915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276067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latin typeface="Arial Narrow" panose="020B06060202020302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solidFill>
              <a:prstClr val="white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УЧАСТНИКИ НАЦИОНАЛЬНОЙ СИСТЕМЫ КВАЛИФИКАЦИИ</a:t>
          </a:r>
        </a:p>
      </dsp:txBody>
      <dsp:txXfrm>
        <a:off x="34" y="2723683"/>
        <a:ext cx="3233695" cy="745791"/>
      </dsp:txXfrm>
    </dsp:sp>
    <dsp:sp modelId="{6827098C-6A8C-004B-A0DC-8791182A05FF}">
      <dsp:nvSpPr>
        <dsp:cNvPr id="0" name=""/>
        <dsp:cNvSpPr/>
      </dsp:nvSpPr>
      <dsp:spPr>
        <a:xfrm>
          <a:off x="3688168" y="1704017"/>
          <a:ext cx="8321694" cy="2929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1. Правительство Республики Казахстан</a:t>
          </a:r>
          <a:endParaRPr lang="ru-RU" sz="1400" kern="1200" dirty="0">
            <a:latin typeface="Arial Narrow" panose="020B0606020202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2.  Уполномоченный орган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3. Отраслевые государственные органы;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4. Национальный совет по профессиональным квалификациям;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5. Национальная палата предпринимателей Республики Казахстан;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6. Орган по аккредитации;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7. Национальный орган по профессиональным квалификациям (НОК);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8. Отраслевые советы по профессиональным квалификациям;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9. Работодатели;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10. Кандидаты;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 Narrow" panose="020B0606020202030204" pitchFamily="34" charset="0"/>
            </a:rPr>
            <a:t>11. Центры признания.</a:t>
          </a:r>
        </a:p>
      </dsp:txBody>
      <dsp:txXfrm>
        <a:off x="3688168" y="1704017"/>
        <a:ext cx="8321694" cy="2929949"/>
      </dsp:txXfrm>
    </dsp:sp>
    <dsp:sp modelId="{45DC1EBF-8644-AB49-98CA-2E6B867BB197}">
      <dsp:nvSpPr>
        <dsp:cNvPr id="0" name=""/>
        <dsp:cNvSpPr/>
      </dsp:nvSpPr>
      <dsp:spPr>
        <a:xfrm>
          <a:off x="0" y="4607217"/>
          <a:ext cx="3475943" cy="14580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7606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 Narrow" panose="020B0606020202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БАЗОВЫЕ ИНСТРУМЕНТЫ НСК</a:t>
          </a:r>
        </a:p>
      </dsp:txBody>
      <dsp:txXfrm>
        <a:off x="0" y="4971726"/>
        <a:ext cx="3111434" cy="729017"/>
      </dsp:txXfrm>
    </dsp:sp>
    <dsp:sp modelId="{ADF9B2EA-4E41-714E-A973-FC0BEA2610D3}">
      <dsp:nvSpPr>
        <dsp:cNvPr id="0" name=""/>
        <dsp:cNvSpPr/>
      </dsp:nvSpPr>
      <dsp:spPr>
        <a:xfrm>
          <a:off x="3748216" y="4829327"/>
          <a:ext cx="8116147" cy="12437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b="0" kern="1200" dirty="0">
              <a:latin typeface="Arial Narrow" panose="020B0606020202030204" pitchFamily="34" charset="0"/>
            </a:rPr>
            <a:t>1. Национальная рамка квалификаций (НРК)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b="0" kern="1200" dirty="0">
              <a:latin typeface="Arial Narrow" panose="020B0606020202030204" pitchFamily="34" charset="0"/>
            </a:rPr>
            <a:t>2. Отраслевая рамка квалификаций (ОРК)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b="0" kern="1200" dirty="0">
              <a:latin typeface="Arial Narrow" panose="020B0606020202030204" pitchFamily="34" charset="0"/>
            </a:rPr>
            <a:t>3. П</a:t>
          </a:r>
          <a:r>
            <a:rPr lang="ru-RU" sz="1600" b="0" kern="1200" dirty="0" err="1">
              <a:latin typeface="Arial Narrow" panose="020B0606020202030204" pitchFamily="34" charset="0"/>
            </a:rPr>
            <a:t>рофессиональные</a:t>
          </a:r>
          <a:r>
            <a:rPr lang="ru-RU" sz="1600" b="0" kern="1200" dirty="0">
              <a:latin typeface="Arial Narrow" panose="020B0606020202030204" pitchFamily="34" charset="0"/>
            </a:rPr>
            <a:t> стандарты (ПС) и квалификационные требования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rial Narrow" panose="020B0606020202030204" pitchFamily="34" charset="0"/>
            </a:rPr>
            <a:t>4. Реестр профессий</a:t>
          </a:r>
          <a:endParaRPr lang="ru-RU" sz="2000" b="0" kern="1200" dirty="0">
            <a:latin typeface="Arial Narrow" panose="020B0606020202030204" pitchFamily="34" charset="0"/>
          </a:endParaRPr>
        </a:p>
      </dsp:txBody>
      <dsp:txXfrm>
        <a:off x="3748216" y="4829327"/>
        <a:ext cx="8116147" cy="1243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715FA-8B8F-EA43-9F45-3F00E88BF4F4}">
      <dsp:nvSpPr>
        <dsp:cNvPr id="0" name=""/>
        <dsp:cNvSpPr/>
      </dsp:nvSpPr>
      <dsp:spPr>
        <a:xfrm>
          <a:off x="3627" y="0"/>
          <a:ext cx="3536940" cy="1294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606020202030204" pitchFamily="34" charset="0"/>
            </a:rPr>
            <a:t>Закон РК «О профессиональных квалификациях»</a:t>
          </a:r>
          <a:r>
            <a:rPr lang="en-US" sz="1600" kern="1200" dirty="0">
              <a:latin typeface="Arial Narrow" panose="020B0606020202030204" pitchFamily="34" charset="0"/>
            </a:rPr>
            <a:t>.</a:t>
          </a:r>
          <a:br>
            <a:rPr lang="ru-RU" sz="1600" kern="1200" dirty="0">
              <a:latin typeface="Arial Narrow" panose="020B0606020202030204" pitchFamily="34" charset="0"/>
            </a:rPr>
          </a:br>
          <a:r>
            <a:rPr lang="en-US" sz="1600" kern="1200" dirty="0">
              <a:latin typeface="Arial Narrow" panose="020B0606020202030204" pitchFamily="34" charset="0"/>
            </a:rPr>
            <a:t>(</a:t>
          </a:r>
          <a:r>
            <a:rPr lang="ru-RU" sz="1600" b="0" i="0" kern="1200" dirty="0">
              <a:latin typeface="Arial Narrow" panose="020B0606020202030204" pitchFamily="34" charset="0"/>
            </a:rPr>
            <a:t>от 4 июля 2023 года № 14-</a:t>
          </a:r>
          <a:r>
            <a:rPr lang="en" sz="1600" b="0" i="0" kern="1200" dirty="0">
              <a:latin typeface="Arial Narrow" panose="020B0606020202030204" pitchFamily="34" charset="0"/>
            </a:rPr>
            <a:t>VIII </a:t>
          </a:r>
          <a:r>
            <a:rPr lang="ru-RU" sz="1600" b="0" i="0" kern="1200" dirty="0">
              <a:latin typeface="Arial Narrow" panose="020B0606020202030204" pitchFamily="34" charset="0"/>
            </a:rPr>
            <a:t>ЗРК.</a:t>
          </a:r>
          <a:r>
            <a:rPr lang="en-US" sz="1600" kern="1200" dirty="0">
              <a:latin typeface="Arial Narrow" panose="020B0606020202030204" pitchFamily="34" charset="0"/>
            </a:rPr>
            <a:t>)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627" y="0"/>
        <a:ext cx="3536940" cy="1294379"/>
      </dsp:txXfrm>
    </dsp:sp>
    <dsp:sp modelId="{A6380351-6386-C444-A1F0-C076B23F7574}">
      <dsp:nvSpPr>
        <dsp:cNvPr id="0" name=""/>
        <dsp:cNvSpPr/>
      </dsp:nvSpPr>
      <dsp:spPr>
        <a:xfrm>
          <a:off x="3627" y="1503024"/>
          <a:ext cx="3536940" cy="4150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0" kern="1200" dirty="0">
              <a:latin typeface="Arial Narrow" panose="020B0606020202030204" pitchFamily="34" charset="0"/>
            </a:rPr>
            <a:t>Разработка и (или) актуализация профессиональных стандартов осуществляются отраслевыми государственными органами на основе Национального классификатора занятий Республики Казахстан, отраслевых рамок квалификаций в порядке, определенном уполномоченным органом.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0" kern="1200" dirty="0">
              <a:latin typeface="Arial Narrow" panose="020B0606020202030204" pitchFamily="34" charset="0"/>
            </a:rPr>
            <a:t>Утверждение профессиональных стандартов осуществляется отраслевыми государственными органами по согласованию с отраслевым советом по профессиональным квалификациям и уполномоченным органом с учетом заключения Национальной палаты предпринимателей Республики Казахстан, которое носит рекомендательный характер.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0" i="0" kern="1200" dirty="0">
              <a:latin typeface="Arial Narrow" panose="020B0606020202030204" pitchFamily="34" charset="0"/>
            </a:rPr>
            <a:t>Ведение перечня утвержденных профессиональных ртов осуществляется уполномоченным органом на цифровой платформе Национальной системы квалификаций.</a:t>
          </a:r>
          <a:endParaRPr lang="ru-RU" sz="1400" b="0" kern="1200" dirty="0">
            <a:latin typeface="Arial Narrow" panose="020B0606020202030204" pitchFamily="34" charset="0"/>
          </a:endParaRPr>
        </a:p>
      </dsp:txBody>
      <dsp:txXfrm>
        <a:off x="3627" y="1503024"/>
        <a:ext cx="3536940" cy="4150439"/>
      </dsp:txXfrm>
    </dsp:sp>
    <dsp:sp modelId="{747A4E37-4FCB-3440-A269-239CA6324A96}">
      <dsp:nvSpPr>
        <dsp:cNvPr id="0" name=""/>
        <dsp:cNvSpPr/>
      </dsp:nvSpPr>
      <dsp:spPr>
        <a:xfrm>
          <a:off x="4035739" y="0"/>
          <a:ext cx="3536940" cy="1294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latin typeface="Arial Narrow" panose="020B0606020202030204" pitchFamily="34" charset="0"/>
            </a:rPr>
            <a:t>Приказ Министра труда и социальной защиты населения Республики Казахстан от 7 сентября 2023 года № 377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latin typeface="Arial Narrow" panose="020B0606020202030204" pitchFamily="34" charset="0"/>
            </a:rPr>
            <a:t>«Об утверждении Правил разработки и (или) актуализации профессиональных стандартов»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4035739" y="0"/>
        <a:ext cx="3536940" cy="1294379"/>
      </dsp:txXfrm>
    </dsp:sp>
    <dsp:sp modelId="{0C662C26-DD3D-C348-8765-6BA6C885D789}">
      <dsp:nvSpPr>
        <dsp:cNvPr id="0" name=""/>
        <dsp:cNvSpPr/>
      </dsp:nvSpPr>
      <dsp:spPr>
        <a:xfrm>
          <a:off x="4035739" y="1503024"/>
          <a:ext cx="3536940" cy="4150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0" i="0" kern="1200" dirty="0">
              <a:latin typeface="Arial Narrow" panose="020B0606020202030204" pitchFamily="34" charset="0"/>
            </a:rPr>
            <a:t>Глава 2. Порядок разработки и утверждения профессионального стандарта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ru-KZ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0" i="0" kern="1200" dirty="0">
              <a:latin typeface="Arial Narrow" panose="020B0606020202030204" pitchFamily="34" charset="0"/>
            </a:rPr>
            <a:t>Приложение 1 к Правилам разработки и (или) актуализации профессиональных стандартов. 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4035739" y="1503024"/>
        <a:ext cx="3536940" cy="4150439"/>
      </dsp:txXfrm>
    </dsp:sp>
    <dsp:sp modelId="{ACF4C0D2-C11E-A641-948B-C6F9D2E51ED6}">
      <dsp:nvSpPr>
        <dsp:cNvPr id="0" name=""/>
        <dsp:cNvSpPr/>
      </dsp:nvSpPr>
      <dsp:spPr>
        <a:xfrm>
          <a:off x="8056710" y="0"/>
          <a:ext cx="3536940" cy="1294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latin typeface="Arial Narrow" panose="020B0606020202030204" pitchFamily="34" charset="0"/>
            </a:rPr>
            <a:t>Приказ Министра труда и социальной защиты населения Республики Казахстан от 8 сентября 2023 года № 378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Narrow" panose="020B0606020202030204" pitchFamily="34" charset="0"/>
            </a:rPr>
            <a:t>«</a:t>
          </a:r>
          <a:r>
            <a:rPr lang="ru-RU" sz="1400" b="0" i="0" kern="1200" dirty="0">
              <a:latin typeface="Arial Narrow" panose="020B0606020202030204" pitchFamily="34" charset="0"/>
            </a:rPr>
            <a:t>Об определении правил создания отраслевых советов по профессиональным квалификациям и утверждении их типового положения</a:t>
          </a:r>
          <a:r>
            <a:rPr lang="ru-RU" sz="1400" kern="1200" dirty="0">
              <a:latin typeface="Arial Narrow" panose="020B0606020202030204" pitchFamily="34" charset="0"/>
            </a:rPr>
            <a:t>»</a:t>
          </a:r>
        </a:p>
      </dsp:txBody>
      <dsp:txXfrm>
        <a:off x="8056710" y="0"/>
        <a:ext cx="3536940" cy="1294379"/>
      </dsp:txXfrm>
    </dsp:sp>
    <dsp:sp modelId="{A1569DDC-EF82-1D4C-8F0E-2E074C06BAD3}">
      <dsp:nvSpPr>
        <dsp:cNvPr id="0" name=""/>
        <dsp:cNvSpPr/>
      </dsp:nvSpPr>
      <dsp:spPr>
        <a:xfrm>
          <a:off x="8054641" y="1469862"/>
          <a:ext cx="3521908" cy="4150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0" kern="1200" dirty="0">
              <a:latin typeface="Arial Narrow" panose="020B0606020202030204" pitchFamily="34" charset="0"/>
            </a:rPr>
            <a:t>Целью отраслевого совета является координация вопросов по развитию профессиональных квалификаций в соответствующей сфере (отрасли) государственного управления.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ru-RU" sz="1400" b="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0" kern="1200" dirty="0">
              <a:latin typeface="Arial Narrow" panose="020B0606020202030204" pitchFamily="34" charset="0"/>
            </a:rPr>
            <a:t>Отраслевые советы согласовывают профессиональные стандарты, разработанные государственным органом.</a:t>
          </a:r>
        </a:p>
      </dsp:txBody>
      <dsp:txXfrm>
        <a:off x="8054641" y="1469862"/>
        <a:ext cx="3521908" cy="415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92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2"/>
          </a:xfrm>
          <a:prstGeom prst="rect">
            <a:avLst/>
          </a:prstGeom>
        </p:spPr>
        <p:txBody>
          <a:bodyPr vert="horz" lIns="91859" tIns="45930" rIns="91859" bIns="45930" rtlCol="0"/>
          <a:lstStyle>
            <a:lvl1pPr algn="r">
              <a:defRPr sz="1200"/>
            </a:lvl1pPr>
          </a:lstStyle>
          <a:p>
            <a:fld id="{3001BCD8-D4B8-4AA8-80F1-A9464C9821F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30" rIns="91859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59" tIns="45930" rIns="91859" bIns="459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7"/>
            <a:ext cx="2971800" cy="499091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7"/>
            <a:ext cx="2971800" cy="499091"/>
          </a:xfrm>
          <a:prstGeom prst="rect">
            <a:avLst/>
          </a:prstGeom>
        </p:spPr>
        <p:txBody>
          <a:bodyPr vert="horz" lIns="91859" tIns="45930" rIns="91859" bIns="45930" rtlCol="0" anchor="b"/>
          <a:lstStyle>
            <a:lvl1pPr algn="r">
              <a:defRPr sz="1200"/>
            </a:lvl1pPr>
          </a:lstStyle>
          <a:p>
            <a:fld id="{3083C05A-0837-4D9D-949F-2E6768DF4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4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2012 года, к наиболее значимым этапам отраслевой системы квалификаций можно отнести утверждение 3-х ПС в 2016г, нормы по кадровой политике в Кодексе новой редакции, подзаконные НПА по кадрам здравоохранения, включая Номенклатуру специальностей и специализаций, разработка 40 проектов ПС в 2020 году в раках проекта ВБ, утверждение ОРК в 2022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3C05A-0837-4D9D-949F-2E6768DF45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окончательную форму ПС влияние оказали, ОРК, утвержденная в 2022 году проекты разработанные РГ ВБ (содержание подуровней), в процессе работы с МЮ (требования к унифицированному формату), дорожные карты и приказы МЗ по кадрам 305 в части обязательных трудовых функций, 218 в части специализаций внутри профиля специальностей.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3C05A-0837-4D9D-949F-2E6768DF45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Летом 2022 года был утвержден план работы МЗ над ПС, УМО было поручено актуализировать проекты 40 ПС и разработка 16 новых проектов, всего 56 ПС. </a:t>
            </a:r>
          </a:p>
          <a:p>
            <a:r>
              <a:rPr lang="ru-RU" dirty="0"/>
              <a:t>Хотя в разработчиках указано УМО направления подготовки «Здравоохранение» и мои данные как руководителя. Это было сделано для тесной работы с проектным офисом. На деле УМО выступает как ответственный за координацию, техническую редакцию га соответствие НПА по кадрам здравоохранения, внесение проектов на платформу национальной системы квалификаций «</a:t>
            </a:r>
            <a:r>
              <a:rPr lang="en-US" dirty="0"/>
              <a:t>career </a:t>
            </a:r>
            <a:r>
              <a:rPr lang="en-US" dirty="0" err="1"/>
              <a:t>Enbek</a:t>
            </a:r>
            <a:r>
              <a:rPr lang="ru-RU" dirty="0"/>
              <a:t>».</a:t>
            </a:r>
          </a:p>
          <a:p>
            <a:r>
              <a:rPr lang="ru-RU" dirty="0"/>
              <a:t>На слайде 40 ПС резидентуры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3C05A-0837-4D9D-949F-2E6768DF45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3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10 специализаций на уровне послевузовского медицинского образования, 2 специализации на уровне высшего образования, 3 специальности ТИПО, и одна специальность на уровне ТИПО и </a:t>
            </a:r>
            <a:r>
              <a:rPr lang="ru-RU" dirty="0" err="1"/>
              <a:t>послесреднего</a:t>
            </a:r>
            <a:r>
              <a:rPr lang="ru-RU" dirty="0"/>
              <a:t> образования.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3C05A-0837-4D9D-949F-2E6768DF45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7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Летом 2022 года был утвержден план работы МЗ над ПС, УМО было поручено актуализировать проекты 40 ПС и разработка 16 новых проектов, всего 56 ПС. </a:t>
            </a:r>
          </a:p>
          <a:p>
            <a:r>
              <a:rPr lang="ru-RU" dirty="0"/>
              <a:t>Хотя в разработчиках указано УМО направления подготовки «Здравоохранение» и мои данные как руководителя. Это было сделано для тесной работы с проектным офисом. На деле УМО выступает как ответственный за координацию, техническую редакцию га соответствие НПА по кадрам здравоохранения, внесение проектов на платформу национальной системы квалификаций «</a:t>
            </a:r>
            <a:r>
              <a:rPr lang="en-US" dirty="0"/>
              <a:t>career </a:t>
            </a:r>
            <a:r>
              <a:rPr lang="en-US" dirty="0" err="1"/>
              <a:t>Enbek</a:t>
            </a:r>
            <a:r>
              <a:rPr lang="ru-RU" dirty="0"/>
              <a:t>».</a:t>
            </a:r>
          </a:p>
          <a:p>
            <a:r>
              <a:rPr lang="ru-RU" dirty="0"/>
              <a:t>На слайде 40 ПС резидентуры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3C05A-0837-4D9D-949F-2E6768DF45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1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3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7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0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6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9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1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8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8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52610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Слайд think-cell" r:id="rId15" imgW="360" imgH="360" progId="TCLayout.ActiveDocument.1">
                  <p:embed/>
                </p:oleObj>
              </mc:Choice>
              <mc:Fallback>
                <p:oleObj name="Слайд think-cell" r:id="rId1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4AFE-7866-4526-80E4-2AB3EC32BA5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77DF-5A1C-42A7-9848-C9663114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2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-36533"/>
            <a:ext cx="12814137" cy="6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-74348"/>
            <a:ext cx="12814137" cy="7035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05175" y="5094409"/>
            <a:ext cx="10660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докладчик руководитель координации деятельности УМО направления подготовки «Здравоохранение» </a:t>
            </a:r>
          </a:p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базе НАО «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С.Д.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Сыдыкова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72122" y="4958532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Заседание УМО направление подготовки «Здравоохранение», 14 декабря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23376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89754" y="153579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3" y="1881072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311066" y="3515003"/>
            <a:ext cx="12192000" cy="137559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rgbClr val="8B4D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Профессиональные стандарты </a:t>
            </a:r>
          </a:p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rgbClr val="8B4D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 области здравоохранения</a:t>
            </a:r>
          </a:p>
          <a:p>
            <a:pPr marL="8467" algn="ctr">
              <a:spcBef>
                <a:spcPts val="67"/>
              </a:spcBef>
            </a:pPr>
            <a:endParaRPr lang="ru-RU" sz="24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B76C5E-105C-4379-BD93-AA92C75148FE}"/>
              </a:ext>
            </a:extLst>
          </p:cNvPr>
          <p:cNvSpPr/>
          <p:nvPr/>
        </p:nvSpPr>
        <p:spPr>
          <a:xfrm>
            <a:off x="1988729" y="411846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73235"/>
            <a:ext cx="12192000" cy="964989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algn="ctr"/>
            <a:endParaRPr lang="ru-RU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Профессиональные стандарты в области здравоохранения,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запланированные для утверждения в 2024 году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86C66DD-986D-4A7E-83A0-BB453E816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74461"/>
              </p:ext>
            </p:extLst>
          </p:nvPr>
        </p:nvGraphicFramePr>
        <p:xfrm>
          <a:off x="306597" y="1645088"/>
          <a:ext cx="6508271" cy="372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463">
                  <a:extLst>
                    <a:ext uri="{9D8B030D-6E8A-4147-A177-3AD203B41FA5}">
                      <a16:colId xmlns:a16="http://schemas.microsoft.com/office/drawing/2014/main" val="3820780374"/>
                    </a:ext>
                  </a:extLst>
                </a:gridCol>
                <a:gridCol w="5960808">
                  <a:extLst>
                    <a:ext uri="{9D8B030D-6E8A-4147-A177-3AD203B41FA5}">
                      <a16:colId xmlns:a16="http://schemas.microsoft.com/office/drawing/2014/main" val="3867977830"/>
                    </a:ext>
                  </a:extLst>
                </a:gridCol>
              </a:tblGrid>
              <a:tr h="74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Менеджмент здравоохранения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52065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Общественное здравоохранение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935062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Стоматологическая деятельность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260857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Онкология радиационная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547552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Медико-профилактическое дело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477650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Фармацевтическая деятельность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01960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Инструктор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симуляционного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обучения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54995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Наставник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84520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Клинический цитогенетик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259113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Информационные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технологии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здравоохранении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812930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Медицинский инжиниринг (Медицинская техника)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718208"/>
                  </a:ext>
                </a:extLst>
              </a:tr>
              <a:tr h="107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Биомедицина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9307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Биоэтика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537301"/>
                  </a:ext>
                </a:extLst>
              </a:tr>
              <a:tr h="12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Лабораторное дело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023212"/>
                  </a:ext>
                </a:extLst>
              </a:tr>
              <a:tr h="12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Социальный работник в области здравоохранения (актуализация)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880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1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1" y="965930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 решения</a:t>
            </a:r>
            <a:endParaRPr lang="ru-RU" sz="32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915" y="230838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8A775-AF9A-4B71-9972-F8F49576642A}"/>
              </a:ext>
            </a:extLst>
          </p:cNvPr>
          <p:cNvSpPr txBox="1"/>
          <p:nvPr/>
        </p:nvSpPr>
        <p:spPr>
          <a:xfrm>
            <a:off x="654587" y="1825180"/>
            <a:ext cx="10882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ГУПам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комитетам доработать проекты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профстандартов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: Менеджмент здравоохранения, Общественное здравоохранение, Стоматологическая деятельность, Онкология радиационная, Медико-профилактическое дело и вынести на обсуждение основного состава УМО в феврале 2024 года.</a:t>
            </a:r>
          </a:p>
          <a:p>
            <a:pPr fontAlgn="base"/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2) Предложения по разработке проектов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профстандартов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: Инструктор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симуляционного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обучения, Наставник, Клинический цитогенетик, </a:t>
            </a:r>
            <a:r>
              <a:rPr lang="en-US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Информационные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технологии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здравоохранении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, Медицинский инжиниринг (Медицинская техника), Биомедицина, Биоэтика, Лабораторное дело прислать на электронный адрес УМО "Здравоохранение" &lt;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umo.rums.med@gmail.com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&gt; до 25 </a:t>
            </a:r>
            <a:r>
              <a:rPr lang="ru-RU" sz="2000">
                <a:latin typeface="Arial Narrow" panose="020B0606020202030204" pitchFamily="34" charset="0"/>
                <a:cs typeface="Times New Roman" panose="02020603050405020304" pitchFamily="18" charset="0"/>
              </a:rPr>
              <a:t>декабря 2023г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78421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spc="-15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НАЦИОНАЛЬНАЯ СИСТЕМА КВАЛИФИКАЦИЙ</a:t>
            </a:r>
            <a:endParaRPr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68D57244-B457-36D2-2EAD-4594306D4568}"/>
              </a:ext>
            </a:extLst>
          </p:cNvPr>
          <p:cNvGraphicFramePr/>
          <p:nvPr>
            <p:extLst/>
          </p:nvPr>
        </p:nvGraphicFramePr>
        <p:xfrm>
          <a:off x="0" y="606490"/>
          <a:ext cx="12009863" cy="607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104775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algn="ctr"/>
            <a:endParaRPr lang="ru-RU" sz="1200" spc="-15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algn="ctr"/>
            <a:r>
              <a:rPr lang="ru-RU" sz="2000" spc="-15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НОРМАТИВНАЯ ПРАВОВАЯ БАЗА</a:t>
            </a:r>
            <a:endParaRPr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0802C75-8DD0-7FC2-F1C7-0F96279F36B6}"/>
              </a:ext>
            </a:extLst>
          </p:cNvPr>
          <p:cNvGraphicFramePr/>
          <p:nvPr>
            <p:extLst/>
          </p:nvPr>
        </p:nvGraphicFramePr>
        <p:xfrm>
          <a:off x="291790" y="891116"/>
          <a:ext cx="11608420" cy="586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03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DACB3-3427-4C18-A512-BB84ADB4B6DA}"/>
              </a:ext>
            </a:extLst>
          </p:cNvPr>
          <p:cNvSpPr/>
          <p:nvPr/>
        </p:nvSpPr>
        <p:spPr>
          <a:xfrm>
            <a:off x="408020" y="1137624"/>
            <a:ext cx="111280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Профессиональный стандарт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применяется в качестве основы для оценки, аттестации, сертификации и подтверждения квалификации, подготовки и специализации кадров здравоохранения и предназначены для использования широким кругом пользователей: </a:t>
            </a: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работниками – для понимания предъявляемых требований к профессии в отрасли, планирования повышения своей квалификации и карьерного продвижения; </a:t>
            </a: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работодателями – для разработки используемых требований, инструкций, обязанностей к работникам, формирования критериев при найме и аттестации персонала, а также составления программ повышения квалификации, развития, продвижения и ротации кадров; </a:t>
            </a: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организациями (органами), осуществляющими деятельность по сертификации и присвоению квалификации – для разработки оценочных материалов при сертификации персонала и выработки критериев квалификации работников по уровню соответствия; </a:t>
            </a: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arenR"/>
              <a:tabLst>
                <a:tab pos="457200" algn="l"/>
              </a:tabLst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государственными органами – для использования профессионального стандарта в качестве критериев для мониторинга и прогнозирования рынка труда. 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E66B5D2D-4203-40AB-89DF-F4055DB44ACA}"/>
              </a:ext>
            </a:extLst>
          </p:cNvPr>
          <p:cNvSpPr/>
          <p:nvPr/>
        </p:nvSpPr>
        <p:spPr>
          <a:xfrm>
            <a:off x="102637" y="80030"/>
            <a:ext cx="11738843" cy="796559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ОБЛАСТЬ ПРИМЕНЕНИЯ ПРОФЕССИОНАЛЬНОГО СТАНДАРТА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4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460114-C17A-4505-8C52-9B563F903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131411"/>
            <a:ext cx="11308080" cy="435133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2400" dirty="0">
                <a:latin typeface="Arial Narrow" panose="020B0606020202030204" pitchFamily="34" charset="0"/>
              </a:rPr>
              <a:t>Статья 221, п. 2. …Организации высшего и (или) послевузовского образования самостоятельно разрабатывают образовательные программы в соответствии с требованиями государственных общеобязательных стандартов, а также с учетом требований к уровню квалификации, установленных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профессиональными стандартами в области здравоохранения.</a:t>
            </a:r>
          </a:p>
          <a:p>
            <a:pPr marL="0" indent="0" fontAlgn="base">
              <a:buNone/>
            </a:pPr>
            <a:r>
              <a:rPr lang="ru-RU" sz="2400" dirty="0">
                <a:latin typeface="Arial Narrow" panose="020B0606020202030204" pitchFamily="34" charset="0"/>
              </a:rPr>
              <a:t>Статья 222, п. 2. Организация высшего и (или) послевузовского образования, национальные и (или) научные центры, научно-исследовательские институты самостоятельно разрабатывают образовательные программы резидентуры в соответствии с требованиями Государственного общеобязательного стандарта образования Республики Казахстан, а также в соответствии с требованиями к уровням квалификации, установленными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профессиональными стандартами в области здравоохранения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</a:p>
          <a:p>
            <a:pPr marL="0" indent="0" fontAlgn="base">
              <a:buNone/>
            </a:pPr>
            <a:r>
              <a:rPr lang="ru-RU" sz="2400" dirty="0">
                <a:latin typeface="Arial Narrow" panose="020B0606020202030204" pitchFamily="34" charset="0"/>
              </a:rPr>
              <a:t>Статья 223, п. 4. Оценка профессиональной подготовленности специалистов в области здравоохранения проводится в соответствии с требованиями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профессионального стандарта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</a:p>
          <a:p>
            <a:pPr marL="0" indent="0" fontAlgn="base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F9D6A50-902F-47E9-9A7C-2DD687048EA5}"/>
              </a:ext>
            </a:extLst>
          </p:cNvPr>
          <p:cNvSpPr/>
          <p:nvPr/>
        </p:nvSpPr>
        <p:spPr>
          <a:xfrm>
            <a:off x="102637" y="80030"/>
            <a:ext cx="11738843" cy="796559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 ЗДОРОВЬЕ НАРОДА И СИСТЕМЕ ЗДРАВООХРАНЕНИЯ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Кодекс Республики Казахстан от 7 июля 2020 года № 360-VI ЗРК</a:t>
            </a:r>
          </a:p>
        </p:txBody>
      </p:sp>
    </p:spTree>
    <p:extLst>
      <p:ext uri="{BB962C8B-B14F-4D97-AF65-F5344CB8AC3E}">
        <p14:creationId xmlns:p14="http://schemas.microsoft.com/office/powerpoint/2010/main" val="217148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8E47FE-8DDB-4214-BC48-9598E894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642745"/>
            <a:ext cx="10988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 Narrow" panose="020B0606020202030204" pitchFamily="34" charset="0"/>
              </a:rPr>
              <a:t>Статья 101, п. 8. Квалификационные требования к работникам и сложность определенных видов работ устанавливаются на основе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профессиональных стандартов</a:t>
            </a:r>
            <a:r>
              <a:rPr lang="ru-RU" dirty="0">
                <a:latin typeface="Arial Narrow" panose="020B0606020202030204" pitchFamily="34" charset="0"/>
              </a:rPr>
              <a:t>, а при их отсутствии на основе Единого тарифно-квалификационного справочника работ и профессий рабочих, Квалификационного справочника должностей руководителей, специалистов и других служащих, тарифно-квалификационных характеристик профессий рабочих и типовых квалификационных характеристик должностей руководителей, специалистов и других служащих организаций.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61D014D-5804-4C1B-8068-E8D31B5DF4EB}"/>
              </a:ext>
            </a:extLst>
          </p:cNvPr>
          <p:cNvSpPr/>
          <p:nvPr/>
        </p:nvSpPr>
        <p:spPr>
          <a:xfrm>
            <a:off x="102637" y="80030"/>
            <a:ext cx="11738843" cy="796559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Трудовой кодекс Республики Казахстан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Кодекс Республики Казахстан от 23 ноября 2015 года № 414-V ЗРК</a:t>
            </a:r>
          </a:p>
        </p:txBody>
      </p:sp>
    </p:spTree>
    <p:extLst>
      <p:ext uri="{BB962C8B-B14F-4D97-AF65-F5344CB8AC3E}">
        <p14:creationId xmlns:p14="http://schemas.microsoft.com/office/powerpoint/2010/main" val="16715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8E47FE-8DDB-4214-BC48-9598E894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253330"/>
            <a:ext cx="11109960" cy="491886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600" dirty="0">
                <a:latin typeface="Arial Narrow" panose="020B0606020202030204" pitchFamily="34" charset="0"/>
              </a:rPr>
              <a:t>Глава 1, п. 3. Целями разработки и (или) актуализации профессиональных стандартов являются:</a:t>
            </a:r>
          </a:p>
          <a:p>
            <a:pPr marL="0" indent="0" fontAlgn="base">
              <a:buNone/>
            </a:pPr>
            <a:r>
              <a:rPr lang="ru-RU" sz="2600" dirty="0">
                <a:latin typeface="Arial Narrow" panose="020B0606020202030204" pitchFamily="34" charset="0"/>
              </a:rPr>
              <a:t>1) </a:t>
            </a:r>
            <a:r>
              <a:rPr lang="ru-RU" sz="2600" dirty="0">
                <a:solidFill>
                  <a:srgbClr val="FF0000"/>
                </a:solidFill>
                <a:latin typeface="Arial Narrow" panose="020B0606020202030204" pitchFamily="34" charset="0"/>
              </a:rPr>
              <a:t>выработка единых требований </a:t>
            </a:r>
            <a:r>
              <a:rPr lang="ru-RU" sz="2600" dirty="0">
                <a:latin typeface="Arial Narrow" panose="020B0606020202030204" pitchFamily="34" charset="0"/>
              </a:rPr>
              <a:t>к содержанию профессиональной деятельности работника, обновление требований к его квалификации, отвечающей современным потребностям рынка труда;</a:t>
            </a:r>
          </a:p>
          <a:p>
            <a:pPr marL="0" indent="0" fontAlgn="base">
              <a:buNone/>
            </a:pPr>
            <a:r>
              <a:rPr lang="ru-RU" sz="2600" dirty="0">
                <a:latin typeface="Arial Narrow" panose="020B0606020202030204" pitchFamily="34" charset="0"/>
              </a:rPr>
              <a:t>2) </a:t>
            </a:r>
            <a:r>
              <a:rPr lang="ru-RU" sz="2600" dirty="0">
                <a:solidFill>
                  <a:srgbClr val="FF0000"/>
                </a:solidFill>
                <a:latin typeface="Arial Narrow" panose="020B0606020202030204" pitchFamily="34" charset="0"/>
              </a:rPr>
              <a:t>решение широкого круга задач в области управления персоналом </a:t>
            </a:r>
            <a:r>
              <a:rPr lang="ru-RU" sz="2600" dirty="0">
                <a:latin typeface="Arial Narrow" panose="020B0606020202030204" pitchFamily="34" charset="0"/>
              </a:rPr>
              <a:t>(разработка систем мотивации и стимулирования персонала, должностных инструкций, отбор, подбор и аттестация персонала, планирование карьеры);</a:t>
            </a:r>
          </a:p>
          <a:p>
            <a:pPr marL="0" indent="0" fontAlgn="base">
              <a:buNone/>
            </a:pPr>
            <a:r>
              <a:rPr lang="ru-RU" sz="2600" dirty="0">
                <a:latin typeface="Arial Narrow" panose="020B0606020202030204" pitchFamily="34" charset="0"/>
              </a:rPr>
              <a:t>3) </a:t>
            </a:r>
            <a:r>
              <a:rPr lang="ru-RU" sz="2600" dirty="0">
                <a:solidFill>
                  <a:srgbClr val="FF0000"/>
                </a:solidFill>
                <a:latin typeface="Arial Narrow" panose="020B0606020202030204" pitchFamily="34" charset="0"/>
              </a:rPr>
              <a:t>формирование образовательных программ </a:t>
            </a:r>
            <a:r>
              <a:rPr lang="ru-RU" sz="2600" dirty="0">
                <a:latin typeface="Arial Narrow" panose="020B0606020202030204" pitchFamily="34" charset="0"/>
              </a:rPr>
              <a:t>всех уровней профессионального образования, обучение персонала в организациях (на предприятиях), а также разработка учебно-методических материалов к этим программам;</a:t>
            </a:r>
          </a:p>
          <a:p>
            <a:pPr marL="0" indent="0" fontAlgn="base">
              <a:buNone/>
            </a:pPr>
            <a:r>
              <a:rPr lang="ru-RU" sz="2600" dirty="0">
                <a:latin typeface="Arial Narrow" panose="020B0606020202030204" pitchFamily="34" charset="0"/>
              </a:rPr>
              <a:t>4) </a:t>
            </a:r>
            <a:r>
              <a:rPr lang="ru-RU" sz="2600" dirty="0">
                <a:solidFill>
                  <a:srgbClr val="FF0000"/>
                </a:solidFill>
                <a:latin typeface="Arial Narrow" panose="020B0606020202030204" pitchFamily="34" charset="0"/>
              </a:rPr>
              <a:t>использование в процессе признания профессиональных квалификаций</a:t>
            </a:r>
            <a:r>
              <a:rPr lang="ru-RU" sz="26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61D014D-5804-4C1B-8068-E8D31B5DF4EB}"/>
              </a:ext>
            </a:extLst>
          </p:cNvPr>
          <p:cNvSpPr/>
          <p:nvPr/>
        </p:nvSpPr>
        <p:spPr>
          <a:xfrm>
            <a:off x="102637" y="80030"/>
            <a:ext cx="11738843" cy="796559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 anchor="ctr"/>
          <a:lstStyle/>
          <a:p>
            <a:pPr algn="ctr" fontAlgn="base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Об утверждении Правил разработки и (или) актуализации профессиональных стандартов</a:t>
            </a:r>
          </a:p>
          <a:p>
            <a:pPr algn="ctr" fontAlgn="base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 Министра труда и социальной защиты населения Республики Казахстан от 7 сентября 2023 года № 377. </a:t>
            </a:r>
          </a:p>
          <a:p>
            <a:pPr algn="ctr" fontAlgn="base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 в Министерстве юстиции Республики Казахстан 11 сентября 2023 года № 33401</a:t>
            </a:r>
          </a:p>
        </p:txBody>
      </p:sp>
    </p:spTree>
    <p:extLst>
      <p:ext uri="{BB962C8B-B14F-4D97-AF65-F5344CB8AC3E}">
        <p14:creationId xmlns:p14="http://schemas.microsoft.com/office/powerpoint/2010/main" val="246915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73235"/>
            <a:ext cx="12192000" cy="964989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algn="ctr"/>
            <a:endParaRPr lang="ru-RU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Профессиональные стандарты в области здравоохранения,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получившие положительное заключение национального органа по квалификациям (НОК) и согласованные отраслевым советом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2254F4E-D4DD-4CA0-9BFC-9DCDDC2800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84940" y="1662341"/>
          <a:ext cx="5068887" cy="496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385">
                  <a:extLst>
                    <a:ext uri="{9D8B030D-6E8A-4147-A177-3AD203B41FA5}">
                      <a16:colId xmlns:a16="http://schemas.microsoft.com/office/drawing/2014/main" val="2338651690"/>
                    </a:ext>
                  </a:extLst>
                </a:gridCol>
                <a:gridCol w="4642502">
                  <a:extLst>
                    <a:ext uri="{9D8B030D-6E8A-4147-A177-3AD203B41FA5}">
                      <a16:colId xmlns:a16="http://schemas.microsoft.com/office/drawing/2014/main" val="544299320"/>
                    </a:ext>
                  </a:extLst>
                </a:gridCol>
              </a:tblGrid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Общая хирургия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1837025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Онкология (взрослая)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87220349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Онкология и гематология (детская)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778527922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Оториноларингология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551119695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Офтальмология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1535036441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Патологическая анатомия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064483533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Педиатрия, Неонатология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986710215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Пластическая хирургия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179256369"/>
                  </a:ext>
                </a:extLst>
              </a:tr>
              <a:tr h="107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Психиатрия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extLst>
                  <a:ext uri="{0D108BD9-81ED-4DB2-BD59-A6C34878D82A}">
                    <a16:rowId xmlns:a16="http://schemas.microsoft.com/office/drawing/2014/main" val="823442883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Пульмонология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406038690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Радиология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50811390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Ревматология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382870815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Терапия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12278061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Травматология-ортопедия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860865858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Урология и андрология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091047193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Физическая медицина и реабилитация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20995833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Фтизиатрия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185866860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Челюстно-лицевая хирургия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802718779"/>
                  </a:ext>
                </a:extLst>
              </a:tr>
              <a:tr h="12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Эндокринология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205739340"/>
                  </a:ext>
                </a:extLst>
              </a:tr>
              <a:tr h="12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Ядерная медицина</a:t>
                      </a: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22783846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86C66DD-986D-4A7E-83A0-BB453E816F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850" y="1662341"/>
          <a:ext cx="5068887" cy="496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385">
                  <a:extLst>
                    <a:ext uri="{9D8B030D-6E8A-4147-A177-3AD203B41FA5}">
                      <a16:colId xmlns:a16="http://schemas.microsoft.com/office/drawing/2014/main" val="3820780374"/>
                    </a:ext>
                  </a:extLst>
                </a:gridCol>
                <a:gridCol w="4642502">
                  <a:extLst>
                    <a:ext uri="{9D8B030D-6E8A-4147-A177-3AD203B41FA5}">
                      <a16:colId xmlns:a16="http://schemas.microsoft.com/office/drawing/2014/main" val="3867977830"/>
                    </a:ext>
                  </a:extLst>
                </a:gridCol>
              </a:tblGrid>
              <a:tr h="74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Акушерство и гинекология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extLst>
                  <a:ext uri="{0D108BD9-81ED-4DB2-BD59-A6C34878D82A}">
                    <a16:rowId xmlns:a16="http://schemas.microsoft.com/office/drawing/2014/main" val="148652065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Аллергология и иммунология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591935062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Ангиохирургия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330260857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Анестезиология и реаниматология (взрослая, детская)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1989547552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Гастроэнтерология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449477650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Гематология (взрослая)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18601960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Дерматовенерология (взрослая, детская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414354995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Детская хирургия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3402845206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Инфекционные болезни (взрослые, детские)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994259113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Кардиология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736812930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Кардиохирургия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721718208"/>
                  </a:ext>
                </a:extLst>
              </a:tr>
              <a:tr h="107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Клиническая лабораторная диагностика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extLst>
                  <a:ext uri="{0D108BD9-81ED-4DB2-BD59-A6C34878D82A}">
                    <a16:rowId xmlns:a16="http://schemas.microsoft.com/office/drawing/2014/main" val="36269307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Клиническая фармакология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1641537301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Медицина чрезвычайных ситуаций и катастроф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941023212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Медицинская генетика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741182693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Неврология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93604635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Нейрохирургия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2772650889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Неотложная медицина (взрослая, детская), скорая помощь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1812429675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Нефрология (взрослая, детская)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1096717568"/>
                  </a:ext>
                </a:extLst>
              </a:tr>
              <a:tr h="111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Общая врачебная практики, Семейная медицина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4" marR="4304" marT="4304" marB="0" anchor="b"/>
                </a:tc>
                <a:extLst>
                  <a:ext uri="{0D108BD9-81ED-4DB2-BD59-A6C34878D82A}">
                    <a16:rowId xmlns:a16="http://schemas.microsoft.com/office/drawing/2014/main" val="43986273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6940CF4-B4C2-4FC6-B0BB-B840160718D3}"/>
              </a:ext>
            </a:extLst>
          </p:cNvPr>
          <p:cNvSpPr txBox="1"/>
          <p:nvPr/>
        </p:nvSpPr>
        <p:spPr>
          <a:xfrm>
            <a:off x="323850" y="1196394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ПС СПЕЦИАЛЬНОСТЕЙ НА УРОВНЕ ПОСЛЕВУЗОВСКОГО ОБРАЗОВАНИЯ (РЕЗИДЕНТУРА)</a:t>
            </a:r>
          </a:p>
        </p:txBody>
      </p:sp>
    </p:spTree>
    <p:extLst>
      <p:ext uri="{BB962C8B-B14F-4D97-AF65-F5344CB8AC3E}">
        <p14:creationId xmlns:p14="http://schemas.microsoft.com/office/powerpoint/2010/main" val="239206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73235"/>
            <a:ext cx="12192000" cy="964989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algn="ctr"/>
            <a:endParaRPr lang="ru-RU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Профессиональные стандарты в области здравоохранения,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получившие положительное заключение национального органа по квалификациям (НОК) и согласованные отраслевым советом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40CF4-B4C2-4FC6-B0BB-B840160718D3}"/>
              </a:ext>
            </a:extLst>
          </p:cNvPr>
          <p:cNvSpPr txBox="1"/>
          <p:nvPr/>
        </p:nvSpPr>
        <p:spPr>
          <a:xfrm>
            <a:off x="323850" y="1260802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ПС СПЕЦИАЛИЗАЦИЙ НА УРОВНЕ ПОСЛЕВУЗОВСКОГО ОБРАЗОВАНИЯ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2324E36-F6E7-4D58-85E1-B2C1C49D78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850" y="2068155"/>
          <a:ext cx="4686300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75">
                  <a:extLst>
                    <a:ext uri="{9D8B030D-6E8A-4147-A177-3AD203B41FA5}">
                      <a16:colId xmlns:a16="http://schemas.microsoft.com/office/drawing/2014/main" val="384812184"/>
                    </a:ext>
                  </a:extLst>
                </a:gridCol>
                <a:gridCol w="4391225">
                  <a:extLst>
                    <a:ext uri="{9D8B030D-6E8A-4147-A177-3AD203B41FA5}">
                      <a16:colId xmlns:a16="http://schemas.microsoft.com/office/drawing/2014/main" val="220488535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Авиационная и космическая медицина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2388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Клиническая диетология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250139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Клиническая психология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58555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Перфузиология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485229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Профессиональная патология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32569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Спортивная медицина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7060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Токсикология (взрослая, детская)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458091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Традиционная медицина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175545"/>
                  </a:ext>
                </a:extLst>
              </a:tr>
              <a:tr h="1266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Трансфузиология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3375403"/>
                  </a:ext>
                </a:extLst>
              </a:tr>
              <a:tr h="1266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Функциональная диагностика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1803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4EA73E-43E0-4CF2-B336-B30E497A0972}"/>
              </a:ext>
            </a:extLst>
          </p:cNvPr>
          <p:cNvSpPr txBox="1"/>
          <p:nvPr/>
        </p:nvSpPr>
        <p:spPr>
          <a:xfrm>
            <a:off x="6096000" y="1260802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ПС СПЕЦИАЛЬНОСТЕЙ НА УРОВНЕ ТЕХНИЧЕСКОГО И ПРОФЕССИОНАЛЬНОГО ОБРАЗОВАНИЯ (ТИПО)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6BB3D6A-E723-4617-AF49-D6E9A1192A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2068155"/>
          <a:ext cx="468630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75">
                  <a:extLst>
                    <a:ext uri="{9D8B030D-6E8A-4147-A177-3AD203B41FA5}">
                      <a16:colId xmlns:a16="http://schemas.microsoft.com/office/drawing/2014/main" val="3706402187"/>
                    </a:ext>
                  </a:extLst>
                </a:gridCol>
                <a:gridCol w="4391225">
                  <a:extLst>
                    <a:ext uri="{9D8B030D-6E8A-4147-A177-3AD203B41FA5}">
                      <a16:colId xmlns:a16="http://schemas.microsoft.com/office/drawing/2014/main" val="152936624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Акушерское дело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518959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Лечебное дело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9314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Медицинская оптика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02287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14D5CF-B7CB-4DAB-B02A-32F3D21A1670}"/>
              </a:ext>
            </a:extLst>
          </p:cNvPr>
          <p:cNvSpPr txBox="1"/>
          <p:nvPr/>
        </p:nvSpPr>
        <p:spPr>
          <a:xfrm>
            <a:off x="6096000" y="3312548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ПС СПЕЦИАЛЬНОСТЕЙ НА УРОВНЕ ТИПО И ПОСЛЕСРЕДНЕГО ОБРАЗОВАНИЯ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566D68-AC76-4B59-A997-9157FF4D1A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4095075"/>
          <a:ext cx="4686300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75">
                  <a:extLst>
                    <a:ext uri="{9D8B030D-6E8A-4147-A177-3AD203B41FA5}">
                      <a16:colId xmlns:a16="http://schemas.microsoft.com/office/drawing/2014/main" val="2573588096"/>
                    </a:ext>
                  </a:extLst>
                </a:gridCol>
                <a:gridCol w="4391225">
                  <a:extLst>
                    <a:ext uri="{9D8B030D-6E8A-4147-A177-3AD203B41FA5}">
                      <a16:colId xmlns:a16="http://schemas.microsoft.com/office/drawing/2014/main" val="144239468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372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F3A0D67-32F7-4586-A596-587AA768890F}"/>
              </a:ext>
            </a:extLst>
          </p:cNvPr>
          <p:cNvSpPr txBox="1"/>
          <p:nvPr/>
        </p:nvSpPr>
        <p:spPr>
          <a:xfrm>
            <a:off x="323850" y="475647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ПС СПЕЦИАЛИЗАЦИЙ НА УРОВНЕ ВЫСШЕГО ОБРАЗОВАНИЯ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6A0136-F9D1-438F-A2B8-9D870BF658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850" y="5495925"/>
          <a:ext cx="468630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75">
                  <a:extLst>
                    <a:ext uri="{9D8B030D-6E8A-4147-A177-3AD203B41FA5}">
                      <a16:colId xmlns:a16="http://schemas.microsoft.com/office/drawing/2014/main" val="3425476047"/>
                    </a:ext>
                  </a:extLst>
                </a:gridCol>
                <a:gridCol w="4391225">
                  <a:extLst>
                    <a:ext uri="{9D8B030D-6E8A-4147-A177-3AD203B41FA5}">
                      <a16:colId xmlns:a16="http://schemas.microsoft.com/office/drawing/2014/main" val="3011145654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Кинезиотерапия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Эрготерапия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8594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Нутрициология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58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279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79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CE&quot; g=&quot;6A&quot; b=&quot;0C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6116</TotalTime>
  <Words>1480</Words>
  <Application>Microsoft Office PowerPoint</Application>
  <PresentationFormat>Широкоэкранный</PresentationFormat>
  <Paragraphs>246</Paragraphs>
  <Slides>11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Microsoft Sans Serif</vt:lpstr>
      <vt:lpstr>Times New Roman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Т. Ким</dc:creator>
  <cp:lastModifiedBy>Saule Sydykova</cp:lastModifiedBy>
  <cp:revision>377</cp:revision>
  <cp:lastPrinted>2023-07-21T07:02:18Z</cp:lastPrinted>
  <dcterms:created xsi:type="dcterms:W3CDTF">2022-04-25T04:58:16Z</dcterms:created>
  <dcterms:modified xsi:type="dcterms:W3CDTF">2023-12-12T21:13:19Z</dcterms:modified>
</cp:coreProperties>
</file>