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58" r:id="rId3"/>
    <p:sldId id="264" r:id="rId4"/>
    <p:sldId id="265" r:id="rId5"/>
    <p:sldId id="277" r:id="rId6"/>
    <p:sldId id="279" r:id="rId7"/>
    <p:sldId id="267" r:id="rId8"/>
    <p:sldId id="28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8" autoAdjust="0"/>
    <p:restoredTop sz="94660"/>
  </p:normalViewPr>
  <p:slideViewPr>
    <p:cSldViewPr snapToGrid="0">
      <p:cViewPr>
        <p:scale>
          <a:sx n="75" d="100"/>
          <a:sy n="75" d="100"/>
        </p:scale>
        <p:origin x="76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Основным критерием завершенности образовательного процесса является освоение академических кредитов, определенных Государственным стандартом, в соответствии с уровнем образования.</a:t>
          </a:r>
          <a:endParaRPr lang="ru-RU" sz="20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D2E69-0173-4BD3-B96A-7A9C5DD12B47}">
      <dgm:prSet custT="1"/>
      <dgm:spPr/>
      <dgm:t>
        <a:bodyPr rtlCol="0"/>
        <a:lstStyle/>
        <a:p>
          <a:pPr algn="just" rtl="0"/>
          <a:r>
            <a:rPr lang="ru-RU" sz="1800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базовым компетенциям Государственном стандарте при признании академической степени </a:t>
          </a:r>
          <a:endParaRPr lang="ru-RU" sz="1800" b="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u-RU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ru-RU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30ADE-51A4-4FA2-BFE1-F689EF399E10}">
      <dgm:prSet custT="1"/>
      <dgm:spPr/>
      <dgm:t>
        <a:bodyPr/>
        <a:lstStyle/>
        <a:p>
          <a:r>
            <a:rPr lang="ru-RU" sz="2000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</a:t>
          </a:r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Профессиональным стандартам при признании квалификации </a:t>
          </a:r>
          <a:endParaRPr lang="ru-RU" sz="20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BB998-C711-475F-BB9A-9632A00611B4}" type="parTrans" cxnId="{CF72AD88-E1F4-40DF-815A-F922D4D569FF}">
      <dgm:prSet/>
      <dgm:spPr/>
      <dgm:t>
        <a:bodyPr/>
        <a:lstStyle/>
        <a:p>
          <a:endParaRPr lang="ru-RU"/>
        </a:p>
      </dgm:t>
    </dgm:pt>
    <dgm:pt modelId="{471BB58C-EB42-434A-8E20-F9D6F4E1286A}" type="sibTrans" cxnId="{CF72AD88-E1F4-40DF-815A-F922D4D569FF}">
      <dgm:prSet/>
      <dgm:spPr/>
      <dgm:t>
        <a:bodyPr/>
        <a:lstStyle/>
        <a:p>
          <a:endParaRPr lang="ru-RU"/>
        </a:p>
      </dgm:t>
    </dgm:pt>
    <dgm:pt modelId="{AE8FA8E1-29F8-40DD-9C9B-0BCFE6DE3DDD}" type="pres">
      <dgm:prSet presAssocID="{D4503D04-C97E-4622-AE07-D0307CB3B4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FE581F-DA9E-4EB4-9402-26FC2706C622}" type="pres">
      <dgm:prSet presAssocID="{D4503D04-C97E-4622-AE07-D0307CB3B4CA}" presName="Name1" presStyleCnt="0"/>
      <dgm:spPr/>
      <dgm:t>
        <a:bodyPr/>
        <a:lstStyle/>
        <a:p>
          <a:endParaRPr lang="ru-RU"/>
        </a:p>
      </dgm:t>
    </dgm:pt>
    <dgm:pt modelId="{68208DFD-0A72-4CD5-88EC-353F9EFE23E0}" type="pres">
      <dgm:prSet presAssocID="{D4503D04-C97E-4622-AE07-D0307CB3B4CA}" presName="cycle" presStyleCnt="0"/>
      <dgm:spPr/>
      <dgm:t>
        <a:bodyPr/>
        <a:lstStyle/>
        <a:p>
          <a:endParaRPr lang="ru-RU"/>
        </a:p>
      </dgm:t>
    </dgm:pt>
    <dgm:pt modelId="{CD573810-667B-4DD4-AAAA-963F2450939D}" type="pres">
      <dgm:prSet presAssocID="{D4503D04-C97E-4622-AE07-D0307CB3B4CA}" presName="srcNode" presStyleLbl="node1" presStyleIdx="0" presStyleCnt="3"/>
      <dgm:spPr/>
      <dgm:t>
        <a:bodyPr/>
        <a:lstStyle/>
        <a:p>
          <a:endParaRPr lang="ru-RU"/>
        </a:p>
      </dgm:t>
    </dgm:pt>
    <dgm:pt modelId="{DCDDAF72-781A-49F6-B74F-3B8C2C0E121D}" type="pres">
      <dgm:prSet presAssocID="{D4503D04-C97E-4622-AE07-D0307CB3B4CA}" presName="conn" presStyleLbl="parChTrans1D2" presStyleIdx="0" presStyleCnt="1"/>
      <dgm:spPr/>
      <dgm:t>
        <a:bodyPr/>
        <a:lstStyle/>
        <a:p>
          <a:endParaRPr lang="ru-RU"/>
        </a:p>
      </dgm:t>
    </dgm:pt>
    <dgm:pt modelId="{5FC63FB7-8858-4E73-8ACD-82AC3140EDD2}" type="pres">
      <dgm:prSet presAssocID="{D4503D04-C97E-4622-AE07-D0307CB3B4CA}" presName="extraNode" presStyleLbl="node1" presStyleIdx="0" presStyleCnt="3"/>
      <dgm:spPr/>
      <dgm:t>
        <a:bodyPr/>
        <a:lstStyle/>
        <a:p>
          <a:endParaRPr lang="ru-RU"/>
        </a:p>
      </dgm:t>
    </dgm:pt>
    <dgm:pt modelId="{EB9B3B3C-8C0F-468A-AD7D-CC342AA63041}" type="pres">
      <dgm:prSet presAssocID="{D4503D04-C97E-4622-AE07-D0307CB3B4CA}" presName="dstNode" presStyleLbl="node1" presStyleIdx="0" presStyleCnt="3"/>
      <dgm:spPr/>
      <dgm:t>
        <a:bodyPr/>
        <a:lstStyle/>
        <a:p>
          <a:endParaRPr lang="ru-RU"/>
        </a:p>
      </dgm:t>
    </dgm:pt>
    <dgm:pt modelId="{23BFF43A-0DA7-4E7C-B48D-2E4C68243E57}" type="pres">
      <dgm:prSet presAssocID="{AAC263CB-8256-4B03-92FE-1622698FB3E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BDBF2-143E-4B4E-9385-081B42974FA1}" type="pres">
      <dgm:prSet presAssocID="{AAC263CB-8256-4B03-92FE-1622698FB3E9}" presName="accent_1" presStyleCnt="0"/>
      <dgm:spPr/>
      <dgm:t>
        <a:bodyPr/>
        <a:lstStyle/>
        <a:p>
          <a:endParaRPr lang="ru-RU"/>
        </a:p>
      </dgm:t>
    </dgm:pt>
    <dgm:pt modelId="{00374830-C449-4E14-BDE2-75BD66545A25}" type="pres">
      <dgm:prSet presAssocID="{AAC263CB-8256-4B03-92FE-1622698FB3E9}" presName="accentRepeatNode" presStyleLbl="solidFgAcc1" presStyleIdx="0" presStyleCnt="3" custScaleX="73985" custScaleY="73985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625472E6-61F2-4EA2-B361-B46ECC5CE2CE}" type="pres">
      <dgm:prSet presAssocID="{4E8D2E69-0173-4BD3-B96A-7A9C5DD12B4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21564-3FA1-49DF-B845-A0A0A266A247}" type="pres">
      <dgm:prSet presAssocID="{4E8D2E69-0173-4BD3-B96A-7A9C5DD12B47}" presName="accent_2" presStyleCnt="0"/>
      <dgm:spPr/>
      <dgm:t>
        <a:bodyPr/>
        <a:lstStyle/>
        <a:p>
          <a:endParaRPr lang="ru-RU"/>
        </a:p>
      </dgm:t>
    </dgm:pt>
    <dgm:pt modelId="{364AF6D1-836B-44AA-94B5-195490AC4248}" type="pres">
      <dgm:prSet presAssocID="{4E8D2E69-0173-4BD3-B96A-7A9C5DD12B47}" presName="accentRepeatNode" presStyleLbl="solidFgAcc1" presStyleIdx="1" presStyleCnt="3" custScaleX="73985" custScaleY="73985"/>
      <dgm:spPr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6BF698BD-0D45-4F70-AD21-61DF5F50C2CF}" type="pres">
      <dgm:prSet presAssocID="{A6C30ADE-51A4-4FA2-BFE1-F689EF399E1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C81F1-18A0-463C-9383-AFB1A6FF4320}" type="pres">
      <dgm:prSet presAssocID="{A6C30ADE-51A4-4FA2-BFE1-F689EF399E10}" presName="accent_3" presStyleCnt="0"/>
      <dgm:spPr/>
      <dgm:t>
        <a:bodyPr/>
        <a:lstStyle/>
        <a:p>
          <a:endParaRPr lang="ru-RU"/>
        </a:p>
      </dgm:t>
    </dgm:pt>
    <dgm:pt modelId="{8185A278-07F7-4475-9C8B-8F331E237285}" type="pres">
      <dgm:prSet presAssocID="{A6C30ADE-51A4-4FA2-BFE1-F689EF399E10}" presName="accentRepeatNode" presStyleLbl="solidFgAcc1" presStyleIdx="2" presStyleCnt="3" custScaleX="73985" custScaleY="73985"/>
      <dgm:spPr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25971045-FD40-4861-A2E7-634369931D52}" type="presOf" srcId="{AAC263CB-8256-4B03-92FE-1622698FB3E9}" destId="{23BFF43A-0DA7-4E7C-B48D-2E4C68243E57}" srcOrd="0" destOrd="0" presId="urn:microsoft.com/office/officeart/2008/layout/VerticalCurv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C0FD55C2-5632-4E4C-9421-D79E2F78D8DD}" type="presOf" srcId="{808B76D0-8EC7-469A-93AC-7A6017188A9D}" destId="{DCDDAF72-781A-49F6-B74F-3B8C2C0E121D}" srcOrd="0" destOrd="0" presId="urn:microsoft.com/office/officeart/2008/layout/VerticalCurvedList"/>
    <dgm:cxn modelId="{2F27E91B-FE2D-4A46-A7C7-CBE0AE3F30CB}" type="presOf" srcId="{A6C30ADE-51A4-4FA2-BFE1-F689EF399E10}" destId="{6BF698BD-0D45-4F70-AD21-61DF5F50C2CF}" srcOrd="0" destOrd="0" presId="urn:microsoft.com/office/officeart/2008/layout/VerticalCurvedList"/>
    <dgm:cxn modelId="{5F2E45DB-EB91-4D0A-927E-C4D9AE86808F}" type="presOf" srcId="{4E8D2E69-0173-4BD3-B96A-7A9C5DD12B47}" destId="{625472E6-61F2-4EA2-B361-B46ECC5CE2CE}" srcOrd="0" destOrd="0" presId="urn:microsoft.com/office/officeart/2008/layout/VerticalCurvedList"/>
    <dgm:cxn modelId="{2E20C0A4-F2B3-42D7-A96B-5673AC1003E4}" type="presOf" srcId="{D4503D04-C97E-4622-AE07-D0307CB3B4CA}" destId="{AE8FA8E1-29F8-40DD-9C9B-0BCFE6DE3DDD}" srcOrd="0" destOrd="0" presId="urn:microsoft.com/office/officeart/2008/layout/VerticalCurvedList"/>
    <dgm:cxn modelId="{CF72AD88-E1F4-40DF-815A-F922D4D569FF}" srcId="{D4503D04-C97E-4622-AE07-D0307CB3B4CA}" destId="{A6C30ADE-51A4-4FA2-BFE1-F689EF399E10}" srcOrd="2" destOrd="0" parTransId="{F4EBB998-C711-475F-BB9A-9632A00611B4}" sibTransId="{471BB58C-EB42-434A-8E20-F9D6F4E1286A}"/>
    <dgm:cxn modelId="{97A54656-3E12-42E4-BE53-7AFFCE35A362}" type="presParOf" srcId="{AE8FA8E1-29F8-40DD-9C9B-0BCFE6DE3DDD}" destId="{A2FE581F-DA9E-4EB4-9402-26FC2706C622}" srcOrd="0" destOrd="0" presId="urn:microsoft.com/office/officeart/2008/layout/VerticalCurvedList"/>
    <dgm:cxn modelId="{D728FF8D-148C-43FF-96A3-961471CB987C}" type="presParOf" srcId="{A2FE581F-DA9E-4EB4-9402-26FC2706C622}" destId="{68208DFD-0A72-4CD5-88EC-353F9EFE23E0}" srcOrd="0" destOrd="0" presId="urn:microsoft.com/office/officeart/2008/layout/VerticalCurvedList"/>
    <dgm:cxn modelId="{C36F0E69-3617-4A33-B868-DC289B7835F1}" type="presParOf" srcId="{68208DFD-0A72-4CD5-88EC-353F9EFE23E0}" destId="{CD573810-667B-4DD4-AAAA-963F2450939D}" srcOrd="0" destOrd="0" presId="urn:microsoft.com/office/officeart/2008/layout/VerticalCurvedList"/>
    <dgm:cxn modelId="{ED9AFEDA-E46A-41CD-B13B-6580F5C8EFDA}" type="presParOf" srcId="{68208DFD-0A72-4CD5-88EC-353F9EFE23E0}" destId="{DCDDAF72-781A-49F6-B74F-3B8C2C0E121D}" srcOrd="1" destOrd="0" presId="urn:microsoft.com/office/officeart/2008/layout/VerticalCurvedList"/>
    <dgm:cxn modelId="{986226D6-3B65-47E3-9F44-7A35F281A602}" type="presParOf" srcId="{68208DFD-0A72-4CD5-88EC-353F9EFE23E0}" destId="{5FC63FB7-8858-4E73-8ACD-82AC3140EDD2}" srcOrd="2" destOrd="0" presId="urn:microsoft.com/office/officeart/2008/layout/VerticalCurvedList"/>
    <dgm:cxn modelId="{5395A0A3-8F6A-46E2-8B7E-95F4881642DE}" type="presParOf" srcId="{68208DFD-0A72-4CD5-88EC-353F9EFE23E0}" destId="{EB9B3B3C-8C0F-468A-AD7D-CC342AA63041}" srcOrd="3" destOrd="0" presId="urn:microsoft.com/office/officeart/2008/layout/VerticalCurvedList"/>
    <dgm:cxn modelId="{7D553B87-07B3-4C45-A6E7-79AFDC1EEAC2}" type="presParOf" srcId="{A2FE581F-DA9E-4EB4-9402-26FC2706C622}" destId="{23BFF43A-0DA7-4E7C-B48D-2E4C68243E57}" srcOrd="1" destOrd="0" presId="urn:microsoft.com/office/officeart/2008/layout/VerticalCurvedList"/>
    <dgm:cxn modelId="{449C44A9-AA9E-4383-A237-0C09385B815F}" type="presParOf" srcId="{A2FE581F-DA9E-4EB4-9402-26FC2706C622}" destId="{4C1BDBF2-143E-4B4E-9385-081B42974FA1}" srcOrd="2" destOrd="0" presId="urn:microsoft.com/office/officeart/2008/layout/VerticalCurvedList"/>
    <dgm:cxn modelId="{BAB4E11A-987C-4342-8DE8-35FE25721C85}" type="presParOf" srcId="{4C1BDBF2-143E-4B4E-9385-081B42974FA1}" destId="{00374830-C449-4E14-BDE2-75BD66545A25}" srcOrd="0" destOrd="0" presId="urn:microsoft.com/office/officeart/2008/layout/VerticalCurvedList"/>
    <dgm:cxn modelId="{CF4D4CAE-5ED8-4AE9-91BD-2B0EBC065D1B}" type="presParOf" srcId="{A2FE581F-DA9E-4EB4-9402-26FC2706C622}" destId="{625472E6-61F2-4EA2-B361-B46ECC5CE2CE}" srcOrd="3" destOrd="0" presId="urn:microsoft.com/office/officeart/2008/layout/VerticalCurvedList"/>
    <dgm:cxn modelId="{BC8C6C1E-2BDC-478A-ADBD-3786B5FAE63A}" type="presParOf" srcId="{A2FE581F-DA9E-4EB4-9402-26FC2706C622}" destId="{0CC21564-3FA1-49DF-B845-A0A0A266A247}" srcOrd="4" destOrd="0" presId="urn:microsoft.com/office/officeart/2008/layout/VerticalCurvedList"/>
    <dgm:cxn modelId="{1456C96C-D37D-4AFE-BED1-80D037334409}" type="presParOf" srcId="{0CC21564-3FA1-49DF-B845-A0A0A266A247}" destId="{364AF6D1-836B-44AA-94B5-195490AC4248}" srcOrd="0" destOrd="0" presId="urn:microsoft.com/office/officeart/2008/layout/VerticalCurvedList"/>
    <dgm:cxn modelId="{EEFD502B-F786-49FA-AA7C-5AA43EE1168F}" type="presParOf" srcId="{A2FE581F-DA9E-4EB4-9402-26FC2706C622}" destId="{6BF698BD-0D45-4F70-AD21-61DF5F50C2CF}" srcOrd="5" destOrd="0" presId="urn:microsoft.com/office/officeart/2008/layout/VerticalCurvedList"/>
    <dgm:cxn modelId="{46DF7A2C-0899-4715-B6C1-D99B1C374CD8}" type="presParOf" srcId="{A2FE581F-DA9E-4EB4-9402-26FC2706C622}" destId="{BE3C81F1-18A0-463C-9383-AFB1A6FF4320}" srcOrd="6" destOrd="0" presId="urn:microsoft.com/office/officeart/2008/layout/VerticalCurvedList"/>
    <dgm:cxn modelId="{26569C53-66D4-435A-8E86-B522075911AE}" type="presParOf" srcId="{BE3C81F1-18A0-463C-9383-AFB1A6FF4320}" destId="{8185A278-07F7-4475-9C8B-8F331E2372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DAF72-781A-49F6-B74F-3B8C2C0E121D}">
      <dsp:nvSpPr>
        <dsp:cNvPr id="0" name=""/>
        <dsp:cNvSpPr/>
      </dsp:nvSpPr>
      <dsp:spPr>
        <a:xfrm>
          <a:off x="-6822798" y="-1043193"/>
          <a:ext cx="8120068" cy="8120068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F43A-0DA7-4E7C-B48D-2E4C68243E57}">
      <dsp:nvSpPr>
        <dsp:cNvPr id="0" name=""/>
        <dsp:cNvSpPr/>
      </dsp:nvSpPr>
      <dsp:spPr>
        <a:xfrm>
          <a:off x="834444" y="603368"/>
          <a:ext cx="7445890" cy="120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7847" tIns="50800" rIns="50800" bIns="50800" numCol="1" spcCol="1270" rtlCol="0" anchor="ctr" anchorCtr="0">
          <a:noAutofit/>
        </a:bodyPr>
        <a:lstStyle/>
        <a:p>
          <a:pPr lvl="0" algn="just" defTabSz="889000" rtl="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Основным критерием завершенности образовательного процесса является освоение академических кредитов, определенных Государственным стандартом, в соответствии с уровнем образования.</a:t>
          </a:r>
          <a:endParaRPr lang="ru-RU" sz="2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444" y="603368"/>
        <a:ext cx="7445890" cy="1206736"/>
      </dsp:txXfrm>
    </dsp:sp>
    <dsp:sp modelId="{00374830-C449-4E14-BDE2-75BD66545A25}">
      <dsp:nvSpPr>
        <dsp:cNvPr id="0" name=""/>
        <dsp:cNvSpPr/>
      </dsp:nvSpPr>
      <dsp:spPr>
        <a:xfrm>
          <a:off x="276441" y="648733"/>
          <a:ext cx="1116004" cy="11160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472E6-61F2-4EA2-B361-B46ECC5CE2CE}">
      <dsp:nvSpPr>
        <dsp:cNvPr id="0" name=""/>
        <dsp:cNvSpPr/>
      </dsp:nvSpPr>
      <dsp:spPr>
        <a:xfrm>
          <a:off x="1273092" y="2413472"/>
          <a:ext cx="7007241" cy="120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7847" tIns="45720" rIns="45720" bIns="45720" numCol="1" spcCol="1270" rtlCol="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базовым компетенциям Государственном стандарте при признании академической степени </a:t>
          </a:r>
          <a:endParaRPr lang="ru-RU" sz="1800" b="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3092" y="2413472"/>
        <a:ext cx="7007241" cy="1206736"/>
      </dsp:txXfrm>
    </dsp:sp>
    <dsp:sp modelId="{364AF6D1-836B-44AA-94B5-195490AC4248}">
      <dsp:nvSpPr>
        <dsp:cNvPr id="0" name=""/>
        <dsp:cNvSpPr/>
      </dsp:nvSpPr>
      <dsp:spPr>
        <a:xfrm>
          <a:off x="715090" y="2458838"/>
          <a:ext cx="1116004" cy="1116004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F698BD-0D45-4F70-AD21-61DF5F50C2CF}">
      <dsp:nvSpPr>
        <dsp:cNvPr id="0" name=""/>
        <dsp:cNvSpPr/>
      </dsp:nvSpPr>
      <dsp:spPr>
        <a:xfrm>
          <a:off x="834444" y="4223577"/>
          <a:ext cx="7445890" cy="120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7847" tIns="50800" rIns="50800" bIns="50800" numCol="1" spcCol="1270" rtlCol="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</a:t>
          </a: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Профессиональным стандартам при признании квалификации </a:t>
          </a:r>
          <a:endParaRPr lang="ru-RU" sz="20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444" y="4223577"/>
        <a:ext cx="7445890" cy="1206736"/>
      </dsp:txXfrm>
    </dsp:sp>
    <dsp:sp modelId="{8185A278-07F7-4475-9C8B-8F331E237285}">
      <dsp:nvSpPr>
        <dsp:cNvPr id="0" name=""/>
        <dsp:cNvSpPr/>
      </dsp:nvSpPr>
      <dsp:spPr>
        <a:xfrm>
          <a:off x="276441" y="4268943"/>
          <a:ext cx="1116004" cy="1116004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F808A-EA63-447A-8062-5E8ED425F4C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8A8-E4A2-43A5-8016-7DAA0F5B7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0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7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8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8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5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5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6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7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8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3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5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8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4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7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5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2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9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3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C0175-CC67-4E02-A348-E7A50F17F0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1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6376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9697" y="3269229"/>
            <a:ext cx="12192000" cy="1786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7663" lvl="0" algn="ctr"/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результатов 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lvl="0" indent="361950" algn="ctr">
              <a:tabLst>
                <a:tab pos="1617663" algn="l"/>
              </a:tabLst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формального и неформального образования в области 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endParaRPr lang="ru-RU" sz="2400" b="1" spc="13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96" y="4798706"/>
            <a:ext cx="12191998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ашетова Айгуль </a:t>
            </a:r>
            <a:r>
              <a:rPr lang="ru-RU" sz="2400" b="1" spc="13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Балабековна</a:t>
            </a:r>
            <a:endParaRPr lang="ru-RU" sz="2400" b="1" spc="13" dirty="0" smtClean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algn="ctr">
              <a:spcBef>
                <a:spcPts val="67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 академической работы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684891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849473"/>
            <a:ext cx="1451965" cy="10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2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37" name="Объект 3"/>
          <p:cNvSpPr>
            <a:spLocks noGrp="1"/>
          </p:cNvSpPr>
          <p:nvPr>
            <p:ph idx="1"/>
          </p:nvPr>
        </p:nvSpPr>
        <p:spPr>
          <a:xfrm>
            <a:off x="180975" y="1043883"/>
            <a:ext cx="11905779" cy="51846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Механизм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результатов обучения, полученных через формальное и неформальное образование  разработан в соответствии с НПА, регламентирующими образовательную деятельность в РК и рекомендуется к внедрению в качестве обязательного элемента образовательной деятельности медицинских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образования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факультетов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Признание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 – процесс признания результатов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по одной образовательной программе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другую программу, реализуемую в своем вузе или другим учебным заведением, в другом официальном контексте с целью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квалификации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посредством которого вуз удостоверяет, что определенные результаты обучения, достигнутые и оцененные по другой ОП или по той же ОП в другом учебном заведении, соответствуют установленным требованиям одной из программ этого вуза.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обучения, полученные через неформальное образование, признаются в соответствии с Правилами признания результатов обучения, полученных через неформальное образование, а также результатов признания профессиональной квалификации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Обеспечение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последовательной и непрерывной траектории обучения обучающегося путем определения четкого механизма и процедуры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кредитов обучающегося на основе верифицируемых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образовательных организаций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Академические кредиты и достигнутые результаты обучения, полученные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формальном и неформальном образовании, накапливаются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жизни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 Документами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 являются:</a:t>
            </a:r>
          </a:p>
          <a:p>
            <a:pPr marL="714375" indent="-352425" algn="just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прохождении курсов;</a:t>
            </a:r>
          </a:p>
          <a:p>
            <a:pPr marL="714375" indent="-352425" algn="just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обучающегося;</a:t>
            </a:r>
          </a:p>
          <a:p>
            <a:pPr marL="714375" indent="-352425" algn="just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государственного/собственного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с приложением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352425" algn="just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установленного порядка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110" y="293392"/>
            <a:ext cx="6096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3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34344" y="89471"/>
            <a:ext cx="822960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2"/>
          <p:cNvSpPr>
            <a:spLocks noGrp="1"/>
          </p:cNvSpPr>
          <p:nvPr>
            <p:ph idx="1"/>
          </p:nvPr>
        </p:nvSpPr>
        <p:spPr>
          <a:xfrm>
            <a:off x="297304" y="930853"/>
            <a:ext cx="11082089" cy="5186888"/>
          </a:xfrm>
        </p:spPr>
        <p:txBody>
          <a:bodyPr>
            <a:noAutofit/>
          </a:bodyPr>
          <a:lstStyle/>
          <a:p>
            <a:pPr marL="361950" lvl="1" indent="-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подтвержденный оценкой объем знаний, умений, навыков, приобретенных, демонстрируемых обучающимся по освоению образовательной программы, и сформированные ценности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</a:p>
          <a:p>
            <a:pPr marL="361950" lvl="1" indent="-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система трансферта кредитов ECTS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студентоориентированная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перевода кредитов, основанной на принципе прозрачности процессов изучения,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оценки;</a:t>
            </a:r>
          </a:p>
          <a:p>
            <a:pPr marL="361950" lvl="1" indent="-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процедура признания эквивалентности содержания дисциплины, изученной в другом учебном заведении или по другому учебном плану, дисциплине рабочего учебного плана по образовательной программе, утвержденной и действующей на текущий момент, с внесением дисциплины и полученной по ней оценки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обучающегося.</a:t>
            </a:r>
          </a:p>
          <a:p>
            <a:pPr marL="361950" lvl="1" indent="-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Неформальное образование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образования, запланированный, организованный и осуществляемый организациями, которые предоставляют образовательные услуги, оказываемые без учета места, сроков и формы обучения, и сопровождаемый выдачей документа, подтверждающего результаты обучения.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-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индивидуальная деятельность человека, направленная на познавательный процесс, который сопровождает его повседневную жизнь, при котором не всегда существует конкретный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 marL="361950" lvl="1" indent="-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вид образования, осуществляемый организациями образования, имеющими лицензию на занятие образовательной деятельностью по образовательным программам технического и профессионального образования, а также высшего и послевузовского образования, и сопровождается выдачей документа, подтверждающего результаты обучения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1" indent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2633" y="0"/>
            <a:ext cx="9241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00000000-1234-1234-1234-123412341234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6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323976" y="72466"/>
            <a:ext cx="10563224" cy="9108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ПРИЗНАНИЕ РЕЗУЛЬТАТОВ ОБУЧЕНИЯ: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106" y="1163164"/>
            <a:ext cx="2721650" cy="2334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66725">
              <a:lnSpc>
                <a:spcPts val="1500"/>
              </a:lnSpc>
              <a:spcBef>
                <a:spcPct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Изученных дисциплин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предшествующем этапе формального образования для продолжения обучения при восстановлении, </a:t>
            </a:r>
          </a:p>
          <a:p>
            <a:pPr lvl="0" algn="ctr" defTabSz="466725">
              <a:lnSpc>
                <a:spcPts val="1500"/>
              </a:lnSpc>
              <a:spcBef>
                <a:spcPct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выходе с академического </a:t>
            </a:r>
            <a:r>
              <a:rPr lang="ru-RU" sz="160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отпуска, </a:t>
            </a:r>
          </a:p>
          <a:p>
            <a:pPr lvl="0" algn="ctr" defTabSz="466725">
              <a:lnSpc>
                <a:spcPts val="1500"/>
              </a:lnSpc>
              <a:spcBef>
                <a:spcPct val="0"/>
              </a:spcBef>
            </a:pPr>
            <a:r>
              <a:rPr lang="ru-RU" sz="160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из одной ОП на другую, из одного вуза в другой.</a:t>
            </a:r>
            <a:endParaRPr lang="ru-RU" sz="1600" i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1357" y="1163164"/>
            <a:ext cx="2721651" cy="2334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66725">
              <a:spcBef>
                <a:spcPct val="0"/>
              </a:spcBef>
              <a:spcAft>
                <a:spcPts val="100"/>
              </a:spcAft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Изученных дисциплин на предыдущем уровне формального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ТиППО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высшего образования для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обучения на следующем уровне по сокращенным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высшего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074" y="3920324"/>
            <a:ext cx="2721650" cy="2334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Неформального образования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образовательных онлайн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платформах, по программам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микроквалификаций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обучения на следующем уровне образования и/или для получения второго высшего образования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3026" y="3901151"/>
            <a:ext cx="2721650" cy="2334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defPPr>
              <a:defRPr lang="ru-RU"/>
            </a:defPPr>
            <a:lvl1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/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иностранных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дополнительного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сертификата IELTS, TOEFL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(международные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знания английского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языка)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продолжения обучения на том же уровне образования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2234" y="1163164"/>
            <a:ext cx="2721648" cy="2334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Изученных дисциплин в рамках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мобильности, с обязательным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перезачетом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освоенных  кредитов в своей ОВПО или для продолжения учебы в другой ОВПО.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0050" y="3920324"/>
            <a:ext cx="2721649" cy="2334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Неформального образования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в качестве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пререквизитов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поступлении в магистратуру/</a:t>
            </a:r>
          </a:p>
          <a:p>
            <a:pPr lvl="0" algn="ctr" defTabSz="533400">
              <a:spcBef>
                <a:spcPct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докторантуру.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20483" y="3920324"/>
            <a:ext cx="2721650" cy="2334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defPPr>
              <a:defRPr lang="ru-RU"/>
            </a:defPPr>
            <a:lvl1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Изученных дисциплин в рамках дополнительного образовании </a:t>
            </a:r>
            <a:r>
              <a:rPr lang="ru-RU" sz="1600" dirty="0"/>
              <a:t>для продолжения обучения </a:t>
            </a:r>
            <a:r>
              <a:rPr lang="ru-RU" sz="1600" dirty="0"/>
              <a:t>на том же уровне образования, на </a:t>
            </a:r>
            <a:r>
              <a:rPr lang="ru-RU" sz="1600" dirty="0"/>
              <a:t>следующем уровне образования и/или для получения второго высшего образования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20484" y="1163164"/>
            <a:ext cx="2721649" cy="23342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Изученных дисциплин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 общеобразовательных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формальном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по программам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среднего образования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 интеллектуальных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школах, Лицей-интернате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БілімИнновация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продолжения обучения на том же уровне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000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5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66110" y="293392"/>
            <a:ext cx="6096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 2" descr="Значок графического элемента SmartArt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75910"/>
              </p:ext>
            </p:extLst>
          </p:nvPr>
        </p:nvGraphicFramePr>
        <p:xfrm>
          <a:off x="3682360" y="678638"/>
          <a:ext cx="8366630" cy="603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66729" y="277478"/>
            <a:ext cx="1091042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ТРЕБОВАНИЯ ПРИ ПЕРЕЗАЧЕТЕ КРЕДИТОВ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016" y="2465830"/>
            <a:ext cx="3941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результатов обучения неформального образования осуществляют </a:t>
            </a:r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и послевузовского образования </a:t>
            </a:r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 согласно Академической политике</a:t>
            </a:r>
            <a:endParaRPr lang="ru-RU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52400" y="11182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6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34344" y="89471"/>
            <a:ext cx="822960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ПРИЗНАНИЯ РО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2633" y="0"/>
            <a:ext cx="9241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1596" y="6492080"/>
            <a:ext cx="10425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*за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ОК - </a:t>
            </a:r>
            <a:r>
              <a:rPr lang="ru-RU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БД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ПД ОК – магистратура 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31596" y="1358665"/>
            <a:ext cx="11628340" cy="4507702"/>
            <a:chOff x="331596" y="1358665"/>
            <a:chExt cx="11611301" cy="387652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31596" y="3184431"/>
              <a:ext cx="11611301" cy="2050760"/>
              <a:chOff x="439657" y="3184431"/>
              <a:chExt cx="11503240" cy="1974994"/>
            </a:xfrm>
          </p:grpSpPr>
          <p:sp>
            <p:nvSpPr>
              <p:cNvPr id="22" name="Полилиния 21"/>
              <p:cNvSpPr/>
              <p:nvPr/>
            </p:nvSpPr>
            <p:spPr>
              <a:xfrm>
                <a:off x="439657" y="3184431"/>
                <a:ext cx="2037173" cy="1974994"/>
              </a:xfrm>
              <a:custGeom>
                <a:avLst/>
                <a:gdLst>
                  <a:gd name="connsiteX0" fmla="*/ 0 w 2037173"/>
                  <a:gd name="connsiteY0" fmla="*/ 0 h 1974994"/>
                  <a:gd name="connsiteX1" fmla="*/ 2037173 w 2037173"/>
                  <a:gd name="connsiteY1" fmla="*/ 0 h 1974994"/>
                  <a:gd name="connsiteX2" fmla="*/ 2037173 w 2037173"/>
                  <a:gd name="connsiteY2" fmla="*/ 1974994 h 1974994"/>
                  <a:gd name="connsiteX3" fmla="*/ 0 w 2037173"/>
                  <a:gd name="connsiteY3" fmla="*/ 1974994 h 1974994"/>
                  <a:gd name="connsiteX4" fmla="*/ 0 w 2037173"/>
                  <a:gd name="connsiteY4" fmla="*/ 0 h 197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7173" h="1974994">
                    <a:moveTo>
                      <a:pt x="0" y="0"/>
                    </a:moveTo>
                    <a:lnTo>
                      <a:pt x="2037173" y="0"/>
                    </a:lnTo>
                    <a:lnTo>
                      <a:pt x="2037173" y="1974994"/>
                    </a:lnTo>
                    <a:lnTo>
                      <a:pt x="0" y="1974994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не по наименованию изученных дисциплины </a:t>
                </a:r>
                <a:endPara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805997" y="3184431"/>
                <a:ext cx="2037173" cy="1974994"/>
              </a:xfrm>
              <a:custGeom>
                <a:avLst/>
                <a:gdLst>
                  <a:gd name="connsiteX0" fmla="*/ 0 w 2037173"/>
                  <a:gd name="connsiteY0" fmla="*/ 0 h 1974994"/>
                  <a:gd name="connsiteX1" fmla="*/ 2037173 w 2037173"/>
                  <a:gd name="connsiteY1" fmla="*/ 0 h 1974994"/>
                  <a:gd name="connsiteX2" fmla="*/ 2037173 w 2037173"/>
                  <a:gd name="connsiteY2" fmla="*/ 1974994 h 1974994"/>
                  <a:gd name="connsiteX3" fmla="*/ 0 w 2037173"/>
                  <a:gd name="connsiteY3" fmla="*/ 1974994 h 1974994"/>
                  <a:gd name="connsiteX4" fmla="*/ 0 w 2037173"/>
                  <a:gd name="connsiteY4" fmla="*/ 0 h 197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7173" h="1974994">
                    <a:moveTo>
                      <a:pt x="0" y="0"/>
                    </a:moveTo>
                    <a:lnTo>
                      <a:pt x="2037173" y="0"/>
                    </a:lnTo>
                    <a:lnTo>
                      <a:pt x="2037173" y="1974994"/>
                    </a:lnTo>
                    <a:lnTo>
                      <a:pt x="0" y="1974994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по количеству изученных кредитов дисциплины </a:t>
                </a:r>
                <a:endPara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172336" y="3184431"/>
                <a:ext cx="2037173" cy="1974994"/>
              </a:xfrm>
              <a:custGeom>
                <a:avLst/>
                <a:gdLst>
                  <a:gd name="connsiteX0" fmla="*/ 0 w 2037173"/>
                  <a:gd name="connsiteY0" fmla="*/ 0 h 1974994"/>
                  <a:gd name="connsiteX1" fmla="*/ 2037173 w 2037173"/>
                  <a:gd name="connsiteY1" fmla="*/ 0 h 1974994"/>
                  <a:gd name="connsiteX2" fmla="*/ 2037173 w 2037173"/>
                  <a:gd name="connsiteY2" fmla="*/ 1974994 h 1974994"/>
                  <a:gd name="connsiteX3" fmla="*/ 0 w 2037173"/>
                  <a:gd name="connsiteY3" fmla="*/ 1974994 h 1974994"/>
                  <a:gd name="connsiteX4" fmla="*/ 0 w 2037173"/>
                  <a:gd name="connsiteY4" fmla="*/ 0 h 197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7173" h="1974994">
                    <a:moveTo>
                      <a:pt x="0" y="0"/>
                    </a:moveTo>
                    <a:lnTo>
                      <a:pt x="2037173" y="0"/>
                    </a:lnTo>
                    <a:lnTo>
                      <a:pt x="2037173" y="1974994"/>
                    </a:lnTo>
                    <a:lnTo>
                      <a:pt x="0" y="1974994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по принадлежности к циклу дисциплин БД/ПД</a:t>
                </a:r>
                <a:endPara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7538676" y="3184431"/>
                <a:ext cx="2037173" cy="1974994"/>
              </a:xfrm>
              <a:custGeom>
                <a:avLst/>
                <a:gdLst>
                  <a:gd name="connsiteX0" fmla="*/ 0 w 2037173"/>
                  <a:gd name="connsiteY0" fmla="*/ 0 h 1974994"/>
                  <a:gd name="connsiteX1" fmla="*/ 2037173 w 2037173"/>
                  <a:gd name="connsiteY1" fmla="*/ 0 h 1974994"/>
                  <a:gd name="connsiteX2" fmla="*/ 2037173 w 2037173"/>
                  <a:gd name="connsiteY2" fmla="*/ 1974994 h 1974994"/>
                  <a:gd name="connsiteX3" fmla="*/ 0 w 2037173"/>
                  <a:gd name="connsiteY3" fmla="*/ 1974994 h 1974994"/>
                  <a:gd name="connsiteX4" fmla="*/ 0 w 2037173"/>
                  <a:gd name="connsiteY4" fmla="*/ 0 h 197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7173" h="1974994">
                    <a:moveTo>
                      <a:pt x="0" y="0"/>
                    </a:moveTo>
                    <a:lnTo>
                      <a:pt x="2037173" y="0"/>
                    </a:lnTo>
                    <a:lnTo>
                      <a:pt x="2037173" y="1974994"/>
                    </a:lnTo>
                    <a:lnTo>
                      <a:pt x="0" y="1974994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по принадлежности дисциплины к КВ и ВК* </a:t>
                </a:r>
                <a:endPara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9905724" y="3184431"/>
                <a:ext cx="2037173" cy="1927406"/>
              </a:xfrm>
              <a:custGeom>
                <a:avLst/>
                <a:gdLst>
                  <a:gd name="connsiteX0" fmla="*/ 0 w 2037173"/>
                  <a:gd name="connsiteY0" fmla="*/ 0 h 2017713"/>
                  <a:gd name="connsiteX1" fmla="*/ 2037173 w 2037173"/>
                  <a:gd name="connsiteY1" fmla="*/ 0 h 2017713"/>
                  <a:gd name="connsiteX2" fmla="*/ 2037173 w 2037173"/>
                  <a:gd name="connsiteY2" fmla="*/ 2017713 h 2017713"/>
                  <a:gd name="connsiteX3" fmla="*/ 0 w 2037173"/>
                  <a:gd name="connsiteY3" fmla="*/ 2017713 h 2017713"/>
                  <a:gd name="connsiteX4" fmla="*/ 0 w 2037173"/>
                  <a:gd name="connsiteY4" fmla="*/ 0 h 201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7173" h="2017713">
                    <a:moveTo>
                      <a:pt x="0" y="0"/>
                    </a:moveTo>
                    <a:lnTo>
                      <a:pt x="2037173" y="0"/>
                    </a:lnTo>
                    <a:lnTo>
                      <a:pt x="2037173" y="2017713"/>
                    </a:lnTo>
                    <a:lnTo>
                      <a:pt x="0" y="201771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по соотношению циклов дисциплин </a:t>
                </a:r>
                <a:endPara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625024" y="1358665"/>
              <a:ext cx="9415305" cy="15696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Признание результатов обучения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осуществляется на основании оценки соответствия содержания, результатов обучения программы неформального образования содержанию или результатам обучения учебной дисциплины или модуля, осваиваемой обучающимся.</a:t>
              </a:r>
              <a:endPara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31596" y="1531736"/>
              <a:ext cx="1116004" cy="959736"/>
            </a:xfrm>
            <a:prstGeom prst="ellipse">
              <a:avLst/>
            </a:prstGeom>
            <a:blipFill rotWithShape="0">
              <a:blip r:embed="rId4">
                <a:duotone>
                  <a:schemeClr val="lt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</a:blip>
              <a:stretch>
                <a:fillRect/>
              </a:stretch>
            </a:blipFill>
            <a:ln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9" name="Группа 28"/>
            <p:cNvGrpSpPr/>
            <p:nvPr/>
          </p:nvGrpSpPr>
          <p:grpSpPr>
            <a:xfrm>
              <a:off x="1912000" y="2899073"/>
              <a:ext cx="8368000" cy="256106"/>
              <a:chOff x="1912000" y="2899073"/>
              <a:chExt cx="8368000" cy="256106"/>
            </a:xfrm>
          </p:grpSpPr>
          <p:sp>
            <p:nvSpPr>
              <p:cNvPr id="28" name="Стрелка вниз 27"/>
              <p:cNvSpPr/>
              <p:nvPr/>
            </p:nvSpPr>
            <p:spPr>
              <a:xfrm>
                <a:off x="1912000" y="2899073"/>
                <a:ext cx="144000" cy="25610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Стрелка вниз 33"/>
              <p:cNvSpPr/>
              <p:nvPr/>
            </p:nvSpPr>
            <p:spPr>
              <a:xfrm>
                <a:off x="3968000" y="2899073"/>
                <a:ext cx="144000" cy="25610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трелка вниз 34"/>
              <p:cNvSpPr/>
              <p:nvPr/>
            </p:nvSpPr>
            <p:spPr>
              <a:xfrm>
                <a:off x="6024000" y="2899073"/>
                <a:ext cx="144000" cy="25610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трелка вниз 35"/>
              <p:cNvSpPr/>
              <p:nvPr/>
            </p:nvSpPr>
            <p:spPr>
              <a:xfrm>
                <a:off x="8080000" y="2899073"/>
                <a:ext cx="144000" cy="25610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трелка вниз 36"/>
              <p:cNvSpPr/>
              <p:nvPr/>
            </p:nvSpPr>
            <p:spPr>
              <a:xfrm>
                <a:off x="10136000" y="2899073"/>
                <a:ext cx="144000" cy="25610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7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68327" y="151053"/>
            <a:ext cx="8229600" cy="634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признания результатов формального и неформального образования.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31108" y="1838968"/>
            <a:ext cx="11160817" cy="4605164"/>
          </a:xfrm>
        </p:spPr>
        <p:txBody>
          <a:bodyPr>
            <a:noAutofit/>
          </a:bodyPr>
          <a:lstStyle/>
          <a:p>
            <a:pPr marL="531813" lvl="1" indent="-514350" algn="just">
              <a:lnSpc>
                <a:spcPts val="15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результатов обучения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ОВПО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комиссия по признанию результатов формального и неформального обучения обучающихся (далее - Комиссия), состоящая из нечетного количества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25" lvl="1" indent="-450850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членов комиссии большинством голосов избирается председатель комиссии, который руководит деятельностью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комиссии. </a:t>
            </a:r>
          </a:p>
          <a:p>
            <a:pPr marL="536575" lvl="1" indent="0" algn="just">
              <a:lnSpc>
                <a:spcPts val="1500"/>
              </a:lnSpc>
              <a:spcBef>
                <a:spcPts val="0"/>
              </a:spcBef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 algn="just">
              <a:lnSpc>
                <a:spcPts val="15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подавшее заявление на признание результатов обучения (далее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на рассмотрение Комиссии следующие документы: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6312" lvl="0" indent="-457200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имя председателя Комиссии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форме, утвержденной ОВПО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результатов обучения;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6312" lvl="0" indent="-457200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удостоверения личности;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6312" lvl="0" indent="-457200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документа, подтверждающего результаты обучения формального или неформального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519112" lvl="0" indent="0" algn="just">
              <a:lnSpc>
                <a:spcPts val="15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ts val="15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основании предоставленных документов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сопоставление результатов обучения дисциплин изученных на предыдущем этапе обучения с учебным планом заявленной образовательной программы;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претендентов с условиями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дисциплины, которые можно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переходят в академическую разницу. </a:t>
            </a: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дисциплин, о необходимости сдачи итогового контроля;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принимается большинством голосов от общего числа участвующих в заседании комиссии. Решение комиссии оформляется протоколом по форме, установленной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ОВПО.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учебных кредитов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 передается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 Регистратора, и дисциплины переносятся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8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399"/>
          <a:stretch/>
        </p:blipFill>
        <p:spPr bwMode="auto">
          <a:xfrm>
            <a:off x="392744" y="2204722"/>
            <a:ext cx="11295657" cy="456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47950" y="94709"/>
            <a:ext cx="8229600" cy="70636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обучения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5472" y="869759"/>
            <a:ext cx="5651792" cy="1405686"/>
            <a:chOff x="175472" y="1098365"/>
            <a:chExt cx="5651792" cy="14056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5472" y="1193436"/>
              <a:ext cx="5651792" cy="1310615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533400" algn="just">
                <a:lnSpc>
                  <a:spcPts val="1900"/>
                </a:lnSpc>
              </a:pPr>
              <a:r>
                <a:rPr lang="ru-RU" dirty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соответствия содержания и результатов </a:t>
              </a:r>
              <a:r>
                <a:rPr lang="ru-RU" dirty="0" smtClean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обучения проводится </a:t>
              </a:r>
              <a:r>
                <a:rPr lang="ru-RU" dirty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путем сопоставления сформулированных результатов обучения и компетенций сравниваемых программ</a:t>
              </a:r>
              <a:r>
                <a:rPr lang="ru-RU" dirty="0" smtClean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целей обучения, оценки учебных достижений (знаний).</a:t>
              </a:r>
              <a:endParaRPr lang="ru-RU" dirty="0">
                <a:solidFill>
                  <a:srgbClr val="0F132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62888" y="1098365"/>
              <a:ext cx="454479" cy="403988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 smtClean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970302" y="762836"/>
            <a:ext cx="5973414" cy="1508011"/>
            <a:chOff x="5716302" y="991442"/>
            <a:chExt cx="5973414" cy="150801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716302" y="1188838"/>
              <a:ext cx="5973414" cy="1310615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631825" algn="just">
                <a:lnSpc>
                  <a:spcPts val="1900"/>
                </a:lnSpc>
              </a:pPr>
              <a:r>
                <a:rPr lang="ru-RU" dirty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обеспечения сопоставимости при признании результатов обучения </a:t>
              </a:r>
              <a:r>
                <a:rPr lang="ru-RU" dirty="0" smtClean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применяется </a:t>
              </a:r>
              <a:r>
                <a:rPr lang="ru-RU" dirty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 оценивания знаний, навыков и компетенций, основанная на </a:t>
              </a:r>
              <a:r>
                <a:rPr lang="ru-RU" dirty="0" err="1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балльно</a:t>
              </a:r>
              <a:r>
                <a:rPr lang="ru-RU" dirty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-рейтинговой буквенной системе оценки учебных достижений</a:t>
              </a:r>
              <a:r>
                <a:rPr lang="ru-RU" dirty="0">
                  <a:solidFill>
                    <a:srgbClr val="0F13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>
                <a:solidFill>
                  <a:srgbClr val="0F132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5849302" y="991442"/>
              <a:ext cx="454479" cy="403988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 smtClean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1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9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19375" y="255315"/>
            <a:ext cx="8229600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Примечания к трансферту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8021" y="37639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7606" y="939276"/>
            <a:ext cx="11811226" cy="5816011"/>
            <a:chOff x="167606" y="939276"/>
            <a:chExt cx="11811226" cy="5816011"/>
          </a:xfrm>
        </p:grpSpPr>
        <p:sp>
          <p:nvSpPr>
            <p:cNvPr id="14" name="Полилиния 13"/>
            <p:cNvSpPr/>
            <p:nvPr/>
          </p:nvSpPr>
          <p:spPr>
            <a:xfrm>
              <a:off x="851685" y="1744714"/>
              <a:ext cx="2818164" cy="1795498"/>
            </a:xfrm>
            <a:custGeom>
              <a:avLst/>
              <a:gdLst>
                <a:gd name="connsiteX0" fmla="*/ 0 w 2491977"/>
                <a:gd name="connsiteY0" fmla="*/ 0 h 1662148"/>
                <a:gd name="connsiteX1" fmla="*/ 2491977 w 2491977"/>
                <a:gd name="connsiteY1" fmla="*/ 0 h 1662148"/>
                <a:gd name="connsiteX2" fmla="*/ 2491977 w 2491977"/>
                <a:gd name="connsiteY2" fmla="*/ 1662148 h 1662148"/>
                <a:gd name="connsiteX3" fmla="*/ 0 w 2491977"/>
                <a:gd name="connsiteY3" fmla="*/ 1662148 h 1662148"/>
                <a:gd name="connsiteX4" fmla="*/ 0 w 2491977"/>
                <a:gd name="connsiteY4" fmla="*/ 0 h 166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977" h="1662148">
                  <a:moveTo>
                    <a:pt x="0" y="0"/>
                  </a:moveTo>
                  <a:lnTo>
                    <a:pt x="2491977" y="0"/>
                  </a:lnTo>
                  <a:lnTo>
                    <a:pt x="2491977" y="1662148"/>
                  </a:lnTo>
                  <a:lnTo>
                    <a:pt x="0" y="1662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716" tIns="85344" rIns="85345" bIns="85344" numCol="1" spcCol="1270" anchor="ctr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 признании РО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дисциплин КВ – </a:t>
              </a:r>
              <a:r>
                <a:rPr lang="ru-RU" sz="16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перезачет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осуществляется по наименованию модуля/дисциплины по предъявленному </a:t>
              </a:r>
              <a:r>
                <a:rPr lang="ru-RU" sz="16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транскрипту</a:t>
              </a:r>
              <a:endParaRPr lang="en-US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51685" y="3587837"/>
              <a:ext cx="2818164" cy="2440269"/>
            </a:xfrm>
            <a:custGeom>
              <a:avLst/>
              <a:gdLst>
                <a:gd name="connsiteX0" fmla="*/ 0 w 2491977"/>
                <a:gd name="connsiteY0" fmla="*/ 0 h 1662148"/>
                <a:gd name="connsiteX1" fmla="*/ 2491977 w 2491977"/>
                <a:gd name="connsiteY1" fmla="*/ 0 h 1662148"/>
                <a:gd name="connsiteX2" fmla="*/ 2491977 w 2491977"/>
                <a:gd name="connsiteY2" fmla="*/ 1662148 h 1662148"/>
                <a:gd name="connsiteX3" fmla="*/ 0 w 2491977"/>
                <a:gd name="connsiteY3" fmla="*/ 1662148 h 1662148"/>
                <a:gd name="connsiteX4" fmla="*/ 0 w 2491977"/>
                <a:gd name="connsiteY4" fmla="*/ 0 h 166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977" h="1662148">
                  <a:moveTo>
                    <a:pt x="0" y="0"/>
                  </a:moveTo>
                  <a:lnTo>
                    <a:pt x="2491977" y="0"/>
                  </a:lnTo>
                  <a:lnTo>
                    <a:pt x="2491977" y="1662148"/>
                  </a:lnTo>
                  <a:lnTo>
                    <a:pt x="0" y="1662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716" tIns="85344" rIns="85345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 признании РО дисциплин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 – 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перезачет осуществляется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наименованию модуля/дисциплина </a:t>
              </a:r>
              <a:r>
                <a:rPr lang="ru-RU" sz="16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РУПлу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заявленной образовательной программы принимающего вуза</a:t>
              </a:r>
              <a:endParaRPr lang="ru-RU" sz="16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67606" y="986924"/>
              <a:ext cx="1650471" cy="1050944"/>
            </a:xfrm>
            <a:custGeom>
              <a:avLst/>
              <a:gdLst>
                <a:gd name="connsiteX0" fmla="*/ 0 w 1331878"/>
                <a:gd name="connsiteY0" fmla="*/ 665939 h 1331878"/>
                <a:gd name="connsiteX1" fmla="*/ 665939 w 1331878"/>
                <a:gd name="connsiteY1" fmla="*/ 0 h 1331878"/>
                <a:gd name="connsiteX2" fmla="*/ 1331878 w 1331878"/>
                <a:gd name="connsiteY2" fmla="*/ 665939 h 1331878"/>
                <a:gd name="connsiteX3" fmla="*/ 665939 w 1331878"/>
                <a:gd name="connsiteY3" fmla="*/ 1331878 h 1331878"/>
                <a:gd name="connsiteX4" fmla="*/ 0 w 1331878"/>
                <a:gd name="connsiteY4" fmla="*/ 665939 h 133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878" h="1331878">
                  <a:moveTo>
                    <a:pt x="0" y="665939"/>
                  </a:moveTo>
                  <a:cubicBezTo>
                    <a:pt x="0" y="298151"/>
                    <a:pt x="298151" y="0"/>
                    <a:pt x="665939" y="0"/>
                  </a:cubicBezTo>
                  <a:cubicBezTo>
                    <a:pt x="1033727" y="0"/>
                    <a:pt x="1331878" y="298151"/>
                    <a:pt x="1331878" y="665939"/>
                  </a:cubicBezTo>
                  <a:cubicBezTo>
                    <a:pt x="1331878" y="1033727"/>
                    <a:pt x="1033727" y="1331878"/>
                    <a:pt x="665939" y="1331878"/>
                  </a:cubicBezTo>
                  <a:cubicBezTo>
                    <a:pt x="298151" y="1331878"/>
                    <a:pt x="0" y="1033727"/>
                    <a:pt x="0" y="665939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049" tIns="195049" rIns="195049" bIns="1950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Рекомендации по перезачету </a:t>
              </a:r>
              <a:endParaRPr lang="ru-RU" sz="16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650748" y="1714412"/>
              <a:ext cx="3351763" cy="1662148"/>
            </a:xfrm>
            <a:custGeom>
              <a:avLst/>
              <a:gdLst>
                <a:gd name="connsiteX0" fmla="*/ 0 w 2491977"/>
                <a:gd name="connsiteY0" fmla="*/ 0 h 1662148"/>
                <a:gd name="connsiteX1" fmla="*/ 2491977 w 2491977"/>
                <a:gd name="connsiteY1" fmla="*/ 0 h 1662148"/>
                <a:gd name="connsiteX2" fmla="*/ 2491977 w 2491977"/>
                <a:gd name="connsiteY2" fmla="*/ 1662148 h 1662148"/>
                <a:gd name="connsiteX3" fmla="*/ 0 w 2491977"/>
                <a:gd name="connsiteY3" fmla="*/ 1662148 h 1662148"/>
                <a:gd name="connsiteX4" fmla="*/ 0 w 2491977"/>
                <a:gd name="connsiteY4" fmla="*/ 0 h 166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977" h="1662148">
                  <a:moveTo>
                    <a:pt x="0" y="0"/>
                  </a:moveTo>
                  <a:lnTo>
                    <a:pt x="2491977" y="0"/>
                  </a:lnTo>
                  <a:lnTo>
                    <a:pt x="2491977" y="1662148"/>
                  </a:lnTo>
                  <a:lnTo>
                    <a:pt x="0" y="16621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716" tIns="78232" rIns="78233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признании РО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формального образования Претендент делает запрос в ОВПО 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предшествующего места обучения и предъявляет в принимающий вуз документ описывающий содержание модуля/дисциплины.</a:t>
              </a:r>
              <a:endParaRPr lang="ru-RU" sz="16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650748" y="3409219"/>
              <a:ext cx="3351763" cy="1662148"/>
            </a:xfrm>
            <a:custGeom>
              <a:avLst/>
              <a:gdLst>
                <a:gd name="connsiteX0" fmla="*/ 0 w 2491977"/>
                <a:gd name="connsiteY0" fmla="*/ 0 h 1662148"/>
                <a:gd name="connsiteX1" fmla="*/ 2491977 w 2491977"/>
                <a:gd name="connsiteY1" fmla="*/ 0 h 1662148"/>
                <a:gd name="connsiteX2" fmla="*/ 2491977 w 2491977"/>
                <a:gd name="connsiteY2" fmla="*/ 1662148 h 1662148"/>
                <a:gd name="connsiteX3" fmla="*/ 0 w 2491977"/>
                <a:gd name="connsiteY3" fmla="*/ 1662148 h 1662148"/>
                <a:gd name="connsiteX4" fmla="*/ 0 w 2491977"/>
                <a:gd name="connsiteY4" fmla="*/ 0 h 166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977" h="1662148">
                  <a:moveTo>
                    <a:pt x="0" y="0"/>
                  </a:moveTo>
                  <a:lnTo>
                    <a:pt x="2491977" y="0"/>
                  </a:lnTo>
                  <a:lnTo>
                    <a:pt x="2491977" y="1662148"/>
                  </a:lnTo>
                  <a:lnTo>
                    <a:pt x="0" y="16621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716" tIns="78232" rIns="78233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признании неформального образования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претендент делает запрос в учреждение, выдавшего документ (программу/план обучения) 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предъявляет в принимающий вуз.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650748" y="5093139"/>
              <a:ext cx="3351763" cy="1662148"/>
            </a:xfrm>
            <a:custGeom>
              <a:avLst/>
              <a:gdLst>
                <a:gd name="connsiteX0" fmla="*/ 0 w 2491977"/>
                <a:gd name="connsiteY0" fmla="*/ 0 h 1662148"/>
                <a:gd name="connsiteX1" fmla="*/ 2491977 w 2491977"/>
                <a:gd name="connsiteY1" fmla="*/ 0 h 1662148"/>
                <a:gd name="connsiteX2" fmla="*/ 2491977 w 2491977"/>
                <a:gd name="connsiteY2" fmla="*/ 1662148 h 1662148"/>
                <a:gd name="connsiteX3" fmla="*/ 0 w 2491977"/>
                <a:gd name="connsiteY3" fmla="*/ 1662148 h 1662148"/>
                <a:gd name="connsiteX4" fmla="*/ 0 w 2491977"/>
                <a:gd name="connsiteY4" fmla="*/ 0 h 166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977" h="1662148">
                  <a:moveTo>
                    <a:pt x="0" y="0"/>
                  </a:moveTo>
                  <a:lnTo>
                    <a:pt x="2491977" y="0"/>
                  </a:lnTo>
                  <a:lnTo>
                    <a:pt x="2491977" y="1662148"/>
                  </a:lnTo>
                  <a:lnTo>
                    <a:pt x="0" y="16621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716" tIns="78232" rIns="78233" bIns="78232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 признании РО </a:t>
              </a:r>
              <a:r>
                <a:rPr lang="kk-KZ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неформального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образования через МООК (образовательные платформы)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претендент 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предоставлет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программу/план обучения из официального сайта </a:t>
              </a: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принимающий вуз</a:t>
              </a:r>
              <a:r>
                <a:rPr lang="kk-KZ" sz="1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k-KZ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631709" y="939276"/>
              <a:ext cx="1650471" cy="1050944"/>
            </a:xfrm>
            <a:custGeom>
              <a:avLst/>
              <a:gdLst>
                <a:gd name="connsiteX0" fmla="*/ 0 w 1331878"/>
                <a:gd name="connsiteY0" fmla="*/ 665939 h 1331878"/>
                <a:gd name="connsiteX1" fmla="*/ 665939 w 1331878"/>
                <a:gd name="connsiteY1" fmla="*/ 0 h 1331878"/>
                <a:gd name="connsiteX2" fmla="*/ 1331878 w 1331878"/>
                <a:gd name="connsiteY2" fmla="*/ 665939 h 1331878"/>
                <a:gd name="connsiteX3" fmla="*/ 665939 w 1331878"/>
                <a:gd name="connsiteY3" fmla="*/ 1331878 h 1331878"/>
                <a:gd name="connsiteX4" fmla="*/ 0 w 1331878"/>
                <a:gd name="connsiteY4" fmla="*/ 665939 h 133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878" h="1331878">
                  <a:moveTo>
                    <a:pt x="0" y="665939"/>
                  </a:moveTo>
                  <a:cubicBezTo>
                    <a:pt x="0" y="298151"/>
                    <a:pt x="298151" y="0"/>
                    <a:pt x="665939" y="0"/>
                  </a:cubicBezTo>
                  <a:cubicBezTo>
                    <a:pt x="1033727" y="0"/>
                    <a:pt x="1331878" y="298151"/>
                    <a:pt x="1331878" y="665939"/>
                  </a:cubicBezTo>
                  <a:cubicBezTo>
                    <a:pt x="1331878" y="1033727"/>
                    <a:pt x="1033727" y="1331878"/>
                    <a:pt x="665939" y="1331878"/>
                  </a:cubicBezTo>
                  <a:cubicBezTo>
                    <a:pt x="298151" y="1331878"/>
                    <a:pt x="0" y="1033727"/>
                    <a:pt x="0" y="665939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049" tIns="195049" rIns="195049" bIns="1950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случае отсутствия </a:t>
              </a:r>
              <a:r>
                <a:rPr lang="ru-RU" sz="16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Куррикулумов</a:t>
              </a:r>
              <a:endParaRPr lang="ru-RU" sz="16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911998" y="1722942"/>
              <a:ext cx="3066834" cy="1662148"/>
            </a:xfrm>
            <a:custGeom>
              <a:avLst/>
              <a:gdLst>
                <a:gd name="connsiteX0" fmla="*/ 0 w 2491977"/>
                <a:gd name="connsiteY0" fmla="*/ 0 h 1662148"/>
                <a:gd name="connsiteX1" fmla="*/ 2491977 w 2491977"/>
                <a:gd name="connsiteY1" fmla="*/ 0 h 1662148"/>
                <a:gd name="connsiteX2" fmla="*/ 2491977 w 2491977"/>
                <a:gd name="connsiteY2" fmla="*/ 1662148 h 1662148"/>
                <a:gd name="connsiteX3" fmla="*/ 0 w 2491977"/>
                <a:gd name="connsiteY3" fmla="*/ 1662148 h 1662148"/>
                <a:gd name="connsiteX4" fmla="*/ 0 w 2491977"/>
                <a:gd name="connsiteY4" fmla="*/ 0 h 166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977" h="1662148">
                  <a:moveTo>
                    <a:pt x="0" y="0"/>
                  </a:moveTo>
                  <a:lnTo>
                    <a:pt x="2491977" y="0"/>
                  </a:lnTo>
                  <a:lnTo>
                    <a:pt x="2491977" y="1662148"/>
                  </a:lnTo>
                  <a:lnTo>
                    <a:pt x="0" y="16621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717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Комиссия проводит интервью для определения уровня имеющихся у претендента знаний, умений и навыков.</a:t>
              </a:r>
              <a:endParaRPr lang="ru-RU" sz="16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8911998" y="3432715"/>
              <a:ext cx="3066834" cy="2573620"/>
            </a:xfrm>
            <a:custGeom>
              <a:avLst/>
              <a:gdLst>
                <a:gd name="connsiteX0" fmla="*/ 0 w 2491977"/>
                <a:gd name="connsiteY0" fmla="*/ 0 h 1662148"/>
                <a:gd name="connsiteX1" fmla="*/ 2491977 w 2491977"/>
                <a:gd name="connsiteY1" fmla="*/ 0 h 1662148"/>
                <a:gd name="connsiteX2" fmla="*/ 2491977 w 2491977"/>
                <a:gd name="connsiteY2" fmla="*/ 1662148 h 1662148"/>
                <a:gd name="connsiteX3" fmla="*/ 0 w 2491977"/>
                <a:gd name="connsiteY3" fmla="*/ 1662148 h 1662148"/>
                <a:gd name="connsiteX4" fmla="*/ 0 w 2491977"/>
                <a:gd name="connsiteY4" fmla="*/ 0 h 166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977" h="1662148">
                  <a:moveTo>
                    <a:pt x="0" y="0"/>
                  </a:moveTo>
                  <a:lnTo>
                    <a:pt x="2491977" y="0"/>
                  </a:lnTo>
                  <a:lnTo>
                    <a:pt x="2491977" y="1662148"/>
                  </a:lnTo>
                  <a:lnTo>
                    <a:pt x="0" y="16621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717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наличии различий в системе оценивания учебных достижений по программам академической мобильности (при прохождении обучения в  зарубежных вузах на английском языке) кредиты перезачитываются согласно решению, принятым ОВПО самостоятельно</a:t>
              </a:r>
              <a:endParaRPr lang="ru-RU" sz="1600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8026928" y="1076589"/>
              <a:ext cx="1650471" cy="1050944"/>
            </a:xfrm>
            <a:custGeom>
              <a:avLst/>
              <a:gdLst>
                <a:gd name="connsiteX0" fmla="*/ 0 w 1331878"/>
                <a:gd name="connsiteY0" fmla="*/ 665939 h 1331878"/>
                <a:gd name="connsiteX1" fmla="*/ 665939 w 1331878"/>
                <a:gd name="connsiteY1" fmla="*/ 0 h 1331878"/>
                <a:gd name="connsiteX2" fmla="*/ 1331878 w 1331878"/>
                <a:gd name="connsiteY2" fmla="*/ 665939 h 1331878"/>
                <a:gd name="connsiteX3" fmla="*/ 665939 w 1331878"/>
                <a:gd name="connsiteY3" fmla="*/ 1331878 h 1331878"/>
                <a:gd name="connsiteX4" fmla="*/ 0 w 1331878"/>
                <a:gd name="connsiteY4" fmla="*/ 665939 h 133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878" h="1331878">
                  <a:moveTo>
                    <a:pt x="0" y="665939"/>
                  </a:moveTo>
                  <a:cubicBezTo>
                    <a:pt x="0" y="298151"/>
                    <a:pt x="298151" y="0"/>
                    <a:pt x="665939" y="0"/>
                  </a:cubicBezTo>
                  <a:cubicBezTo>
                    <a:pt x="1033727" y="0"/>
                    <a:pt x="1331878" y="298151"/>
                    <a:pt x="1331878" y="665939"/>
                  </a:cubicBezTo>
                  <a:cubicBezTo>
                    <a:pt x="1331878" y="1033727"/>
                    <a:pt x="1033727" y="1331878"/>
                    <a:pt x="665939" y="1331878"/>
                  </a:cubicBezTo>
                  <a:cubicBezTo>
                    <a:pt x="298151" y="1331878"/>
                    <a:pt x="0" y="1033727"/>
                    <a:pt x="0" y="665939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049" tIns="195049" rIns="195049" bIns="1950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необходимости </a:t>
              </a:r>
              <a:endParaRPr lang="kk-KZ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0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1258</Words>
  <Application>Microsoft Office PowerPoint</Application>
  <PresentationFormat>Широкоэкранный</PresentationFormat>
  <Paragraphs>108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Montserrat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ОСНОВНЫЕ ТЕРМИНЫ </vt:lpstr>
      <vt:lpstr>ОСУЩЕСТВЛЯЕТСЯ ПРИЗНАНИЕ РЕЗУЛЬТАТОВ ОБУЧЕНИЯ:</vt:lpstr>
      <vt:lpstr>Презентация PowerPoint</vt:lpstr>
      <vt:lpstr>ОСНОВНЫЕ ПРАВИЛА ПРИЗНАНИЯ РО</vt:lpstr>
      <vt:lpstr>Порядок признания результатов формального и неформального образования. </vt:lpstr>
      <vt:lpstr>Сопоставление результатов обучения дисциплин</vt:lpstr>
      <vt:lpstr>Примечания к трансферту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 Ташетова</dc:creator>
  <cp:lastModifiedBy>Айгуль Ташетова</cp:lastModifiedBy>
  <cp:revision>45</cp:revision>
  <dcterms:created xsi:type="dcterms:W3CDTF">2024-01-08T12:56:38Z</dcterms:created>
  <dcterms:modified xsi:type="dcterms:W3CDTF">2024-02-06T23:31:15Z</dcterms:modified>
</cp:coreProperties>
</file>