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00" d="100"/>
          <a:sy n="100" d="100"/>
        </p:scale>
        <p:origin x="7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F808A-EA63-447A-8062-5E8ED425F4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8A8-E4A2-43A5-8016-7DAA0F5B7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0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8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55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3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7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7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7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8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4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5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8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8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30238"/>
            <a:ext cx="5591175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64011" y="3987635"/>
            <a:ext cx="6105845" cy="377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t" anchorCtr="0">
            <a:noAutofit/>
          </a:bodyPr>
          <a:lstStyle/>
          <a:p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23675" y="7971844"/>
            <a:ext cx="3308632" cy="4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8" tIns="45366" rIns="90758" bIns="45366" anchor="b" anchorCtr="0">
            <a:noAutofit/>
          </a:bodyPr>
          <a:lstStyle/>
          <a:p>
            <a:fld id="{00000000-1234-1234-1234-123412341234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8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8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3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5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8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4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7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5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2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9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3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C0175-CC67-4E02-A348-E7A50F17F06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1F31-AB8D-4327-B4E8-4600AC9F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1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hyperlink" Target="https://kaznmu.kz/rus/wp-content/uploads/2021/01/pravila-priznaniya-rezultatov-i-perezacheta-kreditov-formalnogo-i-neformalnogo-obucheniya-docx.pdf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dilet.zan.kz/rus/docs/Z070000319_#z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dilet.zan.kz/rus/docs/V1800017588#z0" TargetMode="External"/><Relationship Id="rId4" Type="http://schemas.openxmlformats.org/officeDocument/2006/relationships/hyperlink" Target="https://adilet.zan.kz/rus/docs/V1800017669#z15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dilet.zan.kz/rus/docs/P2200000580#z119" TargetMode="External"/><Relationship Id="rId4" Type="http://schemas.openxmlformats.org/officeDocument/2006/relationships/hyperlink" Target="https://adilet.zan.kz/rus/docs/V1800017657#z3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dilet.zan.kz/rus/docs/V200002184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69506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</a:t>
            </a: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МЕДИЦИНСКИЙ УНИВЕРСИТЕТ ИМЕНИ 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 АСФЕНДИЯРОВА</a:t>
            </a: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73969"/>
            <a:ext cx="1219199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ДАР,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Ташетова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Балабековна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  <a:endParaRPr lang="ru-RU" sz="1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19394" y="3216109"/>
            <a:ext cx="12192000" cy="9934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результатов обучения формального и неформального обучения.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10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29561" y="1238806"/>
            <a:ext cx="11149832" cy="4809962"/>
            <a:chOff x="457200" y="1400092"/>
            <a:chExt cx="8266271" cy="521953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57200" y="1400092"/>
              <a:ext cx="8266271" cy="5197262"/>
              <a:chOff x="434056" y="1355058"/>
              <a:chExt cx="8289279" cy="4394349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36019" y="1355058"/>
                <a:ext cx="2520013" cy="2152378"/>
                <a:chOff x="200532" y="247029"/>
                <a:chExt cx="2520013" cy="2152378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200532" y="257753"/>
                  <a:ext cx="2520013" cy="214165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00532" y="247029"/>
                  <a:ext cx="2520013" cy="214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466725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ru-RU" sz="1600" i="0" kern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Результаты обучения, полученные на предшествующем этапе обучения для продолжения обучения </a:t>
                  </a:r>
                </a:p>
                <a:p>
                  <a:pPr lvl="0" algn="ctr" defTabSz="466725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ru-RU" sz="1600" i="0" kern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при восстановлении, </a:t>
                  </a:r>
                </a:p>
                <a:p>
                  <a:pPr lvl="0" algn="ctr" defTabSz="466725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ru-RU" sz="1600" i="0" kern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выходе с академического отпуска, </a:t>
                  </a:r>
                </a:p>
                <a:p>
                  <a:pPr lvl="0" algn="ctr" defTabSz="466725">
                    <a:lnSpc>
                      <a:spcPts val="1500"/>
                    </a:lnSpc>
                    <a:spcBef>
                      <a:spcPct val="0"/>
                    </a:spcBef>
                  </a:pPr>
                  <a:r>
                    <a:rPr lang="ru-RU" sz="1600" i="0" kern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переводе из одной ОП на другую, из одного вуза в другой.</a:t>
                  </a:r>
                  <a:endParaRPr lang="ru-RU" sz="1600" i="0" kern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3312975" y="1355058"/>
                <a:ext cx="2520014" cy="2152378"/>
                <a:chOff x="3077488" y="247029"/>
                <a:chExt cx="2520014" cy="2152378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3077488" y="257753"/>
                  <a:ext cx="2520013" cy="214165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077488" y="247029"/>
                  <a:ext cx="2520014" cy="214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algn="ctr" defTabSz="466725">
                    <a:lnSpc>
                      <a:spcPts val="15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Результаты обучения, предыдущего уровня формального </a:t>
                  </a:r>
                  <a:r>
                    <a:rPr lang="ru-RU" sz="160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ТиППО</a:t>
                  </a:r>
                  <a:r>
                    <a: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, или программы высшего образования, или программы общего среднего образования для продолжения обучения на следующем уровне по сокращенным </a:t>
                  </a:r>
                  <a:r>
                    <a:rPr lang="ru-RU" sz="1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ОП высшего </a:t>
                  </a:r>
                  <a:r>
                    <a: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образования</a:t>
                  </a: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6189930" y="1355058"/>
                <a:ext cx="2527221" cy="2152378"/>
                <a:chOff x="5954443" y="247029"/>
                <a:chExt cx="2527221" cy="2152378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5954443" y="257753"/>
                  <a:ext cx="2520013" cy="214165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961651" y="247029"/>
                  <a:ext cx="2520013" cy="214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Результаты обучения, </a:t>
                  </a:r>
                  <a:r>
                    <a:rPr lang="ru-RU" sz="1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неформальное образования </a:t>
                  </a:r>
                  <a:r>
                    <a: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для продолжения обучения на следующем уровне образования и/или для получения второго высшего образования </a:t>
                  </a: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434056" y="3607753"/>
                <a:ext cx="2520013" cy="2141654"/>
                <a:chOff x="198569" y="2499724"/>
                <a:chExt cx="2520013" cy="2141654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98569" y="2499724"/>
                  <a:ext cx="2520013" cy="214165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98569" y="2499724"/>
                  <a:ext cx="2520013" cy="214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i="0" kern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Результаты обучения языковых компетенций по международным/признанным сертификатам.</a:t>
                  </a:r>
                  <a:endParaRPr lang="ru-RU" sz="1600" i="0" kern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6189930" y="3607189"/>
                <a:ext cx="2533405" cy="2142218"/>
                <a:chOff x="5954443" y="2499160"/>
                <a:chExt cx="2533405" cy="2142218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5954443" y="2499724"/>
                  <a:ext cx="2520013" cy="214165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67835" y="2499160"/>
                  <a:ext cx="2520013" cy="214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Результаты обучения, полученные в рамках академической мобильности, с обязательным </a:t>
                  </a:r>
                  <a:r>
                    <a:rPr lang="ru-RU" sz="160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перезачетом</a:t>
                  </a:r>
                  <a:r>
                    <a: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освоенных  кредитов в своей ОВПО или для продолжения учебы в другой ОВПО.</a:t>
                  </a:r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3341819" y="4086663"/>
              <a:ext cx="2513018" cy="253296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Результаты обучения неформального образования соответствующего уровня в качестве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пререквизитов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при поступлении в магистратуру/</a:t>
              </a:r>
            </a:p>
            <a:p>
              <a:pPr lvl="0" algn="ctr" defTabSz="533400">
                <a:spcBef>
                  <a:spcPct val="0"/>
                </a:spcBef>
              </a:pP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докторантуру. 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524000" y="72466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обучения формального и неформального образования считаются знания, навыки и компетенции,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полученные: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11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68327" y="151053"/>
            <a:ext cx="8229600" cy="634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признания результатов формального и неформального образования.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31108" y="1119361"/>
            <a:ext cx="11160817" cy="4605164"/>
          </a:xfrm>
        </p:spPr>
        <p:txBody>
          <a:bodyPr>
            <a:noAutofit/>
          </a:bodyPr>
          <a:lstStyle/>
          <a:p>
            <a:pPr marL="531813" lvl="1" indent="-514350" algn="just">
              <a:lnSpc>
                <a:spcPts val="15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признания результатов обучения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ОВПО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создается комиссия по признанию результатов формального и неформального обучения обучающихся (далее - Комиссия), состоящая из нечетного количества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7425" lvl="1" indent="-45085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числа членов комиссии большинством голосов избирается председатель комиссии, который руководит деятельностью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комиссии. </a:t>
            </a:r>
          </a:p>
          <a:p>
            <a:pPr marL="536575" lvl="1" indent="0" algn="just">
              <a:lnSpc>
                <a:spcPts val="1500"/>
              </a:lnSpc>
              <a:spcBef>
                <a:spcPts val="0"/>
              </a:spcBef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 algn="just">
              <a:lnSpc>
                <a:spcPts val="15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Лицо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подавшее заявление на признание результатов обучения (далее - Претендент), предоставляет на рассмотрение Комиссии следующие документы: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6312" lvl="0" indent="-45720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имя председателя Комиссии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форме, утвержденной ОВПО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признании результатов обучения;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6312" lvl="0" indent="-45720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копия удостоверения личности;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6312" lvl="0" indent="-457200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оригинал документа, подтверждающего результаты обучения формального или неформального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</a:p>
          <a:p>
            <a:pPr marL="519112" lvl="0" indent="0" algn="just">
              <a:lnSpc>
                <a:spcPts val="15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ts val="15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на основании предоставленных документов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проводит сопоставление результатов обучения дисциплин изученных на предыдущем этапе обучения с учебным планом заявленной образовательной программы;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знакомит претендентов с условиями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перезачета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определяет дисциплины, которые можно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перезачесть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переходят в академическую разницу. </a:t>
            </a: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выносит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решение 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перезачете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дисциплин, о необходимости сдачи итогового контроля;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комиссии принимается большинством голосов от общего числа участвующих в заседании комиссии. Решение комиссии оформляется протоколом по форме, установленной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ОВПО.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lvl="0" indent="-441325" algn="just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дисциплин учебных кредитов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перезачета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дисциплин передается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офис Регистратора, и дисциплины переносятся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транскрипт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12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4519"/>
            <a:ext cx="8001001" cy="470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47950" y="94709"/>
            <a:ext cx="8229600" cy="70636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обучения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13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19375" y="255315"/>
            <a:ext cx="8229600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Примечания к трансферту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95535" y="1019869"/>
            <a:ext cx="11082089" cy="508681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Куррикулумов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признании 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формального образования Претендент делает запрос в ОВПО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предшествующего места обучения и предъявляет в принимающий вуз документ описывающий содержание модуля/дисциплины.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признании неформального образования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претендент делает запрос в учреждение, выдавшего документ (программу/план обучения)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и предъявляет в принимающий вуз.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ри признании РО неформального образования через МООК (образовательные платформы)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претендент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программу/план обучения из официального сайта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в принимающий вуз</a:t>
            </a: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Рекомендации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по перезачету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ри признании РО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КВ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перезачет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по наименованию модуля/дисциплины по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транскрипту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предыдущего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этапе обучения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ри признании РО </a:t>
            </a:r>
            <a:r>
              <a:rPr lang="kk-K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 –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перезачет осуществляется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наименованию модуля/дисциплина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РУПлу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заявленной образовательной программы принимающего вуза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Комиссия проводит интервью для определения уровня имеющихся у претендента знаний, умений и навыков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5963" indent="-266700">
              <a:buFont typeface="Wingdings" panose="05000000000000000000" pitchFamily="2" charset="2"/>
              <a:buChar char="q"/>
            </a:pPr>
            <a:r>
              <a:rPr lang="kk-K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наличии различий в системе оценивания учебных достижений по программам академической мобильности (при прохождении обучения в  зарубежных вузах на английском языке) кредиты перезачитываются согласно </a:t>
            </a:r>
            <a:r>
              <a:rPr lang="kk-K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решению,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принятым ОВПО самостоятельно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5"/>
          <p:cNvSpPr txBox="1"/>
          <p:nvPr/>
        </p:nvSpPr>
        <p:spPr>
          <a:xfrm>
            <a:off x="1695723" y="267679"/>
            <a:ext cx="9796087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255" algn="ctr">
              <a:spcBef>
                <a:spcPts val="65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результатов обучения и </a:t>
            </a:r>
            <a:r>
              <a:rPr lang="ru-RU" sz="2400" b="1" spc="13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перезачета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кредитов</a:t>
            </a:r>
            <a:endParaRPr lang="ru-RU" sz="2400" dirty="0">
              <a:solidFill>
                <a:srgbClr val="8B4D80"/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2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651545" y="5800664"/>
            <a:ext cx="11435209" cy="798007"/>
            <a:chOff x="651545" y="5755775"/>
            <a:chExt cx="11435209" cy="79800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49552" y="5796652"/>
              <a:ext cx="1063720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tabLst>
                  <a:tab pos="6384925" algn="r"/>
                </a:tabLst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Необходимость разработки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единых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подходов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процедуре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признания результатов и </a:t>
              </a: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перезачета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кредитов.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45" y="5755775"/>
              <a:ext cx="798007" cy="79800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76645" y="1576536"/>
            <a:ext cx="5194804" cy="3447169"/>
            <a:chOff x="529936" y="2290279"/>
            <a:chExt cx="4753631" cy="1901452"/>
          </a:xfrm>
        </p:grpSpPr>
        <p:sp>
          <p:nvSpPr>
            <p:cNvPr id="38" name="Shape 37"/>
            <p:cNvSpPr/>
            <p:nvPr/>
          </p:nvSpPr>
          <p:spPr>
            <a:xfrm>
              <a:off x="529936" y="2290279"/>
              <a:ext cx="4753631" cy="1901452"/>
            </a:xfrm>
            <a:prstGeom prst="leftRightRibb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1100371" y="2623033"/>
              <a:ext cx="1568698" cy="931711"/>
            </a:xfrm>
            <a:custGeom>
              <a:avLst/>
              <a:gdLst>
                <a:gd name="connsiteX0" fmla="*/ 0 w 1568698"/>
                <a:gd name="connsiteY0" fmla="*/ 0 h 931711"/>
                <a:gd name="connsiteX1" fmla="*/ 1568698 w 1568698"/>
                <a:gd name="connsiteY1" fmla="*/ 0 h 931711"/>
                <a:gd name="connsiteX2" fmla="*/ 1568698 w 1568698"/>
                <a:gd name="connsiteY2" fmla="*/ 931711 h 931711"/>
                <a:gd name="connsiteX3" fmla="*/ 0 w 1568698"/>
                <a:gd name="connsiteY3" fmla="*/ 931711 h 931711"/>
                <a:gd name="connsiteX4" fmla="*/ 0 w 1568698"/>
                <a:gd name="connsiteY4" fmla="*/ 0 h 93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698" h="931711">
                  <a:moveTo>
                    <a:pt x="0" y="0"/>
                  </a:moveTo>
                  <a:lnTo>
                    <a:pt x="1568698" y="0"/>
                  </a:lnTo>
                  <a:lnTo>
                    <a:pt x="1568698" y="931711"/>
                  </a:lnTo>
                  <a:lnTo>
                    <a:pt x="0" y="9317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672" rIns="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Большая разница в учебных планах </a:t>
              </a:r>
              <a:endParaRPr lang="ru-RU" sz="1600" kern="1200" dirty="0">
                <a:solidFill>
                  <a:schemeClr val="accent5"/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669069" y="2927265"/>
              <a:ext cx="2091597" cy="931711"/>
            </a:xfrm>
            <a:custGeom>
              <a:avLst/>
              <a:gdLst>
                <a:gd name="connsiteX0" fmla="*/ 0 w 1853916"/>
                <a:gd name="connsiteY0" fmla="*/ 0 h 931711"/>
                <a:gd name="connsiteX1" fmla="*/ 1853916 w 1853916"/>
                <a:gd name="connsiteY1" fmla="*/ 0 h 931711"/>
                <a:gd name="connsiteX2" fmla="*/ 1853916 w 1853916"/>
                <a:gd name="connsiteY2" fmla="*/ 931711 h 931711"/>
                <a:gd name="connsiteX3" fmla="*/ 0 w 1853916"/>
                <a:gd name="connsiteY3" fmla="*/ 931711 h 931711"/>
                <a:gd name="connsiteX4" fmla="*/ 0 w 1853916"/>
                <a:gd name="connsiteY4" fmla="*/ 0 h 93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916" h="931711">
                  <a:moveTo>
                    <a:pt x="0" y="0"/>
                  </a:moveTo>
                  <a:lnTo>
                    <a:pt x="1853916" y="0"/>
                  </a:lnTo>
                  <a:lnTo>
                    <a:pt x="1853916" y="931711"/>
                  </a:lnTo>
                  <a:lnTo>
                    <a:pt x="0" y="9317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lvl="0" algn="ctr" defTabSz="800100">
                <a:lnSpc>
                  <a:spcPts val="1900"/>
                </a:lnSpc>
                <a:spcBef>
                  <a:spcPct val="0"/>
                </a:spcBef>
              </a:pPr>
              <a:r>
                <a:rPr lang="ru-RU" sz="1600" b="1" kern="1200" spc="13" dirty="0" smtClean="0">
                  <a:solidFill>
                    <a:srgbClr val="8B4D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ПРОБЛЕМЫ</a:t>
              </a:r>
            </a:p>
            <a:p>
              <a:pPr marL="285750" lvl="0" indent="-285750" algn="ctr" defTabSz="800100">
                <a:lnSpc>
                  <a:spcPts val="19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Реализации академической мобильности </a:t>
              </a:r>
            </a:p>
            <a:p>
              <a:pPr marL="285750" lvl="0" indent="-285750" algn="ctr" defTabSz="800100">
                <a:lnSpc>
                  <a:spcPts val="19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Перевода и восстановлении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5473734" y="947903"/>
            <a:ext cx="6654063" cy="60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</a:t>
            </a:r>
            <a:r>
              <a:rPr lang="ru-RU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в разделах академической </a:t>
            </a:r>
            <a:r>
              <a:rPr lang="ru-RU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медицинских ОВПО</a:t>
            </a:r>
            <a:r>
              <a:rPr lang="ru-RU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265667" y="1619339"/>
            <a:ext cx="6820550" cy="4256208"/>
            <a:chOff x="5288742" y="850292"/>
            <a:chExt cx="6903257" cy="451061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288742" y="1714411"/>
              <a:ext cx="6903257" cy="3646493"/>
              <a:chOff x="1006177" y="1545753"/>
              <a:chExt cx="6036258" cy="3981078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006177" y="1545753"/>
                <a:ext cx="6036258" cy="3981078"/>
                <a:chOff x="3063054" y="1818470"/>
                <a:chExt cx="3598547" cy="2880921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3317262" y="1830988"/>
                  <a:ext cx="3344339" cy="388992"/>
                </a:xfrm>
                <a:custGeom>
                  <a:avLst/>
                  <a:gdLst>
                    <a:gd name="connsiteX0" fmla="*/ 0 w 6699432"/>
                    <a:gd name="connsiteY0" fmla="*/ 0 h 401509"/>
                    <a:gd name="connsiteX1" fmla="*/ 6498678 w 6699432"/>
                    <a:gd name="connsiteY1" fmla="*/ 0 h 401509"/>
                    <a:gd name="connsiteX2" fmla="*/ 6699432 w 6699432"/>
                    <a:gd name="connsiteY2" fmla="*/ 200755 h 401509"/>
                    <a:gd name="connsiteX3" fmla="*/ 6498678 w 6699432"/>
                    <a:gd name="connsiteY3" fmla="*/ 401509 h 401509"/>
                    <a:gd name="connsiteX4" fmla="*/ 0 w 6699432"/>
                    <a:gd name="connsiteY4" fmla="*/ 401509 h 401509"/>
                    <a:gd name="connsiteX5" fmla="*/ 0 w 6699432"/>
                    <a:gd name="connsiteY5" fmla="*/ 0 h 40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99432" h="401509">
                      <a:moveTo>
                        <a:pt x="6699432" y="401508"/>
                      </a:moveTo>
                      <a:lnTo>
                        <a:pt x="200754" y="401508"/>
                      </a:lnTo>
                      <a:lnTo>
                        <a:pt x="0" y="200754"/>
                      </a:lnTo>
                      <a:lnTo>
                        <a:pt x="200754" y="1"/>
                      </a:lnTo>
                      <a:lnTo>
                        <a:pt x="6699432" y="1"/>
                      </a:lnTo>
                      <a:lnTo>
                        <a:pt x="6699432" y="401508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277432" tIns="57151" rIns="106680" bIns="57151" numCol="1" spcCol="1270" anchor="ctr" anchorCtr="0">
                  <a:noAutofit/>
                </a:bodyPr>
                <a:lstStyle/>
                <a:p>
                  <a:pPr marL="360000" lvl="0" defTabSz="666750">
                    <a:lnSpc>
                      <a:spcPts val="1900"/>
                    </a:lnSpc>
                  </a:pPr>
                  <a:r>
                    <a:rPr lang="ru-RU" sz="1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Академическая мобильность и </a:t>
                  </a:r>
                  <a:r>
                    <a:rPr lang="ru-RU" sz="1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перезачет</a:t>
                  </a:r>
                  <a:r>
                    <a:rPr lang="ru-RU" sz="1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кредитов </a:t>
                  </a:r>
                  <a:endPara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3063054" y="1818470"/>
                  <a:ext cx="424370" cy="401509"/>
                </a:xfrm>
                <a:prstGeom prst="ellipse">
                  <a:avLst/>
                </a:prstGeom>
                <a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000" r="-1000"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3317262" y="2305344"/>
                  <a:ext cx="3344339" cy="401511"/>
                </a:xfrm>
                <a:custGeom>
                  <a:avLst/>
                  <a:gdLst>
                    <a:gd name="connsiteX0" fmla="*/ 0 w 6699432"/>
                    <a:gd name="connsiteY0" fmla="*/ 0 h 401509"/>
                    <a:gd name="connsiteX1" fmla="*/ 6498678 w 6699432"/>
                    <a:gd name="connsiteY1" fmla="*/ 0 h 401509"/>
                    <a:gd name="connsiteX2" fmla="*/ 6699432 w 6699432"/>
                    <a:gd name="connsiteY2" fmla="*/ 200755 h 401509"/>
                    <a:gd name="connsiteX3" fmla="*/ 6498678 w 6699432"/>
                    <a:gd name="connsiteY3" fmla="*/ 401509 h 401509"/>
                    <a:gd name="connsiteX4" fmla="*/ 0 w 6699432"/>
                    <a:gd name="connsiteY4" fmla="*/ 401509 h 401509"/>
                    <a:gd name="connsiteX5" fmla="*/ 0 w 6699432"/>
                    <a:gd name="connsiteY5" fmla="*/ 0 h 40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99432" h="401509">
                      <a:moveTo>
                        <a:pt x="6699432" y="401508"/>
                      </a:moveTo>
                      <a:lnTo>
                        <a:pt x="200754" y="401508"/>
                      </a:lnTo>
                      <a:lnTo>
                        <a:pt x="0" y="200754"/>
                      </a:lnTo>
                      <a:lnTo>
                        <a:pt x="200754" y="1"/>
                      </a:lnTo>
                      <a:lnTo>
                        <a:pt x="6699432" y="1"/>
                      </a:lnTo>
                      <a:lnTo>
                        <a:pt x="6699432" y="401508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277432" tIns="57151" rIns="106680" bIns="57151" numCol="1" spcCol="1270" anchor="ctr" anchorCtr="0">
                  <a:noAutofit/>
                </a:bodyPr>
                <a:lstStyle/>
                <a:p>
                  <a:pPr marL="360000" lvl="0" defTabSz="666750">
                    <a:lnSpc>
                      <a:spcPts val="1900"/>
                    </a:lnSpc>
                  </a:pPr>
                  <a:r>
                    <a:rPr lang="ru-RU" sz="1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Академическая мобильность и перевод с одной специальности на другую</a:t>
                  </a:r>
                  <a:endPara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>
                  <a:off x="3063054" y="2305345"/>
                  <a:ext cx="424370" cy="401509"/>
                </a:xfrm>
                <a:prstGeom prst="ellipse">
                  <a:avLst/>
                </a:prstGeom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t="-5000" b="-5000"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3317262" y="2792221"/>
                  <a:ext cx="3344339" cy="401510"/>
                </a:xfrm>
                <a:custGeom>
                  <a:avLst/>
                  <a:gdLst>
                    <a:gd name="connsiteX0" fmla="*/ 0 w 6699432"/>
                    <a:gd name="connsiteY0" fmla="*/ 0 h 401509"/>
                    <a:gd name="connsiteX1" fmla="*/ 6498678 w 6699432"/>
                    <a:gd name="connsiteY1" fmla="*/ 0 h 401509"/>
                    <a:gd name="connsiteX2" fmla="*/ 6699432 w 6699432"/>
                    <a:gd name="connsiteY2" fmla="*/ 200755 h 401509"/>
                    <a:gd name="connsiteX3" fmla="*/ 6498678 w 6699432"/>
                    <a:gd name="connsiteY3" fmla="*/ 401509 h 401509"/>
                    <a:gd name="connsiteX4" fmla="*/ 0 w 6699432"/>
                    <a:gd name="connsiteY4" fmla="*/ 401509 h 401509"/>
                    <a:gd name="connsiteX5" fmla="*/ 0 w 6699432"/>
                    <a:gd name="connsiteY5" fmla="*/ 0 h 40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99432" h="401509">
                      <a:moveTo>
                        <a:pt x="6699432" y="401508"/>
                      </a:moveTo>
                      <a:lnTo>
                        <a:pt x="200754" y="401508"/>
                      </a:lnTo>
                      <a:lnTo>
                        <a:pt x="0" y="200754"/>
                      </a:lnTo>
                      <a:lnTo>
                        <a:pt x="200754" y="1"/>
                      </a:lnTo>
                      <a:lnTo>
                        <a:pt x="6699432" y="1"/>
                      </a:lnTo>
                      <a:lnTo>
                        <a:pt x="6699432" y="401508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277432" tIns="57150" rIns="106680" bIns="57151" numCol="1" spcCol="1270" anchor="ctr" anchorCtr="0">
                  <a:noAutofit/>
                </a:bodyPr>
                <a:lstStyle/>
                <a:p>
                  <a:pPr marL="360000" lvl="0" defTabSz="666750">
                    <a:lnSpc>
                      <a:spcPts val="1900"/>
                    </a:lnSpc>
                  </a:pPr>
                  <a:r>
                    <a:rPr lang="ru-RU" sz="1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Прогресс обучающихся, признание и сертификация</a:t>
                  </a:r>
                  <a:endPara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>
                  <a:off x="3063054" y="2792221"/>
                  <a:ext cx="424370" cy="401509"/>
                </a:xfrm>
                <a:prstGeom prst="ellipse">
                  <a:avLst/>
                </a:prstGeom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3317262" y="3294108"/>
                  <a:ext cx="3344339" cy="401510"/>
                </a:xfrm>
                <a:custGeom>
                  <a:avLst/>
                  <a:gdLst>
                    <a:gd name="connsiteX0" fmla="*/ 0 w 6699432"/>
                    <a:gd name="connsiteY0" fmla="*/ 0 h 401509"/>
                    <a:gd name="connsiteX1" fmla="*/ 6498678 w 6699432"/>
                    <a:gd name="connsiteY1" fmla="*/ 0 h 401509"/>
                    <a:gd name="connsiteX2" fmla="*/ 6699432 w 6699432"/>
                    <a:gd name="connsiteY2" fmla="*/ 200755 h 401509"/>
                    <a:gd name="connsiteX3" fmla="*/ 6498678 w 6699432"/>
                    <a:gd name="connsiteY3" fmla="*/ 401509 h 401509"/>
                    <a:gd name="connsiteX4" fmla="*/ 0 w 6699432"/>
                    <a:gd name="connsiteY4" fmla="*/ 401509 h 401509"/>
                    <a:gd name="connsiteX5" fmla="*/ 0 w 6699432"/>
                    <a:gd name="connsiteY5" fmla="*/ 0 h 40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99432" h="401509">
                      <a:moveTo>
                        <a:pt x="6699432" y="401508"/>
                      </a:moveTo>
                      <a:lnTo>
                        <a:pt x="200754" y="401508"/>
                      </a:lnTo>
                      <a:lnTo>
                        <a:pt x="0" y="200754"/>
                      </a:lnTo>
                      <a:lnTo>
                        <a:pt x="200754" y="1"/>
                      </a:lnTo>
                      <a:lnTo>
                        <a:pt x="6699432" y="1"/>
                      </a:lnTo>
                      <a:lnTo>
                        <a:pt x="6699432" y="401508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277432" tIns="57150" rIns="106680" bIns="57151" numCol="1" spcCol="1270" anchor="ctr" anchorCtr="0">
                  <a:noAutofit/>
                </a:bodyPr>
                <a:lstStyle/>
                <a:p>
                  <a:pPr marL="360000" lvl="0" defTabSz="666750">
                    <a:lnSpc>
                      <a:spcPts val="1900"/>
                    </a:lnSpc>
                  </a:pPr>
                  <a:r>
                    <a:rPr lang="ru-RU" sz="1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Правила перевода, восстановления и отчисления обучающихся</a:t>
                  </a:r>
                  <a:endPara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3063054" y="3294108"/>
                  <a:ext cx="424370" cy="401509"/>
                </a:xfrm>
                <a:prstGeom prst="ellipse">
                  <a:avLst/>
                </a:prstGeom>
                <a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26000" r="-26000"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Полилиния 19"/>
                <p:cNvSpPr/>
                <p:nvPr/>
              </p:nvSpPr>
              <p:spPr>
                <a:xfrm>
                  <a:off x="3317262" y="3795994"/>
                  <a:ext cx="3344339" cy="401510"/>
                </a:xfrm>
                <a:custGeom>
                  <a:avLst/>
                  <a:gdLst>
                    <a:gd name="connsiteX0" fmla="*/ 0 w 6699432"/>
                    <a:gd name="connsiteY0" fmla="*/ 0 h 401509"/>
                    <a:gd name="connsiteX1" fmla="*/ 6498678 w 6699432"/>
                    <a:gd name="connsiteY1" fmla="*/ 0 h 401509"/>
                    <a:gd name="connsiteX2" fmla="*/ 6699432 w 6699432"/>
                    <a:gd name="connsiteY2" fmla="*/ 200755 h 401509"/>
                    <a:gd name="connsiteX3" fmla="*/ 6498678 w 6699432"/>
                    <a:gd name="connsiteY3" fmla="*/ 401509 h 401509"/>
                    <a:gd name="connsiteX4" fmla="*/ 0 w 6699432"/>
                    <a:gd name="connsiteY4" fmla="*/ 401509 h 401509"/>
                    <a:gd name="connsiteX5" fmla="*/ 0 w 6699432"/>
                    <a:gd name="connsiteY5" fmla="*/ 0 h 40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99432" h="401509">
                      <a:moveTo>
                        <a:pt x="6699432" y="401508"/>
                      </a:moveTo>
                      <a:lnTo>
                        <a:pt x="200754" y="401508"/>
                      </a:lnTo>
                      <a:lnTo>
                        <a:pt x="0" y="200754"/>
                      </a:lnTo>
                      <a:lnTo>
                        <a:pt x="200754" y="1"/>
                      </a:lnTo>
                      <a:lnTo>
                        <a:pt x="6699432" y="1"/>
                      </a:lnTo>
                      <a:lnTo>
                        <a:pt x="6699432" y="401508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277432" tIns="57151" rIns="106680" bIns="57150" numCol="1" spcCol="1270" anchor="ctr" anchorCtr="0">
                  <a:noAutofit/>
                </a:bodyPr>
                <a:lstStyle/>
                <a:p>
                  <a:pPr marL="360000" lvl="0" defTabSz="666750">
                    <a:lnSpc>
                      <a:spcPts val="1900"/>
                    </a:lnSpc>
                  </a:pPr>
                  <a:r>
                    <a:rPr lang="ru-RU" sz="1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Правила перевода и восстановления </a:t>
                  </a:r>
                  <a:endPara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3063054" y="3756847"/>
                  <a:ext cx="449086" cy="455397"/>
                </a:xfrm>
                <a:prstGeom prst="ellipse">
                  <a:avLst/>
                </a:prstGeom>
                <a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3317262" y="4297881"/>
                  <a:ext cx="3344339" cy="401510"/>
                </a:xfrm>
                <a:custGeom>
                  <a:avLst/>
                  <a:gdLst>
                    <a:gd name="connsiteX0" fmla="*/ 0 w 6699432"/>
                    <a:gd name="connsiteY0" fmla="*/ 0 h 401509"/>
                    <a:gd name="connsiteX1" fmla="*/ 6498678 w 6699432"/>
                    <a:gd name="connsiteY1" fmla="*/ 0 h 401509"/>
                    <a:gd name="connsiteX2" fmla="*/ 6699432 w 6699432"/>
                    <a:gd name="connsiteY2" fmla="*/ 200755 h 401509"/>
                    <a:gd name="connsiteX3" fmla="*/ 6498678 w 6699432"/>
                    <a:gd name="connsiteY3" fmla="*/ 401509 h 401509"/>
                    <a:gd name="connsiteX4" fmla="*/ 0 w 6699432"/>
                    <a:gd name="connsiteY4" fmla="*/ 401509 h 401509"/>
                    <a:gd name="connsiteX5" fmla="*/ 0 w 6699432"/>
                    <a:gd name="connsiteY5" fmla="*/ 0 h 40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99432" h="401509">
                      <a:moveTo>
                        <a:pt x="6699432" y="401508"/>
                      </a:moveTo>
                      <a:lnTo>
                        <a:pt x="200754" y="401508"/>
                      </a:lnTo>
                      <a:lnTo>
                        <a:pt x="0" y="200754"/>
                      </a:lnTo>
                      <a:lnTo>
                        <a:pt x="200754" y="1"/>
                      </a:lnTo>
                      <a:lnTo>
                        <a:pt x="6699432" y="1"/>
                      </a:lnTo>
                      <a:lnTo>
                        <a:pt x="6699432" y="401508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277432" tIns="57151" rIns="106680" bIns="57150" numCol="1" spcCol="1270" anchor="ctr" anchorCtr="0">
                  <a:noAutofit/>
                </a:bodyPr>
                <a:lstStyle/>
                <a:p>
                  <a:pPr marL="360000" lvl="0" defTabSz="666750">
                    <a:lnSpc>
                      <a:spcPts val="1900"/>
                    </a:lnSpc>
                  </a:pPr>
                  <a:r>
                    <a:rPr lang="ru-RU" sz="1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Признание результатов формального и неформального обучения </a:t>
                  </a:r>
                  <a:endPara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263" y="5036232"/>
                <a:ext cx="831216" cy="366874"/>
              </a:xfrm>
              <a:prstGeom prst="rect">
                <a:avLst/>
              </a:prstGeom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5371449" y="850292"/>
              <a:ext cx="6797392" cy="849554"/>
              <a:chOff x="5371449" y="850292"/>
              <a:chExt cx="6797392" cy="849554"/>
            </a:xfrm>
          </p:grpSpPr>
          <p:sp>
            <p:nvSpPr>
              <p:cNvPr id="33" name="Полилиния 32"/>
              <p:cNvSpPr/>
              <p:nvPr/>
            </p:nvSpPr>
            <p:spPr>
              <a:xfrm>
                <a:off x="5776401" y="850292"/>
                <a:ext cx="6392440" cy="849554"/>
              </a:xfrm>
              <a:custGeom>
                <a:avLst/>
                <a:gdLst>
                  <a:gd name="connsiteX0" fmla="*/ 0 w 6699432"/>
                  <a:gd name="connsiteY0" fmla="*/ 0 h 401509"/>
                  <a:gd name="connsiteX1" fmla="*/ 6498678 w 6699432"/>
                  <a:gd name="connsiteY1" fmla="*/ 0 h 401509"/>
                  <a:gd name="connsiteX2" fmla="*/ 6699432 w 6699432"/>
                  <a:gd name="connsiteY2" fmla="*/ 200755 h 401509"/>
                  <a:gd name="connsiteX3" fmla="*/ 6498678 w 6699432"/>
                  <a:gd name="connsiteY3" fmla="*/ 401509 h 401509"/>
                  <a:gd name="connsiteX4" fmla="*/ 0 w 6699432"/>
                  <a:gd name="connsiteY4" fmla="*/ 401509 h 401509"/>
                  <a:gd name="connsiteX5" fmla="*/ 0 w 6699432"/>
                  <a:gd name="connsiteY5" fmla="*/ 0 h 40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99432" h="401509">
                    <a:moveTo>
                      <a:pt x="6699432" y="401508"/>
                    </a:moveTo>
                    <a:lnTo>
                      <a:pt x="200754" y="401508"/>
                    </a:lnTo>
                    <a:lnTo>
                      <a:pt x="0" y="200754"/>
                    </a:lnTo>
                    <a:lnTo>
                      <a:pt x="200754" y="1"/>
                    </a:lnTo>
                    <a:lnTo>
                      <a:pt x="6699432" y="1"/>
                    </a:lnTo>
                    <a:lnTo>
                      <a:pt x="6699432" y="401508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277432" tIns="57151" rIns="106680" bIns="57151" numCol="1" spcCol="1270" anchor="ctr" anchorCtr="0">
                <a:noAutofit/>
              </a:bodyPr>
              <a:lstStyle/>
              <a:p>
                <a:pPr lvl="0" algn="just" eaLnBrk="0" fontAlgn="base" hangingPunct="0">
                  <a:lnSpc>
                    <a:spcPts val="1600"/>
                  </a:lnSpc>
                  <a:spcAft>
                    <a:spcPts val="0"/>
                  </a:spcAft>
                  <a:buClrTx/>
                  <a:tabLst>
                    <a:tab pos="6384925" algn="r"/>
                  </a:tabLst>
                </a:pPr>
                <a:r>
                  <a:rPr lang="en-US" alt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Перевод, восстановления, отчисления обучающихся,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предоставления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академического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отпуска 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11"/>
                  </a:rPr>
                  <a:t>Правила признания результатов и </a:t>
                </a:r>
                <a:r>
                  <a:rPr lang="ru-RU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11"/>
                  </a:rPr>
                  <a:t>перезачета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11"/>
                  </a:rPr>
                  <a:t> кредитов формального и неформального обучения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1449" y="909294"/>
                <a:ext cx="594944" cy="7129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24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3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37" name="Объект 3"/>
          <p:cNvSpPr>
            <a:spLocks noGrp="1"/>
          </p:cNvSpPr>
          <p:nvPr>
            <p:ph idx="1"/>
          </p:nvPr>
        </p:nvSpPr>
        <p:spPr>
          <a:xfrm>
            <a:off x="971599" y="2060848"/>
            <a:ext cx="10432211" cy="3482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Механизм признания результатов обучения, полученных через формальное и неформальное образование  разработан в соответствии с НПА, регламентирующими образовательную деятельность в РК и рекомендуется к внедрению в качестве обязательного элемента образовательной деятельности медицинских вузов и факультетов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4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240"/>
              </p:ext>
            </p:extLst>
          </p:nvPr>
        </p:nvGraphicFramePr>
        <p:xfrm>
          <a:off x="133015" y="1774090"/>
          <a:ext cx="11953739" cy="4512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5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0463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6916">
                <a:tc rowSpan="3">
                  <a:txBody>
                    <a:bodyPr/>
                    <a:lstStyle/>
                    <a:p>
                      <a:pPr algn="just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Закон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Республики Казахстан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«Об образовании»</a:t>
                      </a:r>
                    </a:p>
                    <a:p>
                      <a:pPr algn="just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27 июля 2007 года № 319-III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algn="just" defTabSz="914400" rtl="0" eaLnBrk="1" fontAlgn="base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 Статья 1. Основные понятия, используемые в настоящем Законе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академическая мобильность – перемещение обучающихся или преподавателей-исследователей для обучения или проведения исследований на определенный академический период (семестр или учебный год) в другую организацию высшего и (или) послевузовского образования (внутри страны или за рубежом) </a:t>
                      </a:r>
                      <a:r>
                        <a:rPr lang="ru-RU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обязательным </a:t>
                      </a:r>
                      <a:r>
                        <a:rPr lang="ru-RU" sz="1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перезачетом</a:t>
                      </a: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освоенных учебных программ, дисциплин в виде академических кредитов в своей организации высшего и (или) послевузовского образования или для продолжения учебы в другой организации высшего и (или) послевузовского образования;</a:t>
                      </a:r>
                      <a:endParaRPr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343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обучения – </a:t>
                      </a: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подтвержденный оценкой объем знаний, умений, навыков, приобретенных, демонстрируемых обучающимся по освоению образовательной программы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 сформированные ценности и отношения;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Статья 37. Дополнительное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273050" algn="just">
                        <a:lnSpc>
                          <a:spcPts val="1500"/>
                        </a:lnSpc>
                      </a:pPr>
                      <a:r>
                        <a:rPr lang="ru-RU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Неформальное образование взрослых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осуществляется организациями, которые предоставляют образовательные услуги, оказываемые без учета места, сроков и формы обучения, </a:t>
                      </a: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сопровождается выдачей документа, подтверждающего результаты обучения.</a:t>
                      </a:r>
                    </a:p>
                    <a:p>
                      <a:pPr algn="just">
                        <a:lnSpc>
                          <a:spcPts val="1500"/>
                        </a:lnSpc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Результаты обучения, полученные взрослыми в течение всей жизни через неформальное образование, </a:t>
                      </a: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признаются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соответствии с порядком, предусмотренным настоящим Законом, и способствуют дальнейшему трудоустройству.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120355"/>
                  </a:ext>
                </a:extLst>
              </a:tr>
            </a:tbl>
          </a:graphicData>
        </a:graphic>
      </p:graphicFrame>
      <p:sp>
        <p:nvSpPr>
          <p:cNvPr id="10" name="object 5"/>
          <p:cNvSpPr txBox="1"/>
          <p:nvPr/>
        </p:nvSpPr>
        <p:spPr>
          <a:xfrm>
            <a:off x="1695723" y="183593"/>
            <a:ext cx="9796087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255" algn="ctr">
              <a:spcBef>
                <a:spcPts val="65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по 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признанию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 и </a:t>
            </a:r>
            <a:r>
              <a:rPr lang="ru-RU" sz="2400" b="1" spc="13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перезачету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кредитов</a:t>
            </a:r>
            <a:endParaRPr lang="ru-RU" sz="2400" dirty="0">
              <a:solidFill>
                <a:srgbClr val="8B4D80"/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5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825478"/>
              </p:ext>
            </p:extLst>
          </p:nvPr>
        </p:nvGraphicFramePr>
        <p:xfrm>
          <a:off x="59267" y="1187393"/>
          <a:ext cx="1202748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7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36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6988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4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Государственный общеобязательный стандарт высшего образования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2. Требования к содержанию высшего образования с ориентиром на результаты обучения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Подготовка кадров с высшим образованием осуществляется на базе общеобразовательных учебных программ общего среднего образования, технического и профессионального образования,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послесреднего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образования, а также высшего образования - при получении второго высшего образования.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При поступлении на базе образовательных программ технического и профессионального образования,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послесреднего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образования, а также высшего образования и совпадении профиля и (или) родственности образовательной программы высшего образования с образовательной программой высшего образования, технического и профессионального образования или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послесреднего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 результаты обучения предыдущего уровня формального образования признаются автоматически, количество осваиваемых академических кредитов и срок обучения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сокращаются.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соответствии результатов обучения в качестве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пререквизитов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перезачитываются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отдельные дисциплины предыдущего уровня формального образования, а также результаты обучения неформального образования соответствующего уровня.</a:t>
                      </a:r>
                      <a:endParaRPr lang="en-US" sz="1400" b="1" strike="sngStrike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3927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3. Требования к максимальному объему учебной нагрузки студентов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32. Количество академических кредитов и необходимый объем образовательной программы высшего образования студентам, поступившим на базе программы технического и профессионального или программы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послесреднего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или программы высшего образования, или на базе программы общего среднего образования для обучения по сокращенным образовательным программам высшего образования определяется ОВПО самостоятельно с учетом признания ранее достигнутых результатов обучения формального и неформального образования в соответствии с 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приказом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Министра образования и науки Республики Казахстан от 28 сентября 2018 года № 508 "Об утверждении Правил признания результатов обучения, полученных взрослыми через неформальное образование, предоставляемое организациями, внесенными в перечень признанных организаций, предоставляющих неформальное образование" (зарегистрирован в Реестре государственной регистрации нормативных правовых актов под № 17588).</a:t>
                      </a:r>
                      <a:endParaRPr lang="ru-RU" sz="1400" b="0" strike="sng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5"/>
          <p:cNvSpPr txBox="1"/>
          <p:nvPr/>
        </p:nvSpPr>
        <p:spPr>
          <a:xfrm>
            <a:off x="1695723" y="183593"/>
            <a:ext cx="9796087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255" algn="ctr">
              <a:spcBef>
                <a:spcPts val="65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по 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признанию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 и </a:t>
            </a:r>
            <a:r>
              <a:rPr lang="ru-RU" sz="2400" b="1" spc="13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перезачету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кредитов</a:t>
            </a:r>
            <a:endParaRPr lang="ru-RU" sz="2400" dirty="0">
              <a:solidFill>
                <a:srgbClr val="8B4D80"/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6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8555"/>
              </p:ext>
            </p:extLst>
          </p:nvPr>
        </p:nvGraphicFramePr>
        <p:xfrm>
          <a:off x="143932" y="1109134"/>
          <a:ext cx="11877064" cy="539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715">
                  <a:extLst>
                    <a:ext uri="{9D8B030D-6E8A-4147-A177-3AD203B41FA5}">
                      <a16:colId xmlns="" xmlns:a16="http://schemas.microsoft.com/office/drawing/2014/main" val="2256546392"/>
                    </a:ext>
                  </a:extLst>
                </a:gridCol>
                <a:gridCol w="2113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9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7949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349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Типовые правила деятельности организаций высшего и (или) послевузовского образования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Глава 2. Порядок деятельности организаций высшего и (или) послевузовского образования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35. Основой процесса обучения является академическая честность, реализация которой обеспечивается ОВПО.</a:t>
                      </a:r>
                    </a:p>
                    <a:p>
                      <a:pPr marL="0" indent="176213" algn="just" fontAlgn="base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 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последовательной и непрерывной траектории обучения обучающегося путем определения четкого механизма и процедуры </a:t>
                      </a:r>
                      <a:r>
                        <a:rPr lang="ru-RU" sz="1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перезачета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кредитов обучающегося на основе верифицируемых </a:t>
                      </a:r>
                      <a:r>
                        <a:rPr lang="ru-RU" sz="16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транскриптов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других образовательных организаций;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715">
                <a:tc vMerge="1"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переводе или восстановлении обучающихся для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перезачета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результатов обучения ОВПО создается соответствующая комиссия.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8087">
                <a:tc vMerge="1">
                  <a:txBody>
                    <a:bodyPr/>
                    <a:lstStyle/>
                    <a:p>
                      <a:pPr algn="ctr" fontAlgn="base"/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273050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Признание результатов обучения, полученных взрослыми через неформальное образование осуществляется в соответствии с Правилами признания результатов обучения, полученных взрослыми через неформальное образование, предоставляемое организациями, внесенными в перечень признанных организаций, предоставляющих неформальное образование, утвержденными в соответствии с 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подпунктом 48)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пункта 15 Положения о Министерстве науки и высшего образования Республики Казахстан, утвержденного постановлением Правительства Республики Казахстан от 19 августа 2022 года № 580 "О некоторых вопросах Министерства науки и высшего образования Республики Казахстан".</a:t>
                      </a:r>
                      <a:endParaRPr lang="ru-RU" sz="1600" b="0" i="0" strike="sng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5"/>
          <p:cNvSpPr txBox="1"/>
          <p:nvPr/>
        </p:nvSpPr>
        <p:spPr>
          <a:xfrm>
            <a:off x="1695723" y="183593"/>
            <a:ext cx="9796087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255" algn="ctr">
              <a:spcBef>
                <a:spcPts val="65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по 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признанию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 и </a:t>
            </a:r>
            <a:r>
              <a:rPr lang="ru-RU" sz="2400" b="1" spc="13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перезачету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кредитов</a:t>
            </a:r>
            <a:endParaRPr lang="ru-RU" sz="2400" dirty="0">
              <a:solidFill>
                <a:srgbClr val="8B4D80"/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7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791593"/>
              </p:ext>
            </p:extLst>
          </p:nvPr>
        </p:nvGraphicFramePr>
        <p:xfrm>
          <a:off x="130174" y="1603374"/>
          <a:ext cx="11763375" cy="445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403">
                  <a:extLst>
                    <a:ext uri="{9D8B030D-6E8A-4147-A177-3AD203B41FA5}">
                      <a16:colId xmlns="" xmlns:a16="http://schemas.microsoft.com/office/drawing/2014/main" val="2256546392"/>
                    </a:ext>
                  </a:extLst>
                </a:gridCol>
                <a:gridCol w="3225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455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451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7582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Правила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дополнительного и неформального образования специалистов в области здравоохранения и признания результатов обучения, полученных через дополнительное и неформальное образование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1600" b="0" i="0" strike="sng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 Глава 1. Общие положения</a:t>
                      </a:r>
                      <a:endParaRPr lang="en-US" sz="1600" b="0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strike="sng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7) признание результатов обучения – подтверждение государственным органом значимости результатов дополнительного и неформального образования в целях использования ее обладателя в профессиональной деятельности;</a:t>
                      </a:r>
                      <a:endParaRPr lang="en-US" sz="1600" strike="sng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5"/>
          <p:cNvSpPr txBox="1"/>
          <p:nvPr/>
        </p:nvSpPr>
        <p:spPr>
          <a:xfrm>
            <a:off x="1695723" y="183593"/>
            <a:ext cx="9796087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255" algn="ctr">
              <a:spcBef>
                <a:spcPts val="65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по 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признанию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 и </a:t>
            </a:r>
            <a:r>
              <a:rPr lang="ru-RU" sz="2400" b="1" spc="13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перезачету</a:t>
            </a: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кредитов</a:t>
            </a:r>
            <a:endParaRPr lang="ru-RU" sz="2400" dirty="0">
              <a:solidFill>
                <a:srgbClr val="8B4D80"/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8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4420" y="3829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NOTE BENE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6358" y="2362374"/>
            <a:ext cx="446474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результатов обучения осуществляется согласно академической политике Организации образования (процедура и коллегиальность)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3306" y="3111102"/>
            <a:ext cx="65339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Признание результатов обучения осуществляется  по содержанию и освоенным результатам обучения,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не по количеству изученных кредитов дисциплины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108" y="995045"/>
            <a:ext cx="47981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завершенности для уровня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240 ЕСТ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285750" indent="-285750" algn="just"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Фармация, Общественное здравоохранение – 300 ЕСТ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2785" y="995045"/>
            <a:ext cx="66160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ГОСО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циклов дисциплин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93828" y="5177611"/>
            <a:ext cx="649292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Признание результатов обучения осуществляется  по содержанию и освоенным результатам обучения,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 принадлежности дисциплины к КВ и ВК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ОК (баки –ООД, у магов и доков –БД, ПД)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3306" y="4155340"/>
            <a:ext cx="65339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Признание результатов обучения осуществляется  по содержанию и освоенным результатам обучения,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 принадлежности к циклу дисциплин БД/ПД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2784" y="1926020"/>
            <a:ext cx="65339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Признание результатов обучения осуществляется  по содержанию и освоенным результатам обучения,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не по названию изученных дисциплины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65835"/>
            <a:ext cx="12206605" cy="2921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79115" cy="234950"/>
          </a:xfrm>
        </p:spPr>
        <p:txBody>
          <a:bodyPr/>
          <a:lstStyle/>
          <a:p>
            <a:fld id="{00000000-1234-1234-1234-123412341234}" type="slidenum">
              <a:rPr lang="ru-RU" smtClean="0"/>
              <a:t>9</a:t>
            </a:fld>
            <a:endParaRPr lang="ru-RU" sz="1585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Montserrat Medium" panose="00000600000000000000" charset="0"/>
                <a:cs typeface="Montserrat Medium" panose="00000600000000000000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03811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086754" y="3486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" y="105541"/>
            <a:ext cx="669671" cy="8024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91644" y="173747"/>
            <a:ext cx="822960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бъект 2"/>
          <p:cNvSpPr>
            <a:spLocks noGrp="1"/>
          </p:cNvSpPr>
          <p:nvPr>
            <p:ph idx="1"/>
          </p:nvPr>
        </p:nvSpPr>
        <p:spPr>
          <a:xfrm>
            <a:off x="479552" y="1541925"/>
            <a:ext cx="11082089" cy="4911055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Признание результатов обучения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процесс признания результатов обучения (далее - РО), полученных по одной образовательной программе (далее - ОП) могут быть признаны в другую программу, реализуемую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КазНМУ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или другим учебным заведением, в другом официальном контексте с целью получения квалификации. Процесс, посредством которого вуз удостоверяет, что определенные результаты обучения, достигнутые и оцененные по другой ОП или по той же ОП в другом учебном заведении, соответствуют установленным требованиям одной из программ этого вуза.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Перезачет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кредитов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это процедура признания эквивалентности содержания дисциплины, изученной в другом учебном заведении или по другому учебном плану, дисциплине рабочего учебного плана по образовательной программе, утвержденной и действующей на текущий момент, с внесением дисциплины и полученной по ней оценки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транскрипт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обучающегося.</a:t>
            </a:r>
          </a:p>
          <a:p>
            <a:pPr marL="457200" lvl="1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Формальное образование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процесс получения знаний проходит в хорошо организованном и иерархически упорядоченном контексте, в учебных заведениях, по завершению которого выдается документ об образовании  государственного образца.</a:t>
            </a:r>
          </a:p>
          <a:p>
            <a:pPr marL="457200" lvl="1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Неформальное образование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дополнительного объема знаний и навыков осуществляется организациями, которые предоставляют образовательные услуги, оказываемые без учета места, сроков и формы обучения, и сопровождается выдачей документа, подтверждающего результаты обучения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1436</Words>
  <Application>Microsoft Office PowerPoint</Application>
  <PresentationFormat>Широкоэкранный</PresentationFormat>
  <Paragraphs>143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Montserrat Medium</vt:lpstr>
      <vt:lpstr>Montserrat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ТЕРМИНЫ </vt:lpstr>
      <vt:lpstr>Результатом обучения формального и неформального образования считаются знания, навыки и компетенции, полученные:</vt:lpstr>
      <vt:lpstr>Порядок признания результатов формального и неформального образования. </vt:lpstr>
      <vt:lpstr>Сопоставление результатов обучения дисциплин</vt:lpstr>
      <vt:lpstr>Примечания к трансферту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 Ташетова</dc:creator>
  <cp:lastModifiedBy>Администратор</cp:lastModifiedBy>
  <cp:revision>13</cp:revision>
  <dcterms:created xsi:type="dcterms:W3CDTF">2024-01-08T12:56:38Z</dcterms:created>
  <dcterms:modified xsi:type="dcterms:W3CDTF">2024-01-09T08:58:52Z</dcterms:modified>
</cp:coreProperties>
</file>