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3" r:id="rId2"/>
    <p:sldId id="330" r:id="rId3"/>
    <p:sldId id="333" r:id="rId4"/>
    <p:sldId id="334" r:id="rId5"/>
    <p:sldId id="335" r:id="rId6"/>
    <p:sldId id="328" r:id="rId7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3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секции ДО и НФО УМО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Айгуль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10062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РГ</a:t>
            </a:r>
            <a:endParaRPr lang="ru-RU" sz="3200" b="1" spc="13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по Каталогу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154940" y="735259"/>
            <a:ext cx="11284432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Сравнительные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дополнениями и изменениями в приказы по дополнительному образованию в области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" y="5699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44B831B-B842-4EBB-A6CC-6301DD0DCA02}"/>
              </a:ext>
            </a:extLst>
          </p:cNvPr>
          <p:cNvCxnSpPr/>
          <p:nvPr/>
        </p:nvCxnSpPr>
        <p:spPr>
          <a:xfrm flipV="1">
            <a:off x="0" y="612852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8C5329E-4526-4A40-92E0-0F2DDBC8503F}"/>
              </a:ext>
            </a:extLst>
          </p:cNvPr>
          <p:cNvSpPr txBox="1"/>
          <p:nvPr/>
        </p:nvSpPr>
        <p:spPr>
          <a:xfrm>
            <a:off x="1175680" y="177677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35783"/>
              </p:ext>
            </p:extLst>
          </p:nvPr>
        </p:nvGraphicFramePr>
        <p:xfrm>
          <a:off x="0" y="1081660"/>
          <a:ext cx="12192001" cy="577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170">
                  <a:extLst>
                    <a:ext uri="{9D8B030D-6E8A-4147-A177-3AD203B41FA5}">
                      <a16:colId xmlns:a16="http://schemas.microsoft.com/office/drawing/2014/main" xmlns="" val="1210826939"/>
                    </a:ext>
                  </a:extLst>
                </a:gridCol>
                <a:gridCol w="3021709">
                  <a:extLst>
                    <a:ext uri="{9D8B030D-6E8A-4147-A177-3AD203B41FA5}">
                      <a16:colId xmlns:a16="http://schemas.microsoft.com/office/drawing/2014/main" xmlns="" val="3984744114"/>
                    </a:ext>
                  </a:extLst>
                </a:gridCol>
                <a:gridCol w="5728122">
                  <a:extLst>
                    <a:ext uri="{9D8B030D-6E8A-4147-A177-3AD203B41FA5}">
                      <a16:colId xmlns:a16="http://schemas.microsoft.com/office/drawing/2014/main" xmlns="" val="2717329985"/>
                    </a:ext>
                  </a:extLst>
                </a:gridCol>
              </a:tblGrid>
              <a:tr h="2477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337938"/>
                  </a:ext>
                </a:extLst>
              </a:tr>
              <a:tr h="34591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МЗ РК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694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11.08.2022г «О вопросах ведения информационной системы каталога образовательных программ дополнительного образования в области здравоохранения»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614911"/>
                  </a:ext>
                </a:extLst>
              </a:tr>
              <a:tr h="23557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Определить Республиканское государственное предприятие на праве хозяйственного ведения «Национальный научный центр развития здравоохранения имени Салидат Каирбековой» Министерства здравоохранения Республики Казахстан в качестве экспертной организации для осуществления экспертизы программ дополнительного образования в области здравоохранения и ответственной организацией за ведение информационной системы каталога образовательных программ дополнительного образования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Определить Республиканское государственное предприятие на праве хозяйственного ведения «Национальный научный центр развития здравоохранения имени Салидат Каирбековой» Министерства здравоохранения Республики Казахстан в качестве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ответственной организацией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ведение информационной системы каталога образовательных программ дополнительного образования.</a:t>
                      </a: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Экспертов предлагает УМО (базу ведет), актуализация 1 раз в календарный год. УМО проводит мониторинг количественный и качественный мониторинг ОП ДО (предусмотреть доступ)</a:t>
                      </a:r>
                    </a:p>
                    <a:p>
                      <a:pPr lvl="0" fontAlgn="base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СК – УМО экспертирует, вносятся в Каталог бесплатно – организация разработчик вносит в Каталог на 3 года, с предоставлением отчета не менее 1 раза в календарный год;</a:t>
                      </a:r>
                    </a:p>
                    <a:p>
                      <a:pPr lvl="0" fontAlgn="base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ПК – ННЦРЗ – экспертирует и вносят на платной основе, в зависимости от заключения эксперта (критерии), но не более 3-х лет; Срок экспертизы не более з-х дней.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ПК –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ННЦРЗ</a:t>
                      </a:r>
                      <a:r>
                        <a:rPr lang="kk-KZ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оплата экспертам 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ННЦРЗ обеспечивает обучение экспертов для качественной экспертизы не менее одного раза в календарный и ведет мониторинг деятельности экспертов с обратной связью УМО (критерии можно отработать).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52827"/>
                  </a:ext>
                </a:extLst>
              </a:tr>
              <a:tr h="2826942">
                <a:tc>
                  <a:txBody>
                    <a:bodyPr/>
                    <a:lstStyle/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939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Утвердить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по ведению информационной системы каталога образовательных программ дополнительного образования в области здравоохранения согласно приложению к настоящему приказу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Пересмотреть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по ведению информационной системы каталога образовательных программ дополнительного образования в области здравоохранения согласно приложению к настоящему приказу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задачи Каталога должны входить:</a:t>
                      </a: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ОП ДО, предлагаемые ОО для получения и подтверждения обязательной сертификации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сертификации</a:t>
                      </a: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ОП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актуализация ОП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Каталоге</a:t>
                      </a: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Каталогу является всеобщим и осуществляется на бесплатной основе, без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ограничений</a:t>
                      </a: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ННЦРЗ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 отчет о ведении Каталога не менее 1 раза в календарный год. 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lvl="0" indent="-92075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доступ размещается паспортная часть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Уменьшить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рассмотрения программ ОП ДО (ПК) до 3 дней (сейчас сроки 10-15 дней) </a:t>
                      </a:r>
                    </a:p>
                    <a:p>
                      <a:pPr marL="0" lvl="0" indent="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85750" algn="l"/>
                        </a:tabLs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-в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 с учетом заключении договора на портале государственных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закупок,</a:t>
                      </a:r>
                      <a:r>
                        <a:rPr lang="kk-KZ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физического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</a:t>
                      </a:r>
                      <a:r>
                        <a:rPr lang="kk-KZ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частных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медорганизаций.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lvl="0" indent="-92075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575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 – 3 года, качество обеспечивает экспертиза (некачественные не пропускать).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ПК –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 учетом 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и пр.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6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138898" y="946447"/>
            <a:ext cx="11284432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равнительные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дополнениями и изменениями в приказы по дополнительному образованию в области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44B831B-B842-4EBB-A6CC-6301DD0DCA02}"/>
              </a:ext>
            </a:extLst>
          </p:cNvPr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8C5329E-4526-4A40-92E0-0F2DDBC8503F}"/>
              </a:ext>
            </a:extLst>
          </p:cNvPr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11984"/>
              </p:ext>
            </p:extLst>
          </p:nvPr>
        </p:nvGraphicFramePr>
        <p:xfrm>
          <a:off x="138898" y="1409331"/>
          <a:ext cx="11897226" cy="522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xmlns="" val="1210826939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xmlns="" val="3893559844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xmlns="" val="14767212"/>
                    </a:ext>
                  </a:extLst>
                </a:gridCol>
                <a:gridCol w="1604210">
                  <a:extLst>
                    <a:ext uri="{9D8B030D-6E8A-4147-A177-3AD203B41FA5}">
                      <a16:colId xmlns:a16="http://schemas.microsoft.com/office/drawing/2014/main" xmlns="" val="3059422205"/>
                    </a:ext>
                  </a:extLst>
                </a:gridCol>
                <a:gridCol w="1897513">
                  <a:extLst>
                    <a:ext uri="{9D8B030D-6E8A-4147-A177-3AD203B41FA5}">
                      <a16:colId xmlns:a16="http://schemas.microsoft.com/office/drawing/2014/main" xmlns="" val="770597114"/>
                    </a:ext>
                  </a:extLst>
                </a:gridCol>
                <a:gridCol w="2662990">
                  <a:extLst>
                    <a:ext uri="{9D8B030D-6E8A-4147-A177-3AD203B41FA5}">
                      <a16:colId xmlns:a16="http://schemas.microsoft.com/office/drawing/2014/main" xmlns="" val="4159197941"/>
                    </a:ext>
                  </a:extLst>
                </a:gridCol>
              </a:tblGrid>
              <a:tr h="38351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337938"/>
                  </a:ext>
                </a:extLst>
              </a:tr>
              <a:tr h="77813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Министра здравоохранения Республики Казахстан от 20 декабря 2020 года 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ҚР ДСМ-283/2020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 утверждении правил подтверждения результатов непрерывного профессионального развития работников здравоохранения</a:t>
                      </a:r>
                      <a:endParaRPr lang="ru-RU" sz="13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614911"/>
                  </a:ext>
                </a:extLst>
              </a:tr>
              <a:tr h="535583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1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правилам подтверждения результатов непрерывного профессионального развития работников здравоохранения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дополнить </a:t>
                      </a:r>
                      <a:r>
                        <a:rPr lang="ru-RU" sz="13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kk-KZ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</a:t>
                      </a:r>
                      <a:endParaRPr lang="ru-RU" sz="13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770537"/>
                  </a:ext>
                </a:extLst>
              </a:tr>
              <a:tr h="535583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подтверждения результатов непрерывного профессионального развития работников здравоохранения</a:t>
                      </a:r>
                      <a:endParaRPr lang="ru-RU" sz="13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989593"/>
                  </a:ext>
                </a:extLst>
              </a:tr>
              <a:tr h="2990953"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пп.22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отсутствует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пп.22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Экспертиза образовательных программ сертификационных курсов дополнительного образования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комитета образовательных программ групп управления проектами (КОП ГУП)  при УМО РУМС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экспертиза, зачетных единиц - 5 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 подтверждающий участие в экспертизе/ акт экспертизы, выписка из протокола заседания   КОП  ГУПов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проводит экспертизу ОП СК с учетом профессиональных стандартов, протоколов диагностики и лечения, стандартов оказания медицинской помощи, достижения медицинской науки и международного опыта в рамках профессиональной деятельности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5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138898" y="693185"/>
            <a:ext cx="11284432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равнительные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дополнениями и изменениями в приказы по дополнительному образованию в области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" y="3037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44B831B-B842-4EBB-A6CC-6301DD0DCA02}"/>
              </a:ext>
            </a:extLst>
          </p:cNvPr>
          <p:cNvCxnSpPr/>
          <p:nvPr/>
        </p:nvCxnSpPr>
        <p:spPr>
          <a:xfrm flipV="1">
            <a:off x="0" y="630832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8C5329E-4526-4A40-92E0-0F2DDBC8503F}"/>
              </a:ext>
            </a:extLst>
          </p:cNvPr>
          <p:cNvSpPr txBox="1"/>
          <p:nvPr/>
        </p:nvSpPr>
        <p:spPr>
          <a:xfrm>
            <a:off x="1165511" y="147058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88217"/>
              </p:ext>
            </p:extLst>
          </p:nvPr>
        </p:nvGraphicFramePr>
        <p:xfrm>
          <a:off x="0" y="979531"/>
          <a:ext cx="12192001" cy="57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170">
                  <a:extLst>
                    <a:ext uri="{9D8B030D-6E8A-4147-A177-3AD203B41FA5}">
                      <a16:colId xmlns:a16="http://schemas.microsoft.com/office/drawing/2014/main" xmlns="" val="1210826939"/>
                    </a:ext>
                  </a:extLst>
                </a:gridCol>
                <a:gridCol w="3606086">
                  <a:extLst>
                    <a:ext uri="{9D8B030D-6E8A-4147-A177-3AD203B41FA5}">
                      <a16:colId xmlns:a16="http://schemas.microsoft.com/office/drawing/2014/main" xmlns="" val="3984744114"/>
                    </a:ext>
                  </a:extLst>
                </a:gridCol>
                <a:gridCol w="5143745">
                  <a:extLst>
                    <a:ext uri="{9D8B030D-6E8A-4147-A177-3AD203B41FA5}">
                      <a16:colId xmlns:a16="http://schemas.microsoft.com/office/drawing/2014/main" xmlns="" val="931160293"/>
                    </a:ext>
                  </a:extLst>
                </a:gridCol>
              </a:tblGrid>
              <a:tr h="2477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337938"/>
                  </a:ext>
                </a:extLst>
              </a:tr>
              <a:tr h="34591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 МЗРК от  21.12.2020 г. 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ҚР ДСМ-303/2020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 утверждении правил дополнительного и неформального образования специалистов в области здравоохранения, квалификационных требований к организациям, реализующим образовательные программы дополнительного и неформального образования в области здравоохранения, а также правил признания результатов обучения, полученных специалистами в области здравоохранения через дополнительное и неформальное образование»:</a:t>
                      </a:r>
                      <a:endParaRPr lang="ru-RU" sz="13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614911"/>
                  </a:ext>
                </a:extLst>
              </a:tr>
              <a:tr h="2355785"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1. Общие положения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Освоение программ дополнительного образования проводится с отрывом или с частичным отрывом от работы слушателя.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      При частичном отрыве от работы слушатель выполняет работу на условиях неполного рабочего времени и параллельно проходит обучение по одной из форм дополнительного образования, в том числе с применением дистанционного обучения, в порядке, установленном приказом Министра образования и науки Республики Казахстан от 20 марта 2015 года № 137 "Об утверждении требований к организациям образования по предоставлению дистанционного обучения и правил организации учебного процесса по дистанционному обучению и в форме онлайн-обучения по образовательным программам высшего и (или) послевузовского образования" (зарегистрирован в Реестре государственной регистрации нормативных правовых актов под № 10768).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1. Общие положения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Освоение программ дополнительного образования проводится с отрывом или с частичным отрывом от работы слушателя.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частичном отрыве от работы слушатель выполняет работу на условиях неполного рабочего времени и параллельно проходит обучение по одной из форм дополнительного образования, в том числе с применением дистанционного обучения.</a:t>
                      </a:r>
                    </a:p>
                    <a:p>
                      <a:r>
                        <a:rPr lang="kk-KZ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Остальную часть исключить</a:t>
                      </a:r>
                      <a:endParaRPr lang="ru-RU" sz="13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strike="sng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порядке, установленном приказом Министра образования и науки Республики Казахстан от 20 марта 2015 года № 137 "Об утверждении требований к организациям образования по предоставлению дистанционного обучения и правил организации учебного процесса по дистанционному обучению и в форме онлайн-обучения по образовательным программам высшего и (или) послевузовского образования" (зарегистрирован в Реестре государственной регистрации нормативных правовых актов под № 10768).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 об образовании: Статья 37. Дополнительное образование. пункт 2. 2. Образование взрослых (лиц, достигших восемнадцатилетнего возраста) направлено на удовлетворение их образовательных потребностей в течение всей жизни для получения дополнительного объема знаний и навыков в соответствии с происходящими социально-экономическими изменениями в обществе.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Получение взрослыми дополнительного объема знаний и навыков осуществляется через дополнительное и неформальное образование.</a:t>
                      </a:r>
                    </a:p>
                    <a:p>
                      <a:pPr lvl="0"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Дополнительное образование взрослых осуществляется организациями образования, а также юридическими лицами, имеющими структурные подразделения, реализующими дополнительные образовательные программы.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Неформальное образование взрослых осуществляется организациями, которые предоставляют образовательные услуги, оказываемые без учета места, сроков и формы обучения, и сопровождается выдачей документа, подтверждающего результаты обучения.</a:t>
                      </a:r>
                    </a:p>
                    <a:p>
                      <a:pPr lvl="0"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Результаты обучения, полученные взрослыми в течение всей жизни через неформальное образование, признаются в соответствии с порядком, предусмотренным настоящим Законом, и способствуют дальнейшему трудоустройству.</a:t>
                      </a:r>
                    </a:p>
                    <a:p>
                      <a:pPr lvl="0"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2-1. Обучение на подготовительных отделениях организаций высшего и (или) послевузовского образования относится к дополнительному образованию.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5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" y="3037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44B831B-B842-4EBB-A6CC-6301DD0DCA02}"/>
              </a:ext>
            </a:extLst>
          </p:cNvPr>
          <p:cNvCxnSpPr/>
          <p:nvPr/>
        </p:nvCxnSpPr>
        <p:spPr>
          <a:xfrm flipV="1">
            <a:off x="0" y="630832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8C5329E-4526-4A40-92E0-0F2DDBC8503F}"/>
              </a:ext>
            </a:extLst>
          </p:cNvPr>
          <p:cNvSpPr txBox="1"/>
          <p:nvPr/>
        </p:nvSpPr>
        <p:spPr>
          <a:xfrm>
            <a:off x="1165511" y="147058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76878"/>
              </p:ext>
            </p:extLst>
          </p:nvPr>
        </p:nvGraphicFramePr>
        <p:xfrm>
          <a:off x="0" y="537923"/>
          <a:ext cx="12192001" cy="6267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170">
                  <a:extLst>
                    <a:ext uri="{9D8B030D-6E8A-4147-A177-3AD203B41FA5}">
                      <a16:colId xmlns:a16="http://schemas.microsoft.com/office/drawing/2014/main" xmlns="" val="1210826939"/>
                    </a:ext>
                  </a:extLst>
                </a:gridCol>
                <a:gridCol w="231472">
                  <a:extLst>
                    <a:ext uri="{9D8B030D-6E8A-4147-A177-3AD203B41FA5}">
                      <a16:colId xmlns:a16="http://schemas.microsoft.com/office/drawing/2014/main" xmlns="" val="3984744114"/>
                    </a:ext>
                  </a:extLst>
                </a:gridCol>
                <a:gridCol w="4042611">
                  <a:extLst>
                    <a:ext uri="{9D8B030D-6E8A-4147-A177-3AD203B41FA5}">
                      <a16:colId xmlns:a16="http://schemas.microsoft.com/office/drawing/2014/main" xmlns="" val="1114310585"/>
                    </a:ext>
                  </a:extLst>
                </a:gridCol>
                <a:gridCol w="4475748">
                  <a:extLst>
                    <a:ext uri="{9D8B030D-6E8A-4147-A177-3AD203B41FA5}">
                      <a16:colId xmlns:a16="http://schemas.microsoft.com/office/drawing/2014/main" xmlns="" val="4022024103"/>
                    </a:ext>
                  </a:extLst>
                </a:gridCol>
              </a:tblGrid>
              <a:tr h="2477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337938"/>
                  </a:ext>
                </a:extLst>
              </a:tr>
              <a:tr h="34591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 МЗРК от  21.12.2020 г. 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ҚР ДСМ-303/2020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 утверждении правил дополнительного и неформального образования специалистов в области здравоохранения, квалификационных требований к организациям, реализующим образовательные программы дополнительного и неформального образования в области здравоохранения, а также правил признания результатов обучения, полученных специалистами в области здравоохранения через дополнительное и неформальное образование»:</a:t>
                      </a:r>
                      <a:endParaRPr lang="ru-RU" sz="13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614911"/>
                  </a:ext>
                </a:extLst>
              </a:tr>
              <a:tr h="2355785">
                <a:tc gridSpan="2"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2. Порядок дополнительного и неформального образования специалистов в области здравоохранения  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kk-KZ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Прием заявлений на выдачу документов о прохождении повышения квалификации осуществляются организациями образования, реализующими программы дополнительного образования, в электронном формате посредством веб-портал "электронного правительства" www.egov.kz, www.elicense.kz (далее – веб-портал) (частично автоматизированная) и (или) в бумажном виде.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2. Порядок дополнительного и неформального образования специалистов в области здравоохранения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13.Прием заявлений на выдачу документов о прохождении повышения квалификации осуществляются организациями образования, реализующими программы дополнительного образования, в электронном формате посредством веб-портал "электронного правительства" </a:t>
                      </a:r>
                      <a:r>
                        <a:rPr lang="ru-RU" sz="1300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www.egov.kz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www.elicense.kz (далее – веб-портал) (частично автоматизированная).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прием заявлений на выдачу документов о прохождении повышения квалификации осуществляются организациями образования в электронном формате посредством веб-портал «электронного правительства» www.egov.kz, www.elicense.kz (далее – веб-портал) (частично автоматизированная) и 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(или)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бумажном виде (п.13 главы 2).</a:t>
                      </a: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этом, на основании Протокола от 06.12.2023г. со 2 квартала </a:t>
                      </a:r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т.г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Комитетом контроля медицинского и фармацевтического контроля МЗ РК при сертификации будут учитываться документы об образовании (высшее послевузовское, дополнительное) только зарегистрированные на портале «Е-лицензирование», что противоречит п.13 главы 2 приказа МЗ РК 303.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52827"/>
                  </a:ext>
                </a:extLst>
              </a:tr>
              <a:tr h="2355785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6 к правилам дополнительного и неформального образования специалистов в области здравоохранения</a:t>
                      </a:r>
                    </a:p>
                    <a:p>
                      <a:pPr fontAlgn="base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основных требований к оказанию государственной услуги "Выдача документов о прохождении повышения квалификации и сертификационных курсов кадров отрасли здравоохранения"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kk-KZ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оказания государственной услуги</a:t>
                      </a:r>
                      <a:r>
                        <a:rPr lang="kk-KZ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Услугодатель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с момента сдачи </a:t>
                      </a:r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услугополучателем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документов </a:t>
                      </a:r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не более 3 (трех) часов;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6 к правилам дополнительного</a:t>
                      </a:r>
                      <a:b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неформального образования специалистов в области здравоохранения</a:t>
                      </a:r>
                    </a:p>
                    <a:p>
                      <a:pPr fontAlgn="base"/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основных требований к оказанию государственной услуги "Выдача документов о прохождении повышения квалификации и сертификационных курсов кадров отрасли здравоохранения"</a:t>
                      </a:r>
                      <a:endParaRPr lang="ru-RU" sz="13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оказания государственной услуги</a:t>
                      </a:r>
                      <a:r>
                        <a:rPr lang="kk-KZ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Услугодатель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с момента сдачи </a:t>
                      </a:r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услугополучателем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документов </a:t>
                      </a:r>
                      <a:r>
                        <a:rPr lang="ru-RU" sz="13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не более </a:t>
                      </a:r>
                      <a:r>
                        <a:rPr lang="kk-KZ" sz="13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(трех) рабочих дней</a:t>
                      </a: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11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605495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4" y="32756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E5DEE8-CC5F-428B-9018-0657BAC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30" y="697974"/>
            <a:ext cx="11573740" cy="318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35" y="1257082"/>
            <a:ext cx="1200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Представить в ДНЧР МЗ РК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таблицы с дополнениями и изменениями в приказы по дополнительному образованию в области здравоохранения </a:t>
            </a:r>
          </a:p>
        </p:txBody>
      </p:sp>
    </p:spTree>
    <p:extLst>
      <p:ext uri="{BB962C8B-B14F-4D97-AF65-F5344CB8AC3E}">
        <p14:creationId xmlns:p14="http://schemas.microsoft.com/office/powerpoint/2010/main" val="1198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1095</Words>
  <Application>Microsoft Office PowerPoint</Application>
  <PresentationFormat>Широкоэкранный</PresentationFormat>
  <Paragraphs>96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Учетная запись Майкрософт</cp:lastModifiedBy>
  <cp:revision>288</cp:revision>
  <cp:lastPrinted>2023-07-17T11:01:19Z</cp:lastPrinted>
  <dcterms:created xsi:type="dcterms:W3CDTF">2023-04-06T04:06:43Z</dcterms:created>
  <dcterms:modified xsi:type="dcterms:W3CDTF">2024-03-12T18:31:44Z</dcterms:modified>
</cp:coreProperties>
</file>