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1143" r:id="rId5"/>
    <p:sldId id="260" r:id="rId6"/>
    <p:sldId id="259" r:id="rId7"/>
    <p:sldId id="263" r:id="rId8"/>
    <p:sldId id="1144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616"/>
    <a:srgbClr val="461842"/>
    <a:srgbClr val="581D53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1" autoAdjust="0"/>
    <p:restoredTop sz="91930" autoAdjust="0"/>
  </p:normalViewPr>
  <p:slideViewPr>
    <p:cSldViewPr snapToGrid="0">
      <p:cViewPr varScale="1">
        <p:scale>
          <a:sx n="67" d="100"/>
          <a:sy n="67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is.unesco.org/sites/default/files/documents/isced-2011-ru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 к содержанию документов об образовании являются компетенцией уполномоченного органа в области образования.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переходом в единое образовательное пространство и обеспечения соответствия мировым стандартам Казахстан вступил в Болонский процесс в 2010 году.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ГОСО, утвержденным 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 РК № 1080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 23 августа 2012 года было предусмотрена норма о </a:t>
            </a:r>
            <a:r>
              <a:rPr lang="ru-RU" sz="1200" dirty="0">
                <a:latin typeface="Arial Narrow" panose="020B0606020202030204" pitchFamily="34" charset="0"/>
              </a:rPr>
              <a:t>присуждении степени </a:t>
            </a:r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"бакалавр" или присваивается квалификация по соответствующей специальности.</a:t>
            </a:r>
          </a:p>
          <a:p>
            <a:pPr algn="l"/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С 2015 по 2020 </a:t>
            </a:r>
            <a:r>
              <a:rPr lang="ru-RU" sz="12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гг</a:t>
            </a:r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 наименование степеней для медицинских программ были прописаны в приказе  </a:t>
            </a:r>
            <a:r>
              <a:rPr lang="ru-RU" sz="1200" dirty="0" err="1">
                <a:latin typeface="Arial Narrow" panose="020B0606020202030204" pitchFamily="34" charset="0"/>
              </a:rPr>
              <a:t>и.о</a:t>
            </a:r>
            <a:r>
              <a:rPr lang="ru-RU" sz="1200" dirty="0">
                <a:latin typeface="Arial Narrow" panose="020B0606020202030204" pitchFamily="34" charset="0"/>
              </a:rPr>
              <a:t>. Министра здравоохранения и социального развития Республики Казахстан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 31 июля 2015 года № 647</a:t>
            </a:r>
          </a:p>
          <a:p>
            <a:pPr algn="l"/>
            <a:r>
              <a:rPr lang="ru-RU" sz="1200" dirty="0">
                <a:latin typeface="Arial Narrow" panose="020B0606020202030204" pitchFamily="34" charset="0"/>
              </a:rPr>
              <a:t>«Об утверждении государственных общеобязательных стандартов и типовых профессиональных учебных программ по медицинским и фармацевтическим специальностям».</a:t>
            </a:r>
          </a:p>
          <a:p>
            <a:pPr algn="l"/>
            <a:r>
              <a:rPr lang="ru-RU" sz="1200" dirty="0">
                <a:latin typeface="Arial Narrow" panose="020B0606020202030204" pitchFamily="34" charset="0"/>
              </a:rPr>
              <a:t>Несмотря на то, что приказы поставлены на утрату, для доучивающихся студентов ГОСО, действующий на год поступления остается действительным.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0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 введением Классификатора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направлений подготовки кадров с высшим и послевузовским образованием, утвержденным п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риказом Министра образования и науки Республики Казахстан от 13 октября 2018 года № 569, в ГОСО, утвержденным </a:t>
            </a:r>
            <a:r>
              <a:rPr lang="ru-RU" sz="1200" b="0" dirty="0">
                <a:effectLst/>
                <a:latin typeface="Arial Narrow" panose="020B0606020202030204" pitchFamily="34" charset="0"/>
              </a:rPr>
              <a:t>Министра науки и высшего образования Республики Казахстан </a:t>
            </a:r>
            <a:r>
              <a:rPr lang="ru-RU" sz="12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от 31 октября 2018 года № 604 н</a:t>
            </a:r>
            <a:r>
              <a:rPr lang="ru-RU" altLang="ru-RU" sz="1200" b="1" dirty="0">
                <a:latin typeface="Arial Narrow" panose="020B0606020202030204" pitchFamily="34" charset="0"/>
                <a:cs typeface="Courier New" panose="02070309020205020404" pitchFamily="49" charset="0"/>
              </a:rPr>
              <a:t>аименования присуждаемых степеней было приведено в соответствие с направлением подготовки «Здравоохранение».</a:t>
            </a:r>
          </a:p>
          <a:p>
            <a:pPr fontAlgn="base"/>
            <a:r>
              <a:rPr lang="ru-RU" dirty="0"/>
              <a:t>С 2022 года МЗ неоднократно предпринимает попытки расшить Классификатор направлений подготовки.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0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 2022 года МЗ неоднократно вносит предложения о в</a:t>
            </a:r>
            <a:r>
              <a:rPr lang="ru-RU" sz="12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несении изменений в Классификатор направлений подготовки кадров с высшим и послевузовским образованием (п</a:t>
            </a:r>
            <a:r>
              <a:rPr lang="ru-RU" sz="1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 в соответствии с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статьей 220 Кодекса РК «О здоровье народа и системе здравоохранения» и </a:t>
            </a:r>
            <a:r>
              <a:rPr lang="ru-RU" b="1" i="0" u="non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МСКО Международной стандартной классификацией образования – 2013.</a:t>
            </a:r>
            <a:r>
              <a:rPr lang="ru-RU" b="0" i="0" u="non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ru-RU" b="0" i="0" u="non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none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4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Вопрос об оформлении документов о базовом медицинском образовании обсуждался на заседании УМО дважды. Решение представлены на слайде. Были внесены предложения по единому оформлению.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6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 согласованию с МНВО ДНЧР поручил УМО собрать информацию об оформлении дипломов для иностранных граждан.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8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>
                <a:latin typeface="Arial Narrow" panose="020B0606020202030204" pitchFamily="34" charset="0"/>
              </a:rPr>
              <a:t>Как видно из свода, при оформлении документов о базовом медицинском образовании медицинские вузы руководствовались ГОСО МЗ РК (приказ 647), медицинские школы и факультеты руководствовались ГОСО МОН РК (</a:t>
            </a:r>
            <a:r>
              <a:rPr lang="ru-RU" sz="1200" b="0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от 31 октября 2018 года № 604). </a:t>
            </a:r>
            <a:endParaRPr lang="ru-RU" b="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90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Аналогичная ситуация с указанием различных наименований академических степеней от </a:t>
            </a:r>
            <a:r>
              <a:rPr lang="ru-RU" sz="1200" b="0" dirty="0">
                <a:solidFill>
                  <a:srgbClr val="461842"/>
                </a:solidFill>
                <a:latin typeface="Arial Narrow" panose="020B0606020202030204" pitchFamily="34" charset="0"/>
              </a:rPr>
              <a:t>медицинских вузов РК</a:t>
            </a:r>
            <a:r>
              <a:rPr lang="ru-RU" sz="1200" b="1" dirty="0">
                <a:solidFill>
                  <a:srgbClr val="461842"/>
                </a:solidFill>
                <a:latin typeface="Arial Narrow" panose="020B0606020202030204" pitchFamily="34" charset="0"/>
              </a:rPr>
              <a:t> во Всемирном каталоге медицинских школ.</a:t>
            </a:r>
          </a:p>
          <a:p>
            <a:r>
              <a:rPr lang="ru-RU" dirty="0"/>
              <a:t>Уже поступают запросы от наших выпускников, что неверно введена информация во всемирный директорий медицинских школ. </a:t>
            </a:r>
          </a:p>
          <a:p>
            <a:r>
              <a:rPr lang="ru-RU" dirty="0"/>
              <a:t>Вузы вводят по разному, нет единой системы.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3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P1200001080#z44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dilet.zan.kz/rus/docs/V2200028716" TargetMode="External"/><Relationship Id="rId4" Type="http://schemas.openxmlformats.org/officeDocument/2006/relationships/hyperlink" Target="https://adilet.zan.kz/rus/archive/docs/V1800017669/31.10.201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067952"/>
            <a:ext cx="9144000" cy="181422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461842"/>
                </a:solidFill>
                <a:latin typeface="Arial Narrow" panose="020B0606020202030204" pitchFamily="34" charset="0"/>
              </a:rPr>
              <a:t>Информация об оформлении дипломов иностранных граждан о базовом медицинском образовании Республики Казахстан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486" y="4545166"/>
            <a:ext cx="9144000" cy="122368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000" dirty="0">
                <a:latin typeface="Arial Narrow" panose="020B0606020202030204" pitchFamily="34" charset="0"/>
              </a:rPr>
              <a:t>докладчик </a:t>
            </a:r>
          </a:p>
          <a:p>
            <a:pPr algn="r"/>
            <a:r>
              <a:rPr lang="ru-RU" sz="2000" dirty="0">
                <a:latin typeface="Arial Narrow" panose="020B0606020202030204" pitchFamily="34" charset="0"/>
              </a:rPr>
              <a:t>руководитель управления медицинского образования </a:t>
            </a:r>
          </a:p>
          <a:p>
            <a:pPr algn="r"/>
            <a:r>
              <a:rPr lang="ru-RU" sz="2000" dirty="0">
                <a:latin typeface="Arial Narrow" panose="020B0606020202030204" pitchFamily="34" charset="0"/>
              </a:rPr>
              <a:t>Департамента науки и человеческих ресурсов МЗ РК </a:t>
            </a:r>
          </a:p>
          <a:p>
            <a:pPr algn="r"/>
            <a:r>
              <a:rPr lang="ru-RU" sz="2000" dirty="0" err="1">
                <a:latin typeface="Arial Narrow" panose="020B0606020202030204" pitchFamily="34" charset="0"/>
              </a:rPr>
              <a:t>Изденов</a:t>
            </a:r>
            <a:r>
              <a:rPr lang="ru-RU" sz="2000" dirty="0">
                <a:latin typeface="Arial Narrow" panose="020B0606020202030204" pitchFamily="34" charset="0"/>
              </a:rPr>
              <a:t> Асет </a:t>
            </a:r>
            <a:r>
              <a:rPr lang="ru-RU" sz="2000" dirty="0" err="1">
                <a:latin typeface="Arial Narrow" panose="020B0606020202030204" pitchFamily="34" charset="0"/>
              </a:rPr>
              <a:t>Кайратович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18 марта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A5596F-DF2B-44E6-92D4-8157E2482733}"/>
              </a:ext>
            </a:extLst>
          </p:cNvPr>
          <p:cNvSpPr/>
          <p:nvPr/>
        </p:nvSpPr>
        <p:spPr>
          <a:xfrm>
            <a:off x="971676" y="120111"/>
            <a:ext cx="10309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НПА, регулирующие оформление документов об образовании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E5491C0-D0F8-4B77-BA80-F9743678CCDF}"/>
              </a:ext>
            </a:extLst>
          </p:cNvPr>
          <p:cNvSpPr/>
          <p:nvPr/>
        </p:nvSpPr>
        <p:spPr>
          <a:xfrm>
            <a:off x="39462" y="2669498"/>
            <a:ext cx="12174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>
                <a:latin typeface="Arial Narrow" panose="020B0606020202030204" pitchFamily="34" charset="0"/>
                <a:cs typeface="Courier New" panose="02070309020205020404" pitchFamily="49" charset="0"/>
              </a:rPr>
              <a:t>Структура определения группы специальностей с присуждением степеней соответствующих уровней образования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DD957A1-BB09-4341-9CA8-3E063F23E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55507"/>
              </p:ext>
            </p:extLst>
          </p:nvPr>
        </p:nvGraphicFramePr>
        <p:xfrm>
          <a:off x="297366" y="2981949"/>
          <a:ext cx="11658481" cy="2034540"/>
        </p:xfrm>
        <a:graphic>
          <a:graphicData uri="http://schemas.openxmlformats.org/drawingml/2006/table">
            <a:tbl>
              <a:tblPr/>
              <a:tblGrid>
                <a:gridCol w="407010">
                  <a:extLst>
                    <a:ext uri="{9D8B030D-6E8A-4147-A177-3AD203B41FA5}">
                      <a16:colId xmlns:a16="http://schemas.microsoft.com/office/drawing/2014/main" val="1337462039"/>
                    </a:ext>
                  </a:extLst>
                </a:gridCol>
                <a:gridCol w="1467853">
                  <a:extLst>
                    <a:ext uri="{9D8B030D-6E8A-4147-A177-3AD203B41FA5}">
                      <a16:colId xmlns:a16="http://schemas.microsoft.com/office/drawing/2014/main" val="1249860520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2408236713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3075253080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1590317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Название группы специальностей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Присуждаемая степень по специальностям бакалавриата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Присуждаемая степень по специальностям магистратуры (профильное / научно-педагогическое направления)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Присуждаемая степень доктора философии (</a:t>
                      </a:r>
                      <a:r>
                        <a:rPr lang="ru-RU" sz="1400" b="0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), доктора по профилю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84182"/>
                  </a:ext>
                </a:extLst>
              </a:tr>
              <a:tr h="796715">
                <a:tc>
                  <a:txBody>
                    <a:bodyPr/>
                    <a:lstStyle/>
                    <a:p>
                      <a:pPr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 и социальное обеспечение (медицина)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Бакалавр здравоохранения по специальности 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"код и наименование специальности";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Бакалавр социального обеспечения по специальности "код и наименование специальности";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Магистр здравоохранения/ Магистр медицинских наук по специальности 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"код и наименование специальности";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Магистр социального обеспечения/ Магистр наук по специальности "код и наименование специальности";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400" b="0" kern="120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/Доктор медицины по специальности 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"код и наименование специальности"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68259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B531C0E-ADAE-4793-9D7F-190B0D8E4DEE}"/>
              </a:ext>
            </a:extLst>
          </p:cNvPr>
          <p:cNvSpPr/>
          <p:nvPr/>
        </p:nvSpPr>
        <p:spPr>
          <a:xfrm>
            <a:off x="0" y="43024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 Narrow" panose="020B0606020202030204" pitchFamily="34" charset="0"/>
              </a:rPr>
              <a:t>Постановление Правительства Республики Казахстан </a:t>
            </a: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 23 августа 2012 года № 1080 </a:t>
            </a:r>
          </a:p>
          <a:p>
            <a:pPr algn="ctr" fontAlgn="base"/>
            <a:r>
              <a:rPr lang="ru-RU" sz="1600" dirty="0">
                <a:latin typeface="Arial Narrow" panose="020B0606020202030204" pitchFamily="34" charset="0"/>
              </a:rPr>
              <a:t>Об утверждении государственных общеобязательных стандартов образования соответствующих уровней образования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68A978-2FC8-4C14-89FE-459DECFAAD0C}"/>
              </a:ext>
            </a:extLst>
          </p:cNvPr>
          <p:cNvSpPr/>
          <p:nvPr/>
        </p:nvSpPr>
        <p:spPr>
          <a:xfrm>
            <a:off x="383169" y="1188843"/>
            <a:ext cx="115726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latin typeface="Arial Narrow" panose="020B0606020202030204" pitchFamily="34" charset="0"/>
              </a:rPr>
              <a:t>2. Требования к уровню подготовки обучающихся</a:t>
            </a:r>
          </a:p>
          <a:p>
            <a:pPr fontAlgn="base"/>
            <a:r>
              <a:rPr lang="ru-RU" sz="1600" dirty="0">
                <a:latin typeface="Arial Narrow" panose="020B0606020202030204" pitchFamily="34" charset="0"/>
              </a:rPr>
              <a:t>      11. Высшее образование направлено на подготовку кадров с присуждением степени 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"бакалавр" или присвоением квалификации по соответствующей специальности.</a:t>
            </a:r>
          </a:p>
          <a:p>
            <a:pPr indent="265113" fontAlgn="base"/>
            <a:r>
              <a:rPr lang="ru-RU" sz="1600" dirty="0">
                <a:latin typeface="Arial Narrow" panose="020B0606020202030204" pitchFamily="34" charset="0"/>
              </a:rPr>
              <a:t>65. Лицам, завершившим обучение по образовательной программе высшего образования и успешно прошедшим итоговую аттестацию, присуждается степень 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"бакалавр" или присваивается квалификация по соответствующей специальности </a:t>
            </a:r>
            <a:r>
              <a:rPr lang="ru-RU" sz="1600" dirty="0">
                <a:latin typeface="Arial Narrow" panose="020B0606020202030204" pitchFamily="34" charset="0"/>
              </a:rPr>
              <a:t>согласно </a:t>
            </a:r>
            <a:r>
              <a:rPr lang="ru-RU" sz="1600" dirty="0"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приложению 6</a:t>
            </a:r>
            <a:r>
              <a:rPr lang="ru-RU" sz="1600" dirty="0">
                <a:latin typeface="Arial Narrow" panose="020B0606020202030204" pitchFamily="34" charset="0"/>
              </a:rPr>
              <a:t> к настоящему стандарту и выдается диплом государственного образца с приложением (транскрипт).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313FD3-DA05-437E-8D97-1D0AB25B654A}"/>
              </a:ext>
            </a:extLst>
          </p:cNvPr>
          <p:cNvSpPr/>
          <p:nvPr/>
        </p:nvSpPr>
        <p:spPr>
          <a:xfrm>
            <a:off x="-8855" y="974754"/>
            <a:ext cx="12191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>
                <a:latin typeface="Arial Narrow" panose="020B0606020202030204" pitchFamily="34" charset="0"/>
                <a:cs typeface="Courier New" panose="02070309020205020404" pitchFamily="49" charset="0"/>
              </a:rPr>
              <a:t>Государственный общеобязательный стандарт высшего образования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914DC1-ACD0-4E66-9680-4904194FE06F}"/>
              </a:ext>
            </a:extLst>
          </p:cNvPr>
          <p:cNvSpPr/>
          <p:nvPr/>
        </p:nvSpPr>
        <p:spPr>
          <a:xfrm>
            <a:off x="-25918" y="627997"/>
            <a:ext cx="262072" cy="6230003"/>
          </a:xfrm>
          <a:prstGeom prst="rect">
            <a:avLst/>
          </a:prstGeom>
          <a:solidFill>
            <a:srgbClr val="9A1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4CF6C67-21A0-4A2D-ADD5-6A3F5B7BB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951" y="873581"/>
            <a:ext cx="268079" cy="236982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5A32707-41DE-45AF-800B-E836249F6D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918" y="4194223"/>
            <a:ext cx="268079" cy="236982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869118-E103-48C1-87F8-57F67AD426A2}"/>
              </a:ext>
            </a:extLst>
          </p:cNvPr>
          <p:cNvSpPr/>
          <p:nvPr/>
        </p:nvSpPr>
        <p:spPr>
          <a:xfrm>
            <a:off x="8636419" y="4683969"/>
            <a:ext cx="3448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  <a:hlinkClick r:id="rId3"/>
              </a:rPr>
              <a:t>https://adilet.zan.kz/rus/docs/P1200001080#z447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B13E586-9A4A-4F95-8D67-78514B5E6E64}"/>
              </a:ext>
            </a:extLst>
          </p:cNvPr>
          <p:cNvSpPr/>
          <p:nvPr/>
        </p:nvSpPr>
        <p:spPr>
          <a:xfrm>
            <a:off x="-10096" y="5005877"/>
            <a:ext cx="12193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Приказ </a:t>
            </a:r>
            <a:r>
              <a:rPr lang="ru-RU" sz="1600" dirty="0" err="1">
                <a:latin typeface="Arial Narrow" panose="020B0606020202030204" pitchFamily="34" charset="0"/>
              </a:rPr>
              <a:t>и.о</a:t>
            </a:r>
            <a:r>
              <a:rPr lang="ru-RU" sz="1600" dirty="0">
                <a:latin typeface="Arial Narrow" panose="020B0606020202030204" pitchFamily="34" charset="0"/>
              </a:rPr>
              <a:t>. Министра здравоохранения и социального развития Республики Казахстан </a:t>
            </a: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 31 июля 2015 года № 647</a:t>
            </a:r>
          </a:p>
          <a:p>
            <a:pPr algn="ctr"/>
            <a:r>
              <a:rPr lang="ru-RU" sz="1600" dirty="0">
                <a:latin typeface="Arial Narrow" panose="020B0606020202030204" pitchFamily="34" charset="0"/>
              </a:rPr>
              <a:t>Об утверждении государственных общеобязательных стандартов и типовых профессиональных учебных программ </a:t>
            </a:r>
          </a:p>
          <a:p>
            <a:pPr algn="ctr"/>
            <a:r>
              <a:rPr lang="ru-RU" sz="1600" dirty="0">
                <a:latin typeface="Arial Narrow" panose="020B0606020202030204" pitchFamily="34" charset="0"/>
              </a:rPr>
              <a:t>по медицинским и фармацевтическим специальностям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516DD20-7B6D-4215-B426-0834687D9907}"/>
              </a:ext>
            </a:extLst>
          </p:cNvPr>
          <p:cNvSpPr/>
          <p:nvPr/>
        </p:nvSpPr>
        <p:spPr>
          <a:xfrm>
            <a:off x="300185" y="6386918"/>
            <a:ext cx="11572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2020г.: 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Лицам, завершившим обучение по образовательной программе бакалавриата с интернатурой и успешно прошедшим итоговую аттестацию, присуждается степень </a:t>
            </a:r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"бакалавр здравоохранения" по образовательной программе с указанием кода и наименования образовательной программы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A6F0D49-EACE-4371-B233-2B29C33C05DE}"/>
              </a:ext>
            </a:extLst>
          </p:cNvPr>
          <p:cNvSpPr/>
          <p:nvPr/>
        </p:nvSpPr>
        <p:spPr>
          <a:xfrm>
            <a:off x="297366" y="5751794"/>
            <a:ext cx="11658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2018г: 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Лицам, завершившим обучение по образовательной программе высшего специального образования и успешно прошедшим итоговую аттестацию, присваивается академическая степень: по специальности 5В130100 "Общая медицина" - бакалавр медицины, по специальности 5В130300 "Педиатрия" - бакалавр педиатрии, по специальности 5В130200 "Стоматология" - бакалавр стоматологии </a:t>
            </a:r>
          </a:p>
        </p:txBody>
      </p:sp>
    </p:spTree>
    <p:extLst>
      <p:ext uri="{BB962C8B-B14F-4D97-AF65-F5344CB8AC3E}">
        <p14:creationId xmlns:p14="http://schemas.microsoft.com/office/powerpoint/2010/main" val="269446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A5596F-DF2B-44E6-92D4-8157E2482733}"/>
              </a:ext>
            </a:extLst>
          </p:cNvPr>
          <p:cNvSpPr/>
          <p:nvPr/>
        </p:nvSpPr>
        <p:spPr>
          <a:xfrm>
            <a:off x="941069" y="187354"/>
            <a:ext cx="10309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НПА, регулирующие оформление документов об образовании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E5491C0-D0F8-4B77-BA80-F9743678CCDF}"/>
              </a:ext>
            </a:extLst>
          </p:cNvPr>
          <p:cNvSpPr/>
          <p:nvPr/>
        </p:nvSpPr>
        <p:spPr>
          <a:xfrm>
            <a:off x="528104" y="1162887"/>
            <a:ext cx="11135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latin typeface="Arial Narrow" panose="020B0606020202030204" pitchFamily="34" charset="0"/>
                <a:cs typeface="Courier New" panose="02070309020205020404" pitchFamily="49" charset="0"/>
              </a:rPr>
              <a:t>Наименования присуждаемых степеней в соответствии с областями и уровнями образования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DD957A1-BB09-4341-9CA8-3E063F23E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27411"/>
              </p:ext>
            </p:extLst>
          </p:nvPr>
        </p:nvGraphicFramePr>
        <p:xfrm>
          <a:off x="266760" y="1470664"/>
          <a:ext cx="11658481" cy="2369820"/>
        </p:xfrm>
        <a:graphic>
          <a:graphicData uri="http://schemas.openxmlformats.org/drawingml/2006/table">
            <a:tbl>
              <a:tblPr/>
              <a:tblGrid>
                <a:gridCol w="407010">
                  <a:extLst>
                    <a:ext uri="{9D8B030D-6E8A-4147-A177-3AD203B41FA5}">
                      <a16:colId xmlns:a16="http://schemas.microsoft.com/office/drawing/2014/main" val="1337462039"/>
                    </a:ext>
                  </a:extLst>
                </a:gridCol>
                <a:gridCol w="1467853">
                  <a:extLst>
                    <a:ext uri="{9D8B030D-6E8A-4147-A177-3AD203B41FA5}">
                      <a16:colId xmlns:a16="http://schemas.microsoft.com/office/drawing/2014/main" val="1249860520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2408236713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3075253080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1590317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области образования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Присуждаемая степень по образовательным программам бакалавриата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Присуждаемая степень по образовательным программам магистратуры (научно-педагогическое направления/ профильное)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Присуждаемая степень по образовательным программам докторантуры доктора философии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PhD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)/доктора по профилю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84182"/>
                  </a:ext>
                </a:extLst>
              </a:tr>
              <a:tr h="79671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 и социальное обеспечение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defTabSz="914400" rtl="0" eaLnBrk="1" fontAlgn="base" latinLnBrk="0" hangingPunct="1">
                        <a:buAutoNum type="arabicPeriod"/>
                      </a:pP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бакалавр здравоохранения </a:t>
                      </a:r>
                    </a:p>
                    <a:p>
                      <a:pPr marL="0" indent="0" algn="ctr" defTabSz="914400" rtl="0" eaLnBrk="1" fontAlgn="base" latinLnBrk="0" hangingPunct="1">
                        <a:buNone/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"код и наименование образовательной программы«</a:t>
                      </a:r>
                    </a:p>
                    <a:p>
                      <a:pPr marL="0" indent="0" algn="ctr" defTabSz="914400" rtl="0" eaLnBrk="1" fontAlgn="base" latinLnBrk="0" hangingPunct="1">
                        <a:buNone/>
                      </a:pPr>
                      <a:b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бакалавр социального обеспечения </a:t>
                      </a:r>
                    </a:p>
                    <a:p>
                      <a:pPr marL="0" indent="0" algn="ctr" defTabSz="914400" rtl="0" eaLnBrk="1" fontAlgn="base" latinLnBrk="0" hangingPunct="1">
                        <a:buNone/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"код и наименование образовательной программы"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магистр медицинских наук/магистр здравоохранения </a:t>
                      </a:r>
                    </a:p>
                    <a:p>
                      <a:pPr marL="0" algn="ctr" defTabSz="914400" rtl="0" eaLnBrk="1" fontAlgn="base" latinLnBrk="0" hangingPunct="1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"код и наименование образовательной программы"</a:t>
                      </a:r>
                      <a:b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магистр наук/ магистр социального обеспечения 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"код и наименование образовательной программы"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доктор философии </a:t>
                      </a:r>
                      <a:r>
                        <a:rPr lang="ru-RU" sz="1400" b="0" kern="120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доктор медицины </a:t>
                      </a:r>
                    </a:p>
                    <a:p>
                      <a:pPr marL="0" algn="ctr" defTabSz="914400" rtl="0" eaLnBrk="1" fontAlgn="base" latinLnBrk="0" hangingPunct="1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"код и наименование образовательной программы"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68259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EB0A847-12EE-43F0-8CB0-6EF0F64843AA}"/>
              </a:ext>
            </a:extLst>
          </p:cNvPr>
          <p:cNvSpPr/>
          <p:nvPr/>
        </p:nvSpPr>
        <p:spPr>
          <a:xfrm>
            <a:off x="0" y="58746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0" dirty="0">
                <a:effectLst/>
                <a:latin typeface="Arial Narrow" panose="020B0606020202030204" pitchFamily="34" charset="0"/>
              </a:rPr>
              <a:t>Приказ Министра науки и высшего образования Республики Казахстан </a:t>
            </a:r>
            <a:r>
              <a:rPr lang="ru-RU" sz="16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от 31 октября 2018 года № 604 </a:t>
            </a:r>
          </a:p>
          <a:p>
            <a:pPr algn="ctr" fontAlgn="base"/>
            <a:r>
              <a:rPr lang="ru-RU" sz="1600" dirty="0">
                <a:latin typeface="Arial Narrow" panose="020B0606020202030204" pitchFamily="34" charset="0"/>
              </a:rPr>
              <a:t>Об утверждении государственных общеобязательных стандартов образования всех уровней образования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F83E386-CDF0-48F9-8AAC-86AF1FB20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" y="1470664"/>
            <a:ext cx="268079" cy="236982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2ED3CBE-76C7-42FB-9F8D-753922702CB5}"/>
              </a:ext>
            </a:extLst>
          </p:cNvPr>
          <p:cNvSpPr/>
          <p:nvPr/>
        </p:nvSpPr>
        <p:spPr>
          <a:xfrm>
            <a:off x="8341898" y="3563485"/>
            <a:ext cx="36896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4"/>
              </a:rPr>
              <a:t>https://adilet.zan.kz/rus/archive/docs/V1800017669/31.10.2018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5AF0D6-293D-431C-B0AD-2CA0590E59E8}"/>
              </a:ext>
            </a:extLst>
          </p:cNvPr>
          <p:cNvSpPr/>
          <p:nvPr/>
        </p:nvSpPr>
        <p:spPr>
          <a:xfrm>
            <a:off x="0" y="413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0" dirty="0">
                <a:effectLst/>
                <a:latin typeface="Arial Narrow" panose="020B0606020202030204" pitchFamily="34" charset="0"/>
              </a:rPr>
              <a:t>Приказ Министра науки и высшего образования Республики Казахстан </a:t>
            </a:r>
            <a:r>
              <a:rPr lang="ru-RU" sz="16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от 20 июля 2022 года № 2</a:t>
            </a:r>
            <a:r>
              <a:rPr lang="ru-RU" sz="1600" b="0" dirty="0">
                <a:effectLst/>
                <a:latin typeface="Arial Narrow" panose="020B0606020202030204" pitchFamily="34" charset="0"/>
              </a:rPr>
              <a:t> </a:t>
            </a:r>
          </a:p>
          <a:p>
            <a:pPr algn="ctr" fontAlgn="base"/>
            <a:r>
              <a:rPr lang="ru-RU" sz="1600" b="0" i="0" dirty="0">
                <a:effectLst/>
                <a:latin typeface="Arial Narrow" panose="020B0606020202030204" pitchFamily="34" charset="0"/>
              </a:rPr>
              <a:t>Об утверждении государственных общеобязательных стандартов высшего и послевузовского образования</a:t>
            </a:r>
            <a:endParaRPr lang="ru-RU" sz="1600" b="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2A5F46C-2067-4334-B38F-6B6792038038}"/>
              </a:ext>
            </a:extLst>
          </p:cNvPr>
          <p:cNvSpPr/>
          <p:nvPr/>
        </p:nvSpPr>
        <p:spPr>
          <a:xfrm>
            <a:off x="0" y="4691281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latin typeface="Arial Narrow" panose="020B0606020202030204" pitchFamily="34" charset="0"/>
                <a:cs typeface="Courier New" panose="02070309020205020404" pitchFamily="49" charset="0"/>
              </a:rPr>
              <a:t>Наименования присуждаемых степеней в соответствии с областями и уровнями образования</a:t>
            </a: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E3B97D6E-7B1D-42C6-8753-A8FB35C42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26403"/>
              </p:ext>
            </p:extLst>
          </p:nvPr>
        </p:nvGraphicFramePr>
        <p:xfrm>
          <a:off x="266756" y="4998474"/>
          <a:ext cx="11658481" cy="1729740"/>
        </p:xfrm>
        <a:graphic>
          <a:graphicData uri="http://schemas.openxmlformats.org/drawingml/2006/table">
            <a:tbl>
              <a:tblPr/>
              <a:tblGrid>
                <a:gridCol w="407010">
                  <a:extLst>
                    <a:ext uri="{9D8B030D-6E8A-4147-A177-3AD203B41FA5}">
                      <a16:colId xmlns:a16="http://schemas.microsoft.com/office/drawing/2014/main" val="1337462039"/>
                    </a:ext>
                  </a:extLst>
                </a:gridCol>
                <a:gridCol w="1467853">
                  <a:extLst>
                    <a:ext uri="{9D8B030D-6E8A-4147-A177-3AD203B41FA5}">
                      <a16:colId xmlns:a16="http://schemas.microsoft.com/office/drawing/2014/main" val="1249860520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2408236713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3075253080"/>
                    </a:ext>
                  </a:extLst>
                </a:gridCol>
                <a:gridCol w="3261206">
                  <a:extLst>
                    <a:ext uri="{9D8B030D-6E8A-4147-A177-3AD203B41FA5}">
                      <a16:colId xmlns:a16="http://schemas.microsoft.com/office/drawing/2014/main" val="1590317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области образования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Присуждаемая степень по образовательным программам бакалавриата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Присуждаемая степень по образовательным программам магистратуры (научно-педагогическое направления/ профильное)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Присуждаемая степень по образовательным программам докторантуры доктора философии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PhD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)/доктора по профилю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84182"/>
                  </a:ext>
                </a:extLst>
              </a:tr>
              <a:tr h="79671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бакалавр здравоохранения 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"код и наименование образовательной программы"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магистр медицинских наук/магистр здравоохранения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"код и наименование образовательной программы"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доктор философии </a:t>
                      </a:r>
                      <a:r>
                        <a:rPr lang="ru-RU" sz="1400" b="0" kern="120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доктор медицины 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образовательной программе </a:t>
                      </a:r>
                    </a:p>
                    <a:p>
                      <a:pPr algn="ctr" fontAlgn="base"/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"код и наименование образовательной программы"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68259"/>
                  </a:ext>
                </a:extLst>
              </a:tr>
            </a:tbl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9F5B77A-1675-4C2C-B132-A0C0784EF6BA}"/>
              </a:ext>
            </a:extLst>
          </p:cNvPr>
          <p:cNvSpPr/>
          <p:nvPr/>
        </p:nvSpPr>
        <p:spPr>
          <a:xfrm>
            <a:off x="9394319" y="6461928"/>
            <a:ext cx="26372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5"/>
              </a:rPr>
              <a:t>https://adilet.zan.kz/rus/docs/V2200028716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178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5" y="64968"/>
            <a:ext cx="12192000" cy="630711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Действующий классификатор 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направлений подготовки кадров с высшим и послевузовским образованием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по области «Здравоохранение»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27593F-A2B7-410B-2B1A-0FCA369E46F0}"/>
              </a:ext>
            </a:extLst>
          </p:cNvPr>
          <p:cNvSpPr txBox="1"/>
          <p:nvPr/>
        </p:nvSpPr>
        <p:spPr>
          <a:xfrm>
            <a:off x="0" y="3802225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Классификатор направлений подготовки кадров с высшим и послевузовским образованием </a:t>
            </a:r>
          </a:p>
          <a:p>
            <a:pPr algn="ctr" fontAlgn="base"/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(п</a:t>
            </a:r>
            <a:r>
              <a:rPr lang="ru-RU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569).</a:t>
            </a:r>
          </a:p>
        </p:txBody>
      </p: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ABEAB124-6CB8-F7A4-7585-E6D6CB6C5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93796"/>
              </p:ext>
            </p:extLst>
          </p:nvPr>
        </p:nvGraphicFramePr>
        <p:xfrm>
          <a:off x="2857499" y="4357945"/>
          <a:ext cx="6051885" cy="35763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90708">
                  <a:extLst>
                    <a:ext uri="{9D8B030D-6E8A-4147-A177-3AD203B41FA5}">
                      <a16:colId xmlns:a16="http://schemas.microsoft.com/office/drawing/2014/main" val="2730612602"/>
                    </a:ext>
                  </a:extLst>
                </a:gridCol>
                <a:gridCol w="2554990">
                  <a:extLst>
                    <a:ext uri="{9D8B030D-6E8A-4147-A177-3AD203B41FA5}">
                      <a16:colId xmlns:a16="http://schemas.microsoft.com/office/drawing/2014/main" val="2351165605"/>
                    </a:ext>
                  </a:extLst>
                </a:gridCol>
                <a:gridCol w="1306187">
                  <a:extLst>
                    <a:ext uri="{9D8B030D-6E8A-4147-A177-3AD203B41FA5}">
                      <a16:colId xmlns:a16="http://schemas.microsoft.com/office/drawing/2014/main" val="165861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области образования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направлений подготовки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МСКО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268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998452"/>
                  </a:ext>
                </a:extLst>
              </a:tr>
            </a:tbl>
          </a:graphicData>
        </a:graphic>
      </p:graphicFrame>
      <p:graphicFrame>
        <p:nvGraphicFramePr>
          <p:cNvPr id="36" name="Таблица 36">
            <a:extLst>
              <a:ext uri="{FF2B5EF4-FFF2-40B4-BE49-F238E27FC236}">
                <a16:creationId xmlns:a16="http://schemas.microsoft.com/office/drawing/2014/main" id="{553BDA90-BB5C-9683-C2ED-B37A8181B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55723"/>
              </p:ext>
            </p:extLst>
          </p:nvPr>
        </p:nvGraphicFramePr>
        <p:xfrm>
          <a:off x="341871" y="1369889"/>
          <a:ext cx="5265667" cy="19566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3913">
                  <a:extLst>
                    <a:ext uri="{9D8B030D-6E8A-4147-A177-3AD203B41FA5}">
                      <a16:colId xmlns:a16="http://schemas.microsoft.com/office/drawing/2014/main" val="3989733899"/>
                    </a:ext>
                  </a:extLst>
                </a:gridCol>
                <a:gridCol w="1092738">
                  <a:extLst>
                    <a:ext uri="{9D8B030D-6E8A-4147-A177-3AD203B41FA5}">
                      <a16:colId xmlns:a16="http://schemas.microsoft.com/office/drawing/2014/main" val="2492512799"/>
                    </a:ext>
                  </a:extLst>
                </a:gridCol>
                <a:gridCol w="3149016">
                  <a:extLst>
                    <a:ext uri="{9D8B030D-6E8A-4147-A177-3AD203B41FA5}">
                      <a16:colId xmlns:a16="http://schemas.microsoft.com/office/drawing/2014/main" val="3548325630"/>
                    </a:ext>
                  </a:extLst>
                </a:gridCol>
              </a:tblGrid>
              <a:tr h="249808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Научная область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Направление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15784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 Здравоохранение и социальное обеспечение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 Здравоохранение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0911 Стоматология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0912 Медицина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0913 Уход за больными и акушерство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0914 Медицинская диагностика и технологии лечения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0915 Терапия и реабилитация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0916 Фармацевтика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0917 Традиционная и комплементарная медицина и терапия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7606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 Социальное 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0921 Уход за пожилыми людьми и нетрудоспособными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0922 Уход за детьми и молодежные службы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0923 Социальная работа и консультирование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68307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01531135-1352-31D2-FF92-191BB2DB93CB}"/>
              </a:ext>
            </a:extLst>
          </p:cNvPr>
          <p:cNvSpPr txBox="1"/>
          <p:nvPr/>
        </p:nvSpPr>
        <p:spPr>
          <a:xfrm>
            <a:off x="477796" y="695679"/>
            <a:ext cx="46468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Области образования и профессиональной подготовки 2013 (МСКО-О 2013)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1D27E2DB-EDD1-914C-A930-6CACA262B149}"/>
              </a:ext>
            </a:extLst>
          </p:cNvPr>
          <p:cNvSpPr/>
          <p:nvPr/>
        </p:nvSpPr>
        <p:spPr>
          <a:xfrm rot="5400000">
            <a:off x="5616685" y="3334823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A7568-81D2-11F9-D5B3-137AD105DC56}"/>
              </a:ext>
            </a:extLst>
          </p:cNvPr>
          <p:cNvSpPr txBox="1"/>
          <p:nvPr/>
        </p:nvSpPr>
        <p:spPr>
          <a:xfrm>
            <a:off x="5883442" y="2034844"/>
            <a:ext cx="61240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Статья 220. </a:t>
            </a:r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1) программы медицинского образования, реализуемые по медицинским специальностям;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2) программы фармацевтического образования, реализуемые по фармацевтическим специальностям;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3) программы подготовки специалистов общественного здоровья и иных специалистов здравоохранения.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4C2F615-8ECB-1254-61F0-5F940A364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959" y="778757"/>
            <a:ext cx="5745245" cy="1256088"/>
          </a:xfrm>
          <a:prstGeom prst="rect">
            <a:avLst/>
          </a:prstGeom>
        </p:spPr>
      </p:pic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D08FEB3-6C16-4737-A7C2-2D4B3F9BA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22463"/>
              </p:ext>
            </p:extLst>
          </p:nvPr>
        </p:nvGraphicFramePr>
        <p:xfrm>
          <a:off x="2970932" y="4950665"/>
          <a:ext cx="5772544" cy="167482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262888">
                  <a:extLst>
                    <a:ext uri="{9D8B030D-6E8A-4147-A177-3AD203B41FA5}">
                      <a16:colId xmlns:a16="http://schemas.microsoft.com/office/drawing/2014/main" val="1110246287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321673776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2575843066"/>
                    </a:ext>
                  </a:extLst>
                </a:gridCol>
              </a:tblGrid>
              <a:tr h="187807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Область образования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Направление подготовки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Код в МСКО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53845831"/>
                  </a:ext>
                </a:extLst>
              </a:tr>
              <a:tr h="129452"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высшем образовании – бакалавриате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1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 Здравоохранение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6ВM101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40951150"/>
                  </a:ext>
                </a:extLst>
              </a:tr>
              <a:tr h="133031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6ВМ103 Стоматология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0911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76159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6ВМ104 Медико-профилактическое дело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5569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6B105 Сестринское дело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0913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85981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6B106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23553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6B107 Общественное здоровье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0988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2109657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6В 108 Биомедицина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0988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4146193"/>
                  </a:ext>
                </a:extLst>
              </a:tr>
            </a:tbl>
          </a:graphicData>
        </a:graphic>
      </p:graphicFrame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709F2624-6843-4E65-B3C9-4DF174E208E1}"/>
              </a:ext>
            </a:extLst>
          </p:cNvPr>
          <p:cNvSpPr/>
          <p:nvPr/>
        </p:nvSpPr>
        <p:spPr>
          <a:xfrm rot="2836710">
            <a:off x="1010960" y="4101867"/>
            <a:ext cx="2154839" cy="41268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622C7C41-C093-417E-9CE7-2D2EE7925962}"/>
              </a:ext>
            </a:extLst>
          </p:cNvPr>
          <p:cNvSpPr/>
          <p:nvPr/>
        </p:nvSpPr>
        <p:spPr>
          <a:xfrm rot="8513226">
            <a:off x="8590378" y="4160968"/>
            <a:ext cx="2700950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1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220640-E7DF-436B-92CB-2D4FA6AFE2BA}"/>
              </a:ext>
            </a:extLst>
          </p:cNvPr>
          <p:cNvSpPr/>
          <p:nvPr/>
        </p:nvSpPr>
        <p:spPr>
          <a:xfrm>
            <a:off x="474243" y="1996043"/>
            <a:ext cx="4869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Вопрос 2.1 Оформление документов об образовании на английском языке, докладчик проректор НАО «МУК» </a:t>
            </a:r>
            <a:r>
              <a:rPr lang="ru-RU" sz="1400" dirty="0" err="1">
                <a:latin typeface="Arial Narrow" panose="020B0606020202030204" pitchFamily="34" charset="0"/>
              </a:rPr>
              <a:t>Риклефс</a:t>
            </a:r>
            <a:r>
              <a:rPr lang="ru-RU" sz="1400" dirty="0">
                <a:latin typeface="Arial Narrow" panose="020B0606020202030204" pitchFamily="34" charset="0"/>
              </a:rPr>
              <a:t> В.П., содокладчик руководитель центра аккредитации и рейтинга НАО «МУА» Жунусова А.Б.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3D4BE2D-1245-432F-B93E-F0A7B4E27C09}"/>
              </a:ext>
            </a:extLst>
          </p:cNvPr>
          <p:cNvSpPr/>
          <p:nvPr/>
        </p:nvSpPr>
        <p:spPr>
          <a:xfrm>
            <a:off x="474243" y="2953144"/>
            <a:ext cx="45439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РЕШИЛИ: 2.1.1. Организациям образования внести предложения в УМО об оформлении документов об образовании на английском языке до 10 апреля 2023г.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D55746-B6AF-4597-9AB8-8DD59AE68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18" y="302799"/>
            <a:ext cx="4857750" cy="135255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D179812-4F05-4A7E-8701-16D429AF9B2C}"/>
              </a:ext>
            </a:extLst>
          </p:cNvPr>
          <p:cNvSpPr/>
          <p:nvPr/>
        </p:nvSpPr>
        <p:spPr>
          <a:xfrm>
            <a:off x="628941" y="1719898"/>
            <a:ext cx="4869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anose="020B0606020202030204" pitchFamily="34" charset="0"/>
              </a:rPr>
              <a:t>Формат: онлайн/офлайн               №4              31 марта 2023 года</a:t>
            </a:r>
            <a:endParaRPr lang="ru-RU" sz="14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7A5A7F4-3411-48BD-BF8C-A3750DED3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768" y="302799"/>
            <a:ext cx="4857750" cy="13525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C6110B-0D93-455E-8801-36E2397E732F}"/>
              </a:ext>
            </a:extLst>
          </p:cNvPr>
          <p:cNvSpPr/>
          <p:nvPr/>
        </p:nvSpPr>
        <p:spPr>
          <a:xfrm>
            <a:off x="6836857" y="1655349"/>
            <a:ext cx="4869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anose="020B0606020202030204" pitchFamily="34" charset="0"/>
              </a:rPr>
              <a:t>Формат: онлайн/офлайн                №5               29 мая  2023 года</a:t>
            </a:r>
            <a:endParaRPr lang="ru-RU" sz="1400" b="1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F0F9EB0-EC62-47FA-B9E6-42A9686B3D13}"/>
              </a:ext>
            </a:extLst>
          </p:cNvPr>
          <p:cNvSpPr/>
          <p:nvPr/>
        </p:nvSpPr>
        <p:spPr>
          <a:xfrm>
            <a:off x="6779980" y="2027675"/>
            <a:ext cx="48693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Вопрос 2.1.2 Оформление документов об образовании на английском языке, докладчик заместитель председателя УМО </a:t>
            </a:r>
            <a:r>
              <a:rPr lang="ru-RU" sz="1400" dirty="0" err="1">
                <a:latin typeface="Arial Narrow" panose="020B0606020202030204" pitchFamily="34" charset="0"/>
              </a:rPr>
              <a:t>Сыдыкова</a:t>
            </a:r>
            <a:r>
              <a:rPr lang="ru-RU" sz="1400" dirty="0">
                <a:latin typeface="Arial Narrow" panose="020B0606020202030204" pitchFamily="34" charset="0"/>
              </a:rPr>
              <a:t> С.И.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8A5DCE5-C146-4948-8DAA-3DAEC49095AE}"/>
              </a:ext>
            </a:extLst>
          </p:cNvPr>
          <p:cNvSpPr/>
          <p:nvPr/>
        </p:nvSpPr>
        <p:spPr>
          <a:xfrm>
            <a:off x="6625282" y="2737701"/>
            <a:ext cx="45439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РЕШИЛИ: 2.1.3. Организациям образования оформлять документы об образовании в соответствии с требованиями НПА, вступившим в силу до заключения договоров с обучающимися на обучение.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C4B84542-D26C-4677-8CAA-001CBD3EE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89401"/>
              </p:ext>
            </p:extLst>
          </p:nvPr>
        </p:nvGraphicFramePr>
        <p:xfrm>
          <a:off x="6737684" y="3749597"/>
          <a:ext cx="5144961" cy="29061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3453">
                  <a:extLst>
                    <a:ext uri="{9D8B030D-6E8A-4147-A177-3AD203B41FA5}">
                      <a16:colId xmlns:a16="http://schemas.microsoft.com/office/drawing/2014/main" val="3463980992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1548384560"/>
                    </a:ext>
                  </a:extLst>
                </a:gridCol>
                <a:gridCol w="2040813">
                  <a:extLst>
                    <a:ext uri="{9D8B030D-6E8A-4147-A177-3AD203B41FA5}">
                      <a16:colId xmlns:a16="http://schemas.microsoft.com/office/drawing/2014/main" val="31798361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Образовательная программа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Академическая степень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b"/>
                </a:tc>
                <a:extLst>
                  <a:ext uri="{0D108BD9-81ED-4DB2-BD59-A6C34878D82A}">
                    <a16:rowId xmlns:a16="http://schemas.microsoft.com/office/drawing/2014/main" val="1928044878"/>
                  </a:ext>
                </a:extLst>
              </a:tr>
              <a:tr h="11727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денсаулық сақтау бакалавры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563965104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Общая медицина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бакалавр здравоохранения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2538800801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General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Medicine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Bachelor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health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116950544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Мейіргер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ісі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105164021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Сестринское дело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бакалавр здравоохранения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2410351187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Nursing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Bachelor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health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20706253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Фармация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110846749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Фармация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бакалавр здравоохранения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428193533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Pharmacy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Bachelor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health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302734716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Қоғамдық денсаулық сақтау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37221366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Общественное здравоохранение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бакалавр здравоохранения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3701233794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Public Health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Bachelor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health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66762367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Стоматология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34036720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Стоматология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бакалавр здравоохранения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2470425156"/>
                  </a:ext>
                </a:extLst>
              </a:tr>
              <a:tr h="15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Dentistry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Bachelor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health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259052191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Фармацевтикалық өндіріс технологиясы 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техника </a:t>
                      </a:r>
                      <a:r>
                        <a:rPr lang="ru-RU" sz="1000" dirty="0" err="1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 технология бакалавры 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2230441669"/>
                  </a:ext>
                </a:extLst>
              </a:tr>
              <a:tr h="104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Narrow" panose="020B0606020202030204" pitchFamily="34" charset="0"/>
                        </a:rPr>
                        <a:t>Технология фармацевтического производства 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бакалавр техники и технологии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3278182569"/>
                  </a:ext>
                </a:extLst>
              </a:tr>
              <a:tr h="69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 Technology of the pharmaceutical production</a:t>
                      </a:r>
                      <a:endParaRPr lang="ru-RU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Bachelor of Engineering and Technology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 anchor="ctr"/>
                </a:tc>
                <a:extLst>
                  <a:ext uri="{0D108BD9-81ED-4DB2-BD59-A6C34878D82A}">
                    <a16:rowId xmlns:a16="http://schemas.microsoft.com/office/drawing/2014/main" val="129640799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EDB3283-4DBE-437B-9A20-1F1805C3F97E}"/>
              </a:ext>
            </a:extLst>
          </p:cNvPr>
          <p:cNvSpPr txBox="1"/>
          <p:nvPr/>
        </p:nvSpPr>
        <p:spPr>
          <a:xfrm>
            <a:off x="4559505" y="4471066"/>
            <a:ext cx="1877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 по единому оформлению</a:t>
            </a:r>
          </a:p>
        </p:txBody>
      </p:sp>
    </p:spTree>
    <p:extLst>
      <p:ext uri="{BB962C8B-B14F-4D97-AF65-F5344CB8AC3E}">
        <p14:creationId xmlns:p14="http://schemas.microsoft.com/office/powerpoint/2010/main" val="304370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31EEA1-7174-4617-A794-40F62A456FC9}"/>
              </a:ext>
            </a:extLst>
          </p:cNvPr>
          <p:cNvSpPr/>
          <p:nvPr/>
        </p:nvSpPr>
        <p:spPr>
          <a:xfrm>
            <a:off x="941070" y="180474"/>
            <a:ext cx="10309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Информация о дипломах, выданных иностранным выпускникам в 2023 году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3D3A076-E1DF-4DCE-86CC-6ED0C42E5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47536"/>
              </p:ext>
            </p:extLst>
          </p:nvPr>
        </p:nvGraphicFramePr>
        <p:xfrm>
          <a:off x="224589" y="857667"/>
          <a:ext cx="11742822" cy="51426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2822">
                  <a:extLst>
                    <a:ext uri="{9D8B030D-6E8A-4147-A177-3AD203B41FA5}">
                      <a16:colId xmlns:a16="http://schemas.microsoft.com/office/drawing/2014/main" val="74639779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838091541"/>
                    </a:ext>
                  </a:extLst>
                </a:gridCol>
                <a:gridCol w="3099282">
                  <a:extLst>
                    <a:ext uri="{9D8B030D-6E8A-4147-A177-3AD203B41FA5}">
                      <a16:colId xmlns:a16="http://schemas.microsoft.com/office/drawing/2014/main" val="2329226452"/>
                    </a:ext>
                  </a:extLst>
                </a:gridCol>
                <a:gridCol w="2908059">
                  <a:extLst>
                    <a:ext uri="{9D8B030D-6E8A-4147-A177-3AD203B41FA5}">
                      <a16:colId xmlns:a16="http://schemas.microsoft.com/office/drawing/2014/main" val="2318699186"/>
                    </a:ext>
                  </a:extLst>
                </a:gridCol>
                <a:gridCol w="2908059">
                  <a:extLst>
                    <a:ext uri="{9D8B030D-6E8A-4147-A177-3AD203B41FA5}">
                      <a16:colId xmlns:a16="http://schemas.microsoft.com/office/drawing/2014/main" val="496635629"/>
                    </a:ext>
                  </a:extLst>
                </a:gridCol>
              </a:tblGrid>
              <a:tr h="3684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ВУЗа / ЖОО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Наименование выданной степени иностранным выпускникам 2023 года / 2023 жылғы шетелдік түлектерге берілген дәреженің атауы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292026"/>
                  </a:ext>
                </a:extLst>
              </a:tr>
              <a:tr h="368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 русском языке /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орысша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 казахском языке / қазақша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 английском языке / ағылшынша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980685137"/>
                  </a:ext>
                </a:extLst>
              </a:tr>
              <a:tr h="5567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 rowSpan="3"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НАО "Казахский национальный медицинский университет имени С.Д.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Асфендиярова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образовательной программе 5B130100 "Общая медицина"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5B130100 "Жалпы медицина" мамандығы және (немесе) білім беру бағдарламасы бойынша медицина бакалавры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medicine in the educational program 5B130100 "General Medicine"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31451472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стоматологии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образовательной программе  5B130200 "Стоматология"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5B130200 "Стоматология"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стоматология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dentistry in the educational program 5B130200 "Dentistry"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14551957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здравоохранения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образовательной программе 5B110300 "Фармация"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5В110300 "Фармация"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healthcare in the educational program 5B110300 "Pharmacy"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28883382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 rowSpan="5"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НАО "Медицинский университет Астана"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медицины/бакалавр стоматологии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медицина бакалавры/стоматология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bachelor of medicine/bachelor of dentistry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959174075"/>
                  </a:ext>
                </a:extLst>
              </a:tr>
              <a:tr h="184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врач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дәрігер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182851586"/>
                  </a:ext>
                </a:extLst>
              </a:tr>
              <a:tr h="184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врач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дәрігер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63796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здравоохранения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bachelor of health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3160535826"/>
                  </a:ext>
                </a:extLst>
              </a:tr>
              <a:tr h="184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врач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дәрігер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3619301064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НАО "Медицинский университет Караганды"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здравоохранения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образовательной программе 6В10102 "Общая медицина"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6В10102 «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медицина»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Bachelor of Health on educational program 6B10102 "General Medicine"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1004790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АО "Южно-Казахстанская медицинская академия"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по здравоохранения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оброзовательной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программе 6В10101- "Общая медицина"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6В10101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Awarded the degree of bachelor of Health on the educational program 6B10101- "General medicine"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059509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НАО "Медицинский университет Семей"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6В10101- "Общая медицина", 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6В10101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медицина", медицина бакалавры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6B10101- General medicine, Bachelor of Medicine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623530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НАО "Западно - Казахстанский медицинский университет имени Марата Оспанова"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Медицина бакалавры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medicine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3442839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94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31EEA1-7174-4617-A794-40F62A456FC9}"/>
              </a:ext>
            </a:extLst>
          </p:cNvPr>
          <p:cNvSpPr/>
          <p:nvPr/>
        </p:nvSpPr>
        <p:spPr>
          <a:xfrm>
            <a:off x="941070" y="96042"/>
            <a:ext cx="10309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Информация о дипломах, выданных иностранным выпускникам в 2023 году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3D3A076-E1DF-4DCE-86CC-6ED0C42E5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11179"/>
              </p:ext>
            </p:extLst>
          </p:nvPr>
        </p:nvGraphicFramePr>
        <p:xfrm>
          <a:off x="301466" y="622634"/>
          <a:ext cx="11589069" cy="60524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2588">
                  <a:extLst>
                    <a:ext uri="{9D8B030D-6E8A-4147-A177-3AD203B41FA5}">
                      <a16:colId xmlns:a16="http://schemas.microsoft.com/office/drawing/2014/main" val="746397792"/>
                    </a:ext>
                  </a:extLst>
                </a:gridCol>
                <a:gridCol w="2347904">
                  <a:extLst>
                    <a:ext uri="{9D8B030D-6E8A-4147-A177-3AD203B41FA5}">
                      <a16:colId xmlns:a16="http://schemas.microsoft.com/office/drawing/2014/main" val="1838091541"/>
                    </a:ext>
                  </a:extLst>
                </a:gridCol>
                <a:gridCol w="2952859">
                  <a:extLst>
                    <a:ext uri="{9D8B030D-6E8A-4147-A177-3AD203B41FA5}">
                      <a16:colId xmlns:a16="http://schemas.microsoft.com/office/drawing/2014/main" val="2329226452"/>
                    </a:ext>
                  </a:extLst>
                </a:gridCol>
                <a:gridCol w="2952859">
                  <a:extLst>
                    <a:ext uri="{9D8B030D-6E8A-4147-A177-3AD203B41FA5}">
                      <a16:colId xmlns:a16="http://schemas.microsoft.com/office/drawing/2014/main" val="2318699186"/>
                    </a:ext>
                  </a:extLst>
                </a:gridCol>
                <a:gridCol w="2952859">
                  <a:extLst>
                    <a:ext uri="{9D8B030D-6E8A-4147-A177-3AD203B41FA5}">
                      <a16:colId xmlns:a16="http://schemas.microsoft.com/office/drawing/2014/main" val="496635629"/>
                    </a:ext>
                  </a:extLst>
                </a:gridCol>
              </a:tblGrid>
              <a:tr h="3684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ВУЗа / ЖОО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Наименование выданной степени иностранным выпускникам 2023 года / 2023 жылғы шетелдік түлектерге берілген дәреженің атауы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292026"/>
                  </a:ext>
                </a:extLst>
              </a:tr>
              <a:tr h="368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на русском языке /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орысша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 казахском языке / қазақша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 английском языке / ағылшынша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980685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НУО "Казахстанско-Российский медицинский университет"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Образовательная программа 5В130100 – "Общая медицина", степень </a:t>
                      </a:r>
                      <a:b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5В130100 –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, Медицина бакалавры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дәрежесі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Educational program 5B130100 "General medicine", the degree Bachelor of medicine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81168640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 rowSpan="2"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РГП на ПХВ "Казахский национальный университет имени Аль-Фараби" факультет медицины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Образовательная программа 5В130100 – "Общая медицина", степень здравоохранения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5В130100 –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дәрежесі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Bachelor of Health care </a:t>
                      </a:r>
                      <a:b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in the  educational program Educational program 5B130100 "General medicine"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1790041878"/>
                  </a:ext>
                </a:extLst>
              </a:tr>
              <a:tr h="194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Образовательная программа 6В10103  – "Общая медицина", степень здравоохранения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6В10103 –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дәрежесі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Bachelor of Health care </a:t>
                      </a:r>
                      <a:b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in the  educational program Educational program 6В10103 "General medicine"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75826834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9.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 rowSpan="2"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Международный Казахско-Турецкий университет имени Х.А.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Ясави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Образовательная программа 5В130100 – "Общая медицина", степень </a:t>
                      </a:r>
                      <a:b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5В130100 –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, Медицина бакалавры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дәрежесі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>
                          <a:effectLst/>
                          <a:latin typeface="Arial Narrow" panose="020B0606020202030204" pitchFamily="34" charset="0"/>
                        </a:rPr>
                        <a:t>Educational program 5B130100 "General medicine", the degree Bachelor of medicine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791918408"/>
                  </a:ext>
                </a:extLst>
              </a:tr>
              <a:tr h="160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Образовательная программа 5В130200 - "Стоматология", степень 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стоматологии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5В130200 - "Стоматология"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Стоматология бакалавры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дәрежесі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Educational program 5B130200 -  "Dentistry", degree Bachelor of Dentistry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630548595"/>
                  </a:ext>
                </a:extLst>
              </a:tr>
              <a:tr h="4928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10.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НАО "Кокшетауский государственный университет имени Ш.Уалиханова"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здравоохранения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образовательной программе 6В10101 "Общая медицина"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6В10101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Health in the educational program 6В10101 "General Medicine"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498770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НАО "Северо-Казахстанский государственный университет имени М.Козыбаева"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здравоохранения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образовательной программе 6В10101 "Общая медицина"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бакалавры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6В10101 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medicine in the Educational Program "General medicine" 6В10101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062677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12.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УО "Каспийский Общественный Университет"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 медицины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по специальности 5В130100 – "Общая медицина"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5В130100 –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медицина"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мамандығы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Медицина бакалавры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Bachelor of Medicine of specialty 5В130100 – "General </a:t>
                      </a:r>
                      <a:r>
                        <a:rPr lang="en-US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medicineә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1344526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13.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ТОО "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International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Medical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School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" Университет Международного Бизнеса имени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Кенжегали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Сагадиева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gridSpan="3">
                  <a:txBody>
                    <a:bodyPr/>
                    <a:lstStyle/>
                    <a:p>
                      <a:pPr marL="72000"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 В 2023 году по медицинским программам иностранным гражданам не осуществлялась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516224932"/>
                  </a:ext>
                </a:extLst>
              </a:tr>
              <a:tr h="3113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14.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ТОО "Казахстанский медицинский университет "ВШОЗ"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Нет ОП бакалавриата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16" marR="1216" marT="1216" marB="0" anchor="ctr"/>
                </a:tc>
                <a:extLst>
                  <a:ext uri="{0D108BD9-81ED-4DB2-BD59-A6C34878D82A}">
                    <a16:rowId xmlns:a16="http://schemas.microsoft.com/office/drawing/2014/main" val="215301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51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76117E-0F10-4F5A-90E6-4B5C3F527CA8}"/>
              </a:ext>
            </a:extLst>
          </p:cNvPr>
          <p:cNvSpPr/>
          <p:nvPr/>
        </p:nvSpPr>
        <p:spPr>
          <a:xfrm>
            <a:off x="941070" y="96042"/>
            <a:ext cx="10309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Сведения о медицинских школах во Всемирном каталоге медицинских школ </a:t>
            </a:r>
          </a:p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(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World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Directory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of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Medical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</a:rPr>
              <a:t>Schools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AC97F10-DC90-40C2-980D-CD2E49F93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63463"/>
              </p:ext>
            </p:extLst>
          </p:nvPr>
        </p:nvGraphicFramePr>
        <p:xfrm>
          <a:off x="426654" y="976164"/>
          <a:ext cx="11338692" cy="517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3596">
                  <a:extLst>
                    <a:ext uri="{9D8B030D-6E8A-4147-A177-3AD203B41FA5}">
                      <a16:colId xmlns:a16="http://schemas.microsoft.com/office/drawing/2014/main" val="4154215262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59316031"/>
                    </a:ext>
                  </a:extLst>
                </a:gridCol>
                <a:gridCol w="2983832">
                  <a:extLst>
                    <a:ext uri="{9D8B030D-6E8A-4147-A177-3AD203B41FA5}">
                      <a16:colId xmlns:a16="http://schemas.microsoft.com/office/drawing/2014/main" val="1722223313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65748151"/>
                    </a:ext>
                  </a:extLst>
                </a:gridCol>
                <a:gridCol w="2871538">
                  <a:extLst>
                    <a:ext uri="{9D8B030D-6E8A-4147-A177-3AD203B41FA5}">
                      <a16:colId xmlns:a16="http://schemas.microsoft.com/office/drawing/2014/main" val="403059124"/>
                    </a:ext>
                  </a:extLst>
                </a:gridCol>
              </a:tblGrid>
              <a:tr h="94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Наименование университета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Квалификационный титул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Продолжительность учебного плана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Обязательное образование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2096647353"/>
                  </a:ext>
                </a:extLst>
              </a:tr>
              <a:tr h="191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Arial Narrow" panose="020B0606020202030204" pitchFamily="34" charset="0"/>
                        </a:rPr>
                        <a:t>Al-</a:t>
                      </a:r>
                      <a:r>
                        <a:rPr lang="en-GB" sz="1100" kern="100" dirty="0" err="1">
                          <a:effectLst/>
                          <a:latin typeface="Arial Narrow" panose="020B0606020202030204" pitchFamily="34" charset="0"/>
                        </a:rPr>
                        <a:t>Farabi</a:t>
                      </a:r>
                      <a:r>
                        <a:rPr lang="en-GB" sz="1100" kern="100" dirty="0">
                          <a:effectLst/>
                          <a:latin typeface="Arial Narrow" panose="020B0606020202030204" pitchFamily="34" charset="0"/>
                        </a:rPr>
                        <a:t> Kazakh National University Faculty of Medicine and Health Care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2811807941"/>
                  </a:ext>
                </a:extLst>
              </a:tr>
              <a:tr h="14326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Asfendiyarov Kazakh National Medical University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Bachelor of General Medicine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2532824188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155114996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1042851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Arial Narrow" panose="020B0606020202030204" pitchFamily="34" charset="0"/>
                        </a:rPr>
                        <a:t>Caspian University International School of Medicine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Bachelor of Medicine, Bachelor of Surgery (M.B.B.S.)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4111172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Arial Narrow" panose="020B0606020202030204" pitchFamily="34" charset="0"/>
                        </a:rPr>
                        <a:t>International Kazakh-Turkish University named after Khoja Ahmet </a:t>
                      </a:r>
                      <a:r>
                        <a:rPr lang="en-GB" sz="1100" kern="100" dirty="0" err="1">
                          <a:effectLst/>
                          <a:latin typeface="Arial Narrow" panose="020B0606020202030204" pitchFamily="34" charset="0"/>
                        </a:rPr>
                        <a:t>Yassawi</a:t>
                      </a:r>
                      <a:r>
                        <a:rPr lang="en-GB" sz="1100" kern="100" dirty="0">
                          <a:effectLst/>
                          <a:latin typeface="Arial Narrow" panose="020B0606020202030204" pitchFamily="34" charset="0"/>
                        </a:rPr>
                        <a:t> Faculty of Medicine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795216600"/>
                  </a:ext>
                </a:extLst>
              </a:tr>
              <a:tr h="191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ial Narrow" panose="020B0606020202030204" pitchFamily="34" charset="0"/>
                        </a:rPr>
                        <a:t>International Medical School, University of International Business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Bachelor of Medicine, Bachelor of Surgery (M.B.B.S.)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540925062"/>
                  </a:ext>
                </a:extLst>
              </a:tr>
              <a:tr h="143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Karaganda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Medical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University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1633718760"/>
                  </a:ext>
                </a:extLst>
              </a:tr>
              <a:tr h="191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ial Narrow" panose="020B0606020202030204" pitchFamily="34" charset="0"/>
                        </a:rPr>
                        <a:t>Kazakh Medical University of Continuing Education Medical College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ial Narrow" panose="020B0606020202030204" pitchFamily="34" charset="0"/>
                        </a:rPr>
                        <a:t>Bachelor of Medicine, Bachelor of Surgery (M.B.B.S.)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665033166"/>
                  </a:ext>
                </a:extLst>
              </a:tr>
              <a:tr h="143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Kazakh-Russian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Medical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University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Bachelor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General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Medicine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1161757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Nazarbayev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University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School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00" dirty="0" err="1">
                          <a:effectLst/>
                          <a:latin typeface="Arial Narrow" panose="020B0606020202030204" pitchFamily="34" charset="0"/>
                        </a:rPr>
                        <a:t>Medicine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Доктор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4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  <a:latin typeface="Arial Narrow" panose="020B0606020202030204" pitchFamily="34" charset="0"/>
                        </a:rPr>
                        <a:t>Нет данных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805330992"/>
                  </a:ext>
                </a:extLst>
              </a:tr>
              <a:tr h="14326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NJSC Astana Medical University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2762891467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1755819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ial Narrow" panose="020B0606020202030204" pitchFamily="34" charset="0"/>
                        </a:rPr>
                        <a:t>Doctor of Medicine (M.D.)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1254771862"/>
                  </a:ext>
                </a:extLst>
              </a:tr>
              <a:tr h="14326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North Kazakhstan State University named after M. Kozybayev Faculty of Medicine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Bachelor of Healthcare in General Medicine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756535410"/>
                  </a:ext>
                </a:extLst>
              </a:tr>
              <a:tr h="191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Bachelor of Medicine, Bachelor of Surgery (M.B.B.S.)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70418028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Doctor of Medicine (M.D.)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152057764"/>
                  </a:ext>
                </a:extLst>
              </a:tr>
              <a:tr h="14326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Semey Medical University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Bachelor of Medicine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093407087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984058932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422809469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Doctor of Medicine (M.D.)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2350909285"/>
                  </a:ext>
                </a:extLst>
              </a:tr>
              <a:tr h="1918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Shukan Ualikhanov Kokshetau State University Faculty of Medicine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Bachelor of Medicine, Bachelor of Surgery (M.B.B.S.)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3146649506"/>
                  </a:ext>
                </a:extLst>
              </a:tr>
              <a:tr h="191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Bachelor of Medicine, Bachelor of Surgery (M.B.B.S.)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2046280347"/>
                  </a:ext>
                </a:extLst>
              </a:tr>
              <a:tr h="94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South Kazakhstan Medical Academy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An entrance exam is required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787667620"/>
                  </a:ext>
                </a:extLst>
              </a:tr>
              <a:tr h="14326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West Kazakhstan Marat Ospanov Medical University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Bachelor of Healthcare in General Medicine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5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4074933826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7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1540343519"/>
                  </a:ext>
                </a:extLst>
              </a:tr>
              <a:tr h="143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Physician (General Medicine)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  <a:latin typeface="Arial Narrow" panose="020B0606020202030204" pitchFamily="34" charset="0"/>
                        </a:rPr>
                        <a:t>6 years</a:t>
                      </a:r>
                      <a:endParaRPr lang="ru-RU" sz="1100" kern="10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ial Narrow" panose="020B0606020202030204" pitchFamily="34" charset="0"/>
                        </a:rPr>
                        <a:t>Admission follows completion of secondary education.</a:t>
                      </a:r>
                      <a:endParaRPr lang="ru-RU" sz="1100" kern="100" dirty="0">
                        <a:effectLst/>
                        <a:latin typeface="Arial Narrow" panose="020B0606020202030204" pitchFamily="34" charset="0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7013" marR="17013" marT="0" marB="0"/>
                </a:tc>
                <a:extLst>
                  <a:ext uri="{0D108BD9-81ED-4DB2-BD59-A6C34878D82A}">
                    <a16:rowId xmlns:a16="http://schemas.microsoft.com/office/drawing/2014/main" val="405148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59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18 марта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D8EAE743-5E8E-4EFD-9E1C-1C0A3ED2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499" y="2196445"/>
            <a:ext cx="11416480" cy="3574723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Рекомендовать к дальнейшему рассмотрению 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изменения и дополнения в приказ МОН РК от 13 октября 2018 года № 569 «Об утверждении Классификатора направлений подготовки кадров с высшим и послевузовским образованием» с выделением направлений «Медицина», «Стоматология», «</a:t>
            </a:r>
            <a:r>
              <a:rPr lang="ru-RU" sz="2000">
                <a:latin typeface="Arial Narrow" panose="020B0606020202030204" pitchFamily="34" charset="0"/>
                <a:cs typeface="Times New Roman" panose="02020603050405020304" pitchFamily="18" charset="0"/>
              </a:rPr>
              <a:t>Фармация» 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и другие </a:t>
            </a:r>
            <a:r>
              <a:rPr lang="ru-RU" sz="2000">
                <a:latin typeface="Arial Narrow" panose="020B0606020202030204" pitchFamily="34" charset="0"/>
                <a:cs typeface="Times New Roman" panose="02020603050405020304" pitchFamily="18" charset="0"/>
              </a:rPr>
              <a:t>в соответствии с МСКО-2013</a:t>
            </a:r>
            <a:r>
              <a:rPr lang="ru-RU" sz="200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Внести изменения и дополнения в приказ Министра науки и высшего образования Республики Казахстан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 20 июля 2022 года № 2</a:t>
            </a:r>
            <a:r>
              <a:rPr lang="ru-RU" sz="2000" dirty="0">
                <a:latin typeface="Arial Narrow" panose="020B0606020202030204" pitchFamily="34" charset="0"/>
              </a:rPr>
              <a:t> «Об утверждении государственных общеобязательных стандартов высшего и послевузовского образования».</a:t>
            </a:r>
          </a:p>
          <a:p>
            <a:pPr marL="457200" indent="-457200" algn="l">
              <a:buAutoNum type="arabicPeriod"/>
            </a:pP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Организациям образования внести предложения в УМО о форме сведений о медицинских школах во Всемирном каталоге медицинских школ (</a:t>
            </a:r>
            <a:r>
              <a:rPr lang="ru-R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World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Directory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of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Medical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Schools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) до 27 марта 2024г.</a:t>
            </a: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2856</Words>
  <Application>Microsoft Office PowerPoint</Application>
  <PresentationFormat>Широкоэкранный</PresentationFormat>
  <Paragraphs>432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Aptos</vt:lpstr>
      <vt:lpstr>Arial</vt:lpstr>
      <vt:lpstr>Arial</vt:lpstr>
      <vt:lpstr>Arial Narrow</vt:lpstr>
      <vt:lpstr>Calibri</vt:lpstr>
      <vt:lpstr>Calibri Light</vt:lpstr>
      <vt:lpstr>Courier New</vt:lpstr>
      <vt:lpstr>Times New Roman</vt:lpstr>
      <vt:lpstr>Тема Office</vt:lpstr>
      <vt:lpstr>Информация об оформлении дипломов иностранных граждан о базовом медицинском образовании Республики Казахстан</vt:lpstr>
      <vt:lpstr>Презентация PowerPoint</vt:lpstr>
      <vt:lpstr>Презентация PowerPoint</vt:lpstr>
      <vt:lpstr>Действующий классификатор направлений подготовки кадров с высшим и послевузовским образованием по области «Здравоохранение»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Saule Sydykova</cp:lastModifiedBy>
  <cp:revision>30</cp:revision>
  <dcterms:created xsi:type="dcterms:W3CDTF">2024-03-15T05:18:30Z</dcterms:created>
  <dcterms:modified xsi:type="dcterms:W3CDTF">2024-03-17T11:27:02Z</dcterms:modified>
</cp:coreProperties>
</file>