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7" r:id="rId4"/>
    <p:sldId id="265" r:id="rId5"/>
    <p:sldId id="266" r:id="rId6"/>
    <p:sldId id="261" r:id="rId7"/>
    <p:sldId id="257" r:id="rId8"/>
    <p:sldId id="260" r:id="rId9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80"/>
    <p:restoredTop sz="97030"/>
  </p:normalViewPr>
  <p:slideViewPr>
    <p:cSldViewPr snapToGrid="0">
      <p:cViewPr>
        <p:scale>
          <a:sx n="101" d="100"/>
          <a:sy n="101" d="100"/>
        </p:scale>
        <p:origin x="116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1AEA3-F881-4F56-9EFA-3F3A9BAC8E6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E2C8DED-EF89-4FAA-BA7E-3D38B725B788}">
      <dgm:prSet/>
      <dgm:spPr/>
      <dgm:t>
        <a:bodyPr/>
        <a:lstStyle/>
        <a:p>
          <a:r>
            <a:rPr lang="ru-RU" dirty="0"/>
            <a:t>Анализ усвоения разделов по дисциплине в соответствии со спецификацией</a:t>
          </a:r>
          <a:endParaRPr lang="en-US" dirty="0"/>
        </a:p>
      </dgm:t>
    </dgm:pt>
    <dgm:pt modelId="{5C978251-B4AE-43A0-9568-99FF41306D76}" type="parTrans" cxnId="{BBE03A21-3CEC-4583-8820-35E68101D393}">
      <dgm:prSet/>
      <dgm:spPr/>
      <dgm:t>
        <a:bodyPr/>
        <a:lstStyle/>
        <a:p>
          <a:endParaRPr lang="en-US"/>
        </a:p>
      </dgm:t>
    </dgm:pt>
    <dgm:pt modelId="{FCEA577F-0164-48FE-9727-341A5D2DAB48}" type="sibTrans" cxnId="{BBE03A21-3CEC-4583-8820-35E68101D393}">
      <dgm:prSet/>
      <dgm:spPr/>
      <dgm:t>
        <a:bodyPr/>
        <a:lstStyle/>
        <a:p>
          <a:endParaRPr lang="en-US"/>
        </a:p>
      </dgm:t>
    </dgm:pt>
    <dgm:pt modelId="{62AF4FD8-2241-414E-8FB1-6E13C7824361}">
      <dgm:prSet/>
      <dgm:spPr/>
      <dgm:t>
        <a:bodyPr/>
        <a:lstStyle/>
        <a:p>
          <a:r>
            <a:rPr lang="ru-RU"/>
            <a:t>Анализ знаний нормальных и патологических процессов по системам</a:t>
          </a:r>
          <a:endParaRPr lang="en-US"/>
        </a:p>
      </dgm:t>
    </dgm:pt>
    <dgm:pt modelId="{EA0ACAB7-4887-4899-9A46-BE28B3969650}" type="parTrans" cxnId="{5E5C42B2-3E65-468C-8664-30A481094F5B}">
      <dgm:prSet/>
      <dgm:spPr/>
      <dgm:t>
        <a:bodyPr/>
        <a:lstStyle/>
        <a:p>
          <a:endParaRPr lang="en-US"/>
        </a:p>
      </dgm:t>
    </dgm:pt>
    <dgm:pt modelId="{A67F72C3-3CFB-4981-B042-BA61241B1251}" type="sibTrans" cxnId="{5E5C42B2-3E65-468C-8664-30A481094F5B}">
      <dgm:prSet/>
      <dgm:spPr/>
      <dgm:t>
        <a:bodyPr/>
        <a:lstStyle/>
        <a:p>
          <a:endParaRPr lang="en-US"/>
        </a:p>
      </dgm:t>
    </dgm:pt>
    <dgm:pt modelId="{2DFF89CB-0C89-442A-9688-2CB609F7E9DE}">
      <dgm:prSet/>
      <dgm:spPr/>
      <dgm:t>
        <a:bodyPr/>
        <a:lstStyle/>
        <a:p>
          <a:r>
            <a:rPr lang="ru-KZ"/>
            <a:t>Оценка усвоения педиатрического компонента по медицине и педиатрии</a:t>
          </a:r>
          <a:endParaRPr lang="en-US"/>
        </a:p>
      </dgm:t>
    </dgm:pt>
    <dgm:pt modelId="{36AF5ADE-34C7-4C2F-B51A-5AE7FFA4A310}" type="parTrans" cxnId="{8DD21EA5-94BB-44E8-8677-050410CD2F5B}">
      <dgm:prSet/>
      <dgm:spPr/>
      <dgm:t>
        <a:bodyPr/>
        <a:lstStyle/>
        <a:p>
          <a:endParaRPr lang="en-US"/>
        </a:p>
      </dgm:t>
    </dgm:pt>
    <dgm:pt modelId="{2A8D2376-AA41-40E5-B4CD-1939C2E02395}" type="sibTrans" cxnId="{8DD21EA5-94BB-44E8-8677-050410CD2F5B}">
      <dgm:prSet/>
      <dgm:spPr/>
      <dgm:t>
        <a:bodyPr/>
        <a:lstStyle/>
        <a:p>
          <a:endParaRPr lang="en-US"/>
        </a:p>
      </dgm:t>
    </dgm:pt>
    <dgm:pt modelId="{3990F12B-02BB-4ECA-B52D-AA7CADD10140}">
      <dgm:prSet/>
      <dgm:spPr/>
      <dgm:t>
        <a:bodyPr/>
        <a:lstStyle/>
        <a:p>
          <a:r>
            <a:rPr lang="ru-KZ"/>
            <a:t>Будут выделены темы, которые студенты знают лучше всего и хуже всего</a:t>
          </a:r>
          <a:endParaRPr lang="en-US"/>
        </a:p>
      </dgm:t>
    </dgm:pt>
    <dgm:pt modelId="{C634F8E6-FF70-49A0-940F-CF03D0263E03}" type="parTrans" cxnId="{D84751CD-98DD-4A7F-B9C3-6BB581598504}">
      <dgm:prSet/>
      <dgm:spPr/>
      <dgm:t>
        <a:bodyPr/>
        <a:lstStyle/>
        <a:p>
          <a:endParaRPr lang="en-US"/>
        </a:p>
      </dgm:t>
    </dgm:pt>
    <dgm:pt modelId="{0A1E4CCC-5169-44D7-80B8-8E62AD3EC883}" type="sibTrans" cxnId="{D84751CD-98DD-4A7F-B9C3-6BB581598504}">
      <dgm:prSet/>
      <dgm:spPr/>
      <dgm:t>
        <a:bodyPr/>
        <a:lstStyle/>
        <a:p>
          <a:endParaRPr lang="en-US"/>
        </a:p>
      </dgm:t>
    </dgm:pt>
    <dgm:pt modelId="{5261C73C-73D3-4B6A-96DA-3A79BFDE63E5}">
      <dgm:prSet/>
      <dgm:spPr/>
      <dgm:t>
        <a:bodyPr/>
        <a:lstStyle/>
        <a:p>
          <a:r>
            <a:rPr lang="ru-KZ"/>
            <a:t>Будет определен реальный пороговый уровень знаний студентов</a:t>
          </a:r>
          <a:endParaRPr lang="en-US"/>
        </a:p>
      </dgm:t>
    </dgm:pt>
    <dgm:pt modelId="{237A9E63-4B99-4EF4-B0CF-8796E7EF2303}" type="parTrans" cxnId="{DDE509A6-19CE-451E-8FA1-FFD189351C12}">
      <dgm:prSet/>
      <dgm:spPr/>
      <dgm:t>
        <a:bodyPr/>
        <a:lstStyle/>
        <a:p>
          <a:endParaRPr lang="en-US"/>
        </a:p>
      </dgm:t>
    </dgm:pt>
    <dgm:pt modelId="{D4D7C9B8-B934-4B55-8F31-5F665BEF1BE3}" type="sibTrans" cxnId="{DDE509A6-19CE-451E-8FA1-FFD189351C12}">
      <dgm:prSet/>
      <dgm:spPr/>
      <dgm:t>
        <a:bodyPr/>
        <a:lstStyle/>
        <a:p>
          <a:endParaRPr lang="en-US"/>
        </a:p>
      </dgm:t>
    </dgm:pt>
    <dgm:pt modelId="{3004CDB9-503E-48B7-ABEE-92034B91B297}">
      <dgm:prSet/>
      <dgm:spPr/>
      <dgm:t>
        <a:bodyPr/>
        <a:lstStyle/>
        <a:p>
          <a:r>
            <a:rPr lang="ru-KZ" dirty="0"/>
            <a:t>Возможность проведения корреляционного анализа между результатами тестирования и </a:t>
          </a:r>
          <a:r>
            <a:rPr lang="en-US" dirty="0"/>
            <a:t>GPA</a:t>
          </a:r>
        </a:p>
      </dgm:t>
    </dgm:pt>
    <dgm:pt modelId="{9A72B53B-BF9D-407C-8934-72359E7252A3}" type="parTrans" cxnId="{EFFD8523-031E-4323-BB20-B7ADFC47BF79}">
      <dgm:prSet/>
      <dgm:spPr/>
      <dgm:t>
        <a:bodyPr/>
        <a:lstStyle/>
        <a:p>
          <a:endParaRPr lang="en-US"/>
        </a:p>
      </dgm:t>
    </dgm:pt>
    <dgm:pt modelId="{9B07894E-77B9-44D7-BC32-A0232339014E}" type="sibTrans" cxnId="{EFFD8523-031E-4323-BB20-B7ADFC47BF79}">
      <dgm:prSet/>
      <dgm:spPr/>
      <dgm:t>
        <a:bodyPr/>
        <a:lstStyle/>
        <a:p>
          <a:endParaRPr lang="en-US"/>
        </a:p>
      </dgm:t>
    </dgm:pt>
    <dgm:pt modelId="{834B970E-9EFA-9D48-9561-329ACDA2B85A}" type="pres">
      <dgm:prSet presAssocID="{D111AEA3-F881-4F56-9EFA-3F3A9BAC8E68}" presName="diagram" presStyleCnt="0">
        <dgm:presLayoutVars>
          <dgm:dir/>
          <dgm:resizeHandles val="exact"/>
        </dgm:presLayoutVars>
      </dgm:prSet>
      <dgm:spPr/>
    </dgm:pt>
    <dgm:pt modelId="{7E9036A6-C5EC-FD40-A088-ECEEC3AE046D}" type="pres">
      <dgm:prSet presAssocID="{2E2C8DED-EF89-4FAA-BA7E-3D38B725B788}" presName="node" presStyleLbl="node1" presStyleIdx="0" presStyleCnt="6">
        <dgm:presLayoutVars>
          <dgm:bulletEnabled val="1"/>
        </dgm:presLayoutVars>
      </dgm:prSet>
      <dgm:spPr/>
    </dgm:pt>
    <dgm:pt modelId="{62911FD8-D4F2-7D44-A0B6-2C16A3D7A7E1}" type="pres">
      <dgm:prSet presAssocID="{FCEA577F-0164-48FE-9727-341A5D2DAB48}" presName="sibTrans" presStyleCnt="0"/>
      <dgm:spPr/>
    </dgm:pt>
    <dgm:pt modelId="{3941D230-A426-6843-83E7-DE71A039EFEC}" type="pres">
      <dgm:prSet presAssocID="{62AF4FD8-2241-414E-8FB1-6E13C7824361}" presName="node" presStyleLbl="node1" presStyleIdx="1" presStyleCnt="6">
        <dgm:presLayoutVars>
          <dgm:bulletEnabled val="1"/>
        </dgm:presLayoutVars>
      </dgm:prSet>
      <dgm:spPr/>
    </dgm:pt>
    <dgm:pt modelId="{270A6190-3C5E-1149-A2D2-EAA33EF7EE7A}" type="pres">
      <dgm:prSet presAssocID="{A67F72C3-3CFB-4981-B042-BA61241B1251}" presName="sibTrans" presStyleCnt="0"/>
      <dgm:spPr/>
    </dgm:pt>
    <dgm:pt modelId="{C2CBE8DF-1EF9-D140-8056-42FBC364D2BE}" type="pres">
      <dgm:prSet presAssocID="{2DFF89CB-0C89-442A-9688-2CB609F7E9DE}" presName="node" presStyleLbl="node1" presStyleIdx="2" presStyleCnt="6">
        <dgm:presLayoutVars>
          <dgm:bulletEnabled val="1"/>
        </dgm:presLayoutVars>
      </dgm:prSet>
      <dgm:spPr/>
    </dgm:pt>
    <dgm:pt modelId="{23909C3B-37F2-0A45-A3EA-F4D3491B7305}" type="pres">
      <dgm:prSet presAssocID="{2A8D2376-AA41-40E5-B4CD-1939C2E02395}" presName="sibTrans" presStyleCnt="0"/>
      <dgm:spPr/>
    </dgm:pt>
    <dgm:pt modelId="{29F5EF8A-1216-A74E-8830-1F65BD6FE9F8}" type="pres">
      <dgm:prSet presAssocID="{3990F12B-02BB-4ECA-B52D-AA7CADD10140}" presName="node" presStyleLbl="node1" presStyleIdx="3" presStyleCnt="6">
        <dgm:presLayoutVars>
          <dgm:bulletEnabled val="1"/>
        </dgm:presLayoutVars>
      </dgm:prSet>
      <dgm:spPr/>
    </dgm:pt>
    <dgm:pt modelId="{51B1AEAC-449A-4C40-BCB2-3A5DD835E920}" type="pres">
      <dgm:prSet presAssocID="{0A1E4CCC-5169-44D7-80B8-8E62AD3EC883}" presName="sibTrans" presStyleCnt="0"/>
      <dgm:spPr/>
    </dgm:pt>
    <dgm:pt modelId="{2E2707EF-E5B3-AD42-86EA-BE7658FBF7B2}" type="pres">
      <dgm:prSet presAssocID="{5261C73C-73D3-4B6A-96DA-3A79BFDE63E5}" presName="node" presStyleLbl="node1" presStyleIdx="4" presStyleCnt="6">
        <dgm:presLayoutVars>
          <dgm:bulletEnabled val="1"/>
        </dgm:presLayoutVars>
      </dgm:prSet>
      <dgm:spPr/>
    </dgm:pt>
    <dgm:pt modelId="{A3937682-A0F7-5647-866A-7EFB8416A80A}" type="pres">
      <dgm:prSet presAssocID="{D4D7C9B8-B934-4B55-8F31-5F665BEF1BE3}" presName="sibTrans" presStyleCnt="0"/>
      <dgm:spPr/>
    </dgm:pt>
    <dgm:pt modelId="{EC323B36-9731-B54B-B0C8-18C1932B3DAA}" type="pres">
      <dgm:prSet presAssocID="{3004CDB9-503E-48B7-ABEE-92034B91B297}" presName="node" presStyleLbl="node1" presStyleIdx="5" presStyleCnt="6">
        <dgm:presLayoutVars>
          <dgm:bulletEnabled val="1"/>
        </dgm:presLayoutVars>
      </dgm:prSet>
      <dgm:spPr/>
    </dgm:pt>
  </dgm:ptLst>
  <dgm:cxnLst>
    <dgm:cxn modelId="{9DC79411-0F46-B94F-85AC-3CC33419FD02}" type="presOf" srcId="{62AF4FD8-2241-414E-8FB1-6E13C7824361}" destId="{3941D230-A426-6843-83E7-DE71A039EFEC}" srcOrd="0" destOrd="0" presId="urn:microsoft.com/office/officeart/2005/8/layout/default"/>
    <dgm:cxn modelId="{BBE03A21-3CEC-4583-8820-35E68101D393}" srcId="{D111AEA3-F881-4F56-9EFA-3F3A9BAC8E68}" destId="{2E2C8DED-EF89-4FAA-BA7E-3D38B725B788}" srcOrd="0" destOrd="0" parTransId="{5C978251-B4AE-43A0-9568-99FF41306D76}" sibTransId="{FCEA577F-0164-48FE-9727-341A5D2DAB48}"/>
    <dgm:cxn modelId="{EFFD8523-031E-4323-BB20-B7ADFC47BF79}" srcId="{D111AEA3-F881-4F56-9EFA-3F3A9BAC8E68}" destId="{3004CDB9-503E-48B7-ABEE-92034B91B297}" srcOrd="5" destOrd="0" parTransId="{9A72B53B-BF9D-407C-8934-72359E7252A3}" sibTransId="{9B07894E-77B9-44D7-BC32-A0232339014E}"/>
    <dgm:cxn modelId="{8322134E-56A7-6741-80AB-C174A99147B2}" type="presOf" srcId="{2DFF89CB-0C89-442A-9688-2CB609F7E9DE}" destId="{C2CBE8DF-1EF9-D140-8056-42FBC364D2BE}" srcOrd="0" destOrd="0" presId="urn:microsoft.com/office/officeart/2005/8/layout/default"/>
    <dgm:cxn modelId="{A9940B59-E4E9-F344-AE22-0ED9F30E37BD}" type="presOf" srcId="{D111AEA3-F881-4F56-9EFA-3F3A9BAC8E68}" destId="{834B970E-9EFA-9D48-9561-329ACDA2B85A}" srcOrd="0" destOrd="0" presId="urn:microsoft.com/office/officeart/2005/8/layout/default"/>
    <dgm:cxn modelId="{8DD21EA5-94BB-44E8-8677-050410CD2F5B}" srcId="{D111AEA3-F881-4F56-9EFA-3F3A9BAC8E68}" destId="{2DFF89CB-0C89-442A-9688-2CB609F7E9DE}" srcOrd="2" destOrd="0" parTransId="{36AF5ADE-34C7-4C2F-B51A-5AE7FFA4A310}" sibTransId="{2A8D2376-AA41-40E5-B4CD-1939C2E02395}"/>
    <dgm:cxn modelId="{DDE509A6-19CE-451E-8FA1-FFD189351C12}" srcId="{D111AEA3-F881-4F56-9EFA-3F3A9BAC8E68}" destId="{5261C73C-73D3-4B6A-96DA-3A79BFDE63E5}" srcOrd="4" destOrd="0" parTransId="{237A9E63-4B99-4EF4-B0CF-8796E7EF2303}" sibTransId="{D4D7C9B8-B934-4B55-8F31-5F665BEF1BE3}"/>
    <dgm:cxn modelId="{04E16FA8-30ED-C44A-AB9F-32736386E37E}" type="presOf" srcId="{5261C73C-73D3-4B6A-96DA-3A79BFDE63E5}" destId="{2E2707EF-E5B3-AD42-86EA-BE7658FBF7B2}" srcOrd="0" destOrd="0" presId="urn:microsoft.com/office/officeart/2005/8/layout/default"/>
    <dgm:cxn modelId="{5E5C42B2-3E65-468C-8664-30A481094F5B}" srcId="{D111AEA3-F881-4F56-9EFA-3F3A9BAC8E68}" destId="{62AF4FD8-2241-414E-8FB1-6E13C7824361}" srcOrd="1" destOrd="0" parTransId="{EA0ACAB7-4887-4899-9A46-BE28B3969650}" sibTransId="{A67F72C3-3CFB-4981-B042-BA61241B1251}"/>
    <dgm:cxn modelId="{D84751CD-98DD-4A7F-B9C3-6BB581598504}" srcId="{D111AEA3-F881-4F56-9EFA-3F3A9BAC8E68}" destId="{3990F12B-02BB-4ECA-B52D-AA7CADD10140}" srcOrd="3" destOrd="0" parTransId="{C634F8E6-FF70-49A0-940F-CF03D0263E03}" sibTransId="{0A1E4CCC-5169-44D7-80B8-8E62AD3EC883}"/>
    <dgm:cxn modelId="{6FBAC3CE-1A22-7C44-A0EB-B067AB6D33CE}" type="presOf" srcId="{3004CDB9-503E-48B7-ABEE-92034B91B297}" destId="{EC323B36-9731-B54B-B0C8-18C1932B3DAA}" srcOrd="0" destOrd="0" presId="urn:microsoft.com/office/officeart/2005/8/layout/default"/>
    <dgm:cxn modelId="{F7CB82CF-FA46-6149-B503-41B5EB9AECCC}" type="presOf" srcId="{3990F12B-02BB-4ECA-B52D-AA7CADD10140}" destId="{29F5EF8A-1216-A74E-8830-1F65BD6FE9F8}" srcOrd="0" destOrd="0" presId="urn:microsoft.com/office/officeart/2005/8/layout/default"/>
    <dgm:cxn modelId="{63014FDF-01A4-484D-A2E0-047C371AFC5D}" type="presOf" srcId="{2E2C8DED-EF89-4FAA-BA7E-3D38B725B788}" destId="{7E9036A6-C5EC-FD40-A088-ECEEC3AE046D}" srcOrd="0" destOrd="0" presId="urn:microsoft.com/office/officeart/2005/8/layout/default"/>
    <dgm:cxn modelId="{FF961DB8-B630-154A-8124-C38D8AE417AB}" type="presParOf" srcId="{834B970E-9EFA-9D48-9561-329ACDA2B85A}" destId="{7E9036A6-C5EC-FD40-A088-ECEEC3AE046D}" srcOrd="0" destOrd="0" presId="urn:microsoft.com/office/officeart/2005/8/layout/default"/>
    <dgm:cxn modelId="{DA10BD2E-D3D0-074D-B0B8-0446980E07AB}" type="presParOf" srcId="{834B970E-9EFA-9D48-9561-329ACDA2B85A}" destId="{62911FD8-D4F2-7D44-A0B6-2C16A3D7A7E1}" srcOrd="1" destOrd="0" presId="urn:microsoft.com/office/officeart/2005/8/layout/default"/>
    <dgm:cxn modelId="{D58EDACF-AB8D-8B48-A4CF-A0DA4BD819B6}" type="presParOf" srcId="{834B970E-9EFA-9D48-9561-329ACDA2B85A}" destId="{3941D230-A426-6843-83E7-DE71A039EFEC}" srcOrd="2" destOrd="0" presId="urn:microsoft.com/office/officeart/2005/8/layout/default"/>
    <dgm:cxn modelId="{69812DEA-7C35-9844-BA04-ECABF504A77E}" type="presParOf" srcId="{834B970E-9EFA-9D48-9561-329ACDA2B85A}" destId="{270A6190-3C5E-1149-A2D2-EAA33EF7EE7A}" srcOrd="3" destOrd="0" presId="urn:microsoft.com/office/officeart/2005/8/layout/default"/>
    <dgm:cxn modelId="{124AB4FD-64DD-5842-82F5-64CEB41FFB69}" type="presParOf" srcId="{834B970E-9EFA-9D48-9561-329ACDA2B85A}" destId="{C2CBE8DF-1EF9-D140-8056-42FBC364D2BE}" srcOrd="4" destOrd="0" presId="urn:microsoft.com/office/officeart/2005/8/layout/default"/>
    <dgm:cxn modelId="{B9A74985-617C-9443-B154-57F5D827880C}" type="presParOf" srcId="{834B970E-9EFA-9D48-9561-329ACDA2B85A}" destId="{23909C3B-37F2-0A45-A3EA-F4D3491B7305}" srcOrd="5" destOrd="0" presId="urn:microsoft.com/office/officeart/2005/8/layout/default"/>
    <dgm:cxn modelId="{63466B5F-2B1F-AF49-BDE5-0DC5913A7B7B}" type="presParOf" srcId="{834B970E-9EFA-9D48-9561-329ACDA2B85A}" destId="{29F5EF8A-1216-A74E-8830-1F65BD6FE9F8}" srcOrd="6" destOrd="0" presId="urn:microsoft.com/office/officeart/2005/8/layout/default"/>
    <dgm:cxn modelId="{690BC1CC-B82F-2A41-B7E8-EF49DB6B739B}" type="presParOf" srcId="{834B970E-9EFA-9D48-9561-329ACDA2B85A}" destId="{51B1AEAC-449A-4C40-BCB2-3A5DD835E920}" srcOrd="7" destOrd="0" presId="urn:microsoft.com/office/officeart/2005/8/layout/default"/>
    <dgm:cxn modelId="{EA7C2370-FAF3-C440-B80A-2BAC3F192899}" type="presParOf" srcId="{834B970E-9EFA-9D48-9561-329ACDA2B85A}" destId="{2E2707EF-E5B3-AD42-86EA-BE7658FBF7B2}" srcOrd="8" destOrd="0" presId="urn:microsoft.com/office/officeart/2005/8/layout/default"/>
    <dgm:cxn modelId="{56CCD950-4BCA-D243-8676-980D4C846284}" type="presParOf" srcId="{834B970E-9EFA-9D48-9561-329ACDA2B85A}" destId="{A3937682-A0F7-5647-866A-7EFB8416A80A}" srcOrd="9" destOrd="0" presId="urn:microsoft.com/office/officeart/2005/8/layout/default"/>
    <dgm:cxn modelId="{0150A913-99BE-5446-8592-835ED5CBC0ED}" type="presParOf" srcId="{834B970E-9EFA-9D48-9561-329ACDA2B85A}" destId="{EC323B36-9731-B54B-B0C8-18C1932B3DA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036A6-C5EC-FD40-A088-ECEEC3AE046D}">
      <dsp:nvSpPr>
        <dsp:cNvPr id="0" name=""/>
        <dsp:cNvSpPr/>
      </dsp:nvSpPr>
      <dsp:spPr>
        <a:xfrm>
          <a:off x="0" y="843450"/>
          <a:ext cx="2484780" cy="1490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Анализ усвоения разделов по дисциплине в соответствии со спецификацией</a:t>
          </a:r>
          <a:endParaRPr lang="en-US" sz="1600" kern="1200" dirty="0"/>
        </a:p>
      </dsp:txBody>
      <dsp:txXfrm>
        <a:off x="0" y="843450"/>
        <a:ext cx="2484780" cy="1490868"/>
      </dsp:txXfrm>
    </dsp:sp>
    <dsp:sp modelId="{3941D230-A426-6843-83E7-DE71A039EFEC}">
      <dsp:nvSpPr>
        <dsp:cNvPr id="0" name=""/>
        <dsp:cNvSpPr/>
      </dsp:nvSpPr>
      <dsp:spPr>
        <a:xfrm>
          <a:off x="2733258" y="843450"/>
          <a:ext cx="2484780" cy="1490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Анализ знаний нормальных и патологических процессов по системам</a:t>
          </a:r>
          <a:endParaRPr lang="en-US" sz="1600" kern="1200"/>
        </a:p>
      </dsp:txBody>
      <dsp:txXfrm>
        <a:off x="2733258" y="843450"/>
        <a:ext cx="2484780" cy="1490868"/>
      </dsp:txXfrm>
    </dsp:sp>
    <dsp:sp modelId="{C2CBE8DF-1EF9-D140-8056-42FBC364D2BE}">
      <dsp:nvSpPr>
        <dsp:cNvPr id="0" name=""/>
        <dsp:cNvSpPr/>
      </dsp:nvSpPr>
      <dsp:spPr>
        <a:xfrm>
          <a:off x="5466516" y="843450"/>
          <a:ext cx="2484780" cy="1490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600" kern="1200"/>
            <a:t>Оценка усвоения педиатрического компонента по медицине и педиатрии</a:t>
          </a:r>
          <a:endParaRPr lang="en-US" sz="1600" kern="1200"/>
        </a:p>
      </dsp:txBody>
      <dsp:txXfrm>
        <a:off x="5466516" y="843450"/>
        <a:ext cx="2484780" cy="1490868"/>
      </dsp:txXfrm>
    </dsp:sp>
    <dsp:sp modelId="{29F5EF8A-1216-A74E-8830-1F65BD6FE9F8}">
      <dsp:nvSpPr>
        <dsp:cNvPr id="0" name=""/>
        <dsp:cNvSpPr/>
      </dsp:nvSpPr>
      <dsp:spPr>
        <a:xfrm>
          <a:off x="0" y="2582796"/>
          <a:ext cx="2484780" cy="1490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600" kern="1200"/>
            <a:t>Будут выделены темы, которые студенты знают лучше всего и хуже всего</a:t>
          </a:r>
          <a:endParaRPr lang="en-US" sz="1600" kern="1200"/>
        </a:p>
      </dsp:txBody>
      <dsp:txXfrm>
        <a:off x="0" y="2582796"/>
        <a:ext cx="2484780" cy="1490868"/>
      </dsp:txXfrm>
    </dsp:sp>
    <dsp:sp modelId="{2E2707EF-E5B3-AD42-86EA-BE7658FBF7B2}">
      <dsp:nvSpPr>
        <dsp:cNvPr id="0" name=""/>
        <dsp:cNvSpPr/>
      </dsp:nvSpPr>
      <dsp:spPr>
        <a:xfrm>
          <a:off x="2733258" y="2582796"/>
          <a:ext cx="2484780" cy="1490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600" kern="1200"/>
            <a:t>Будет определен реальный пороговый уровень знаний студентов</a:t>
          </a:r>
          <a:endParaRPr lang="en-US" sz="1600" kern="1200"/>
        </a:p>
      </dsp:txBody>
      <dsp:txXfrm>
        <a:off x="2733258" y="2582796"/>
        <a:ext cx="2484780" cy="1490868"/>
      </dsp:txXfrm>
    </dsp:sp>
    <dsp:sp modelId="{EC323B36-9731-B54B-B0C8-18C1932B3DAA}">
      <dsp:nvSpPr>
        <dsp:cNvPr id="0" name=""/>
        <dsp:cNvSpPr/>
      </dsp:nvSpPr>
      <dsp:spPr>
        <a:xfrm>
          <a:off x="5466516" y="2582796"/>
          <a:ext cx="2484780" cy="1490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600" kern="1200" dirty="0"/>
            <a:t>Возможность проведения корреляционного анализа между результатами тестирования и </a:t>
          </a:r>
          <a:r>
            <a:rPr lang="en-US" sz="1600" kern="1200" dirty="0"/>
            <a:t>GPA</a:t>
          </a:r>
        </a:p>
      </dsp:txBody>
      <dsp:txXfrm>
        <a:off x="5466516" y="2582796"/>
        <a:ext cx="2484780" cy="1490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ED307-6112-FDD2-CB73-3804F63B4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89049C-916C-F807-F4A1-FF1A7A3EB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8272D-2692-4F1B-6C1F-1492A6FAB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4421-0F7C-A54D-AB1B-1941C24A55F5}" type="datetimeFigureOut">
              <a:rPr lang="ru-KZ" smtClean="0"/>
              <a:t>18.03.2024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A955A8-DF4B-6256-CEEA-63088601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A032A0-C32F-A6E5-B39D-E12FDDE5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6185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7293B-3C0C-A02A-FA5A-C73C5858A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E10849-7105-A5BE-AF0E-903BE3644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5B3CDF-2E42-1DEB-03B3-C685B5CF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4421-0F7C-A54D-AB1B-1941C24A55F5}" type="datetimeFigureOut">
              <a:rPr lang="ru-KZ" smtClean="0"/>
              <a:t>18.03.2024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6C476-96A7-E0A8-E2EF-5AEF0A10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CA5172-0730-2CB2-03C6-E6A4A728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074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FA2CE8-B880-8A63-5059-8E7DC77C5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6AB7B0-67F5-E780-2B51-039CD8F7A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0DB56A-18E8-85B4-8B2B-A4C2B0E67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4421-0F7C-A54D-AB1B-1941C24A55F5}" type="datetimeFigureOut">
              <a:rPr lang="ru-KZ" smtClean="0"/>
              <a:t>18.03.2024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46AEB5-44F2-CD09-BFBE-850D499F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EAB695-F769-1DAC-E012-CB3453B2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179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BFA15-62A0-2B55-B2C8-AE411FFB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E1A6DE-DC4F-E63F-9C7B-D8CF50C06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352C3-F413-4156-75B7-E3EC772E8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4421-0F7C-A54D-AB1B-1941C24A55F5}" type="datetimeFigureOut">
              <a:rPr lang="ru-KZ" smtClean="0"/>
              <a:t>18.03.2024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1F853-250D-988E-2884-24B40091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6549AB-CAA4-75FF-CD93-87AA4350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1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C3B4C-85A4-FBE5-9C9B-18CA2E3F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F0CD6-B625-BB79-B81A-65A9306E5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752874-275E-C324-C062-D3507638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4421-0F7C-A54D-AB1B-1941C24A55F5}" type="datetimeFigureOut">
              <a:rPr lang="ru-KZ" smtClean="0"/>
              <a:t>18.03.2024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135FEA-DE43-46A5-FA2E-61063C6D5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AF426F-014F-7D92-8899-936CCE48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745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9678A-F55F-D33E-1D49-26FB393B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D8F13-6632-7724-0315-B3A573F94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7189FB-328A-7479-E3BF-CF3C64D26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47B791-1C2B-34B7-7A8D-0A50344C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4421-0F7C-A54D-AB1B-1941C24A55F5}" type="datetimeFigureOut">
              <a:rPr lang="ru-KZ" smtClean="0"/>
              <a:t>18.03.2024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879915-26AC-8269-CE18-09622729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963E94-BE3E-B859-C23D-909D6502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9976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AA795-95F2-1EA5-360D-2AE345C15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20F96F-3276-6266-D034-2DADA2D24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0AFD9C-0F02-3CA0-444D-1BB217EDC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D49160-9CE1-5CC3-CD15-2CA79DAF2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0EDD74-BC03-BAB0-471D-F7C1C78FE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2446D2-133E-5E4F-E101-3848B1EFA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4421-0F7C-A54D-AB1B-1941C24A55F5}" type="datetimeFigureOut">
              <a:rPr lang="ru-KZ" smtClean="0"/>
              <a:t>18.03.2024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598AB2-A0D8-4181-5FD5-98ED9D58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1EDC86-88FC-5F00-FDA1-89D5B6DB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360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33ACA-3853-BC15-160F-02C4A52B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064BBE-BB33-BB98-15D9-7362BB9C0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4421-0F7C-A54D-AB1B-1941C24A55F5}" type="datetimeFigureOut">
              <a:rPr lang="ru-KZ" smtClean="0"/>
              <a:t>18.03.2024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9B89F4-C0B7-EAAD-1F34-F8F99906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133EC8-EE5A-9C90-8084-8D3102ED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215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D9283E-B890-3BFA-049A-8AECCE1D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4421-0F7C-A54D-AB1B-1941C24A55F5}" type="datetimeFigureOut">
              <a:rPr lang="ru-KZ" smtClean="0"/>
              <a:t>18.03.2024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BD1D71-C008-20A0-274E-F953AB3F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390DD2-F4E3-3076-6C98-07460384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20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9190C-4255-3845-C083-4D7610FC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78102D-3F1F-D274-1C08-82898B84A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82097A-F29F-D909-0B74-57CA0C52F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5D4130-5C55-1F43-CEB0-500BDE41B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4421-0F7C-A54D-AB1B-1941C24A55F5}" type="datetimeFigureOut">
              <a:rPr lang="ru-KZ" smtClean="0"/>
              <a:t>18.03.2024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3E9EE5-DCC3-4C7A-5163-748D15B1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80003C-F685-4AEC-A7A1-57339AD4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41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23C11-5EC4-36AE-CDED-5994DCE5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160B98-FB21-8390-CDD4-D341B9731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BD4B65-D5B5-D990-A15B-76D2E8F10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CAF4A1-7958-0BF8-4E1E-E28108EF3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4421-0F7C-A54D-AB1B-1941C24A55F5}" type="datetimeFigureOut">
              <a:rPr lang="ru-KZ" smtClean="0"/>
              <a:t>18.03.2024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7CCF53-775E-F81D-52D8-F6CE5911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50180D-100D-4094-1DF8-ECF2B83F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3480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8E757-A763-B05D-7E9F-B29367138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6D79F9-F79B-5D5C-234E-9F14A1897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2C443E-031E-AC8C-32A3-37022EEEF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34421-0F7C-A54D-AB1B-1941C24A55F5}" type="datetimeFigureOut">
              <a:rPr lang="ru-KZ" smtClean="0"/>
              <a:t>18.03.2024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362843-541A-1FAA-4157-3DF495B3C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2B9DF2-BCA2-207A-91CC-B10870FC9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209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8CDB8-703B-7990-6971-8EFBD104A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ru-RU" sz="5000" dirty="0"/>
              <a:t>Пилотное проведение независимой оценки обучающихся</a:t>
            </a:r>
            <a:endParaRPr lang="ru-KZ" sz="5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C1CBD4-E93E-986C-675C-4A3549AD3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 fontScale="92500"/>
          </a:bodyPr>
          <a:lstStyle/>
          <a:p>
            <a:pPr algn="l"/>
            <a:r>
              <a:rPr lang="ru-RU" sz="3500" dirty="0"/>
              <a:t>Предложения НАО «МУК»</a:t>
            </a:r>
          </a:p>
          <a:p>
            <a:pPr algn="l"/>
            <a:endParaRPr lang="ru-RU" sz="2000" dirty="0"/>
          </a:p>
          <a:p>
            <a:pPr algn="l"/>
            <a:r>
              <a:rPr lang="ru-RU"/>
              <a:t>Докладчик проректор </a:t>
            </a:r>
            <a:r>
              <a:rPr lang="ru-RU" dirty="0"/>
              <a:t>НАО «МУК» </a:t>
            </a:r>
            <a:r>
              <a:rPr lang="ru-RU" dirty="0" err="1"/>
              <a:t>Риклефс</a:t>
            </a:r>
            <a:r>
              <a:rPr lang="ru-RU" dirty="0"/>
              <a:t> В.П.</a:t>
            </a:r>
            <a:endParaRPr lang="ru-KZ" sz="2000" dirty="0"/>
          </a:p>
        </p:txBody>
      </p:sp>
      <p:pic>
        <p:nvPicPr>
          <p:cNvPr id="5" name="Picture 4" descr="Изображение выглядит как свет, искусство, снимок экрана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1FC909BE-0D69-CC3B-4534-9FA6289E7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93" r="2986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2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300FF-5828-C1BF-36D9-CF84D98A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ru-KZ" sz="2500" dirty="0"/>
              <a:t>Техническ</a:t>
            </a:r>
            <a:r>
              <a:rPr lang="ru-RU" sz="2500" dirty="0" err="1"/>
              <a:t>ая</a:t>
            </a:r>
            <a:r>
              <a:rPr lang="ru-KZ" sz="2500" dirty="0"/>
              <a:t> спецификация, предлагаемая НЦНЭ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17B6F60-0636-FA6C-05B5-DE4B900DD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ru-RU" sz="1500"/>
              <a:t>Упрощенное деление только по дисциплинам и системам без привязки к компетенциям и содержанию</a:t>
            </a:r>
          </a:p>
          <a:p>
            <a:r>
              <a:rPr lang="ru-RU" sz="1500"/>
              <a:t>Внутреннее содержание дисциплин/систем различается по вузам, что приводит к неопределенности в интерпретации результатов и невозможности модификации дисциплин ОП</a:t>
            </a:r>
          </a:p>
          <a:p>
            <a:r>
              <a:rPr lang="ru-RU" sz="1500"/>
              <a:t>Неопределенное содержание дисциплин/систем осложняет также подготовку к тестированию</a:t>
            </a:r>
            <a:endParaRPr lang="en-US" sz="1500"/>
          </a:p>
          <a:p>
            <a:r>
              <a:rPr lang="ru-KZ" sz="1500"/>
              <a:t>Не основана на международных стандартах и не позволит соотнести качество ОП с международным стандартом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текст, чек, число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A8D0CBB-F6CD-3631-6FD5-440B7E0FD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772922"/>
            <a:ext cx="5628018" cy="507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5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258032-FDA6-6561-D821-A5C1D3234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150112-4E7F-A86B-AAAF-14032CE1E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0B380-4398-DD18-B5E1-CB12D5BAA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 fontScale="90000"/>
          </a:bodyPr>
          <a:lstStyle/>
          <a:p>
            <a:r>
              <a:rPr lang="ru-RU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Предлагаемая техническая спецификация на основе IFOM/NBDE</a:t>
            </a:r>
            <a:endParaRPr lang="ru-KZ" sz="25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435FDA-8D1B-68B3-40F1-4D618A0E2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9C681F-2A07-D4E1-C1FA-0752DF18A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8710B3-7BA1-C8D3-A309-43D3D9101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378935-0901-DAAF-ED33-3E7E0B205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A6750C2B-47A2-7A79-2C2C-B2DFF49CCEF7}"/>
              </a:ext>
            </a:extLst>
          </p:cNvPr>
          <p:cNvSpPr txBox="1">
            <a:spLocks/>
          </p:cNvSpPr>
          <p:nvPr/>
        </p:nvSpPr>
        <p:spPr>
          <a:xfrm>
            <a:off x="181612" y="2145157"/>
            <a:ext cx="5204948" cy="370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Составлены спецификации на основе IFOM (медицина/педиатрия) и NBDE (стоматология)</a:t>
            </a:r>
          </a:p>
          <a:p>
            <a:r>
              <a:rPr lang="ru-RU" sz="1600" dirty="0"/>
              <a:t>150 пунктов в спецификации по медицине/педиатрии и в спецификации по стоматологии</a:t>
            </a:r>
          </a:p>
          <a:p>
            <a:r>
              <a:rPr lang="ru-RU" sz="1600" dirty="0"/>
              <a:t>Внутреннее наполнение раздела в гораздо меньшей степени будет зависеть от содержания ОП в вузах составителей тестов</a:t>
            </a:r>
          </a:p>
          <a:p>
            <a:r>
              <a:rPr lang="ru-RU" sz="1600" dirty="0"/>
              <a:t>Позволяет получить реальный «профиль» тестирования </a:t>
            </a:r>
          </a:p>
          <a:p>
            <a:r>
              <a:rPr lang="ru-RU" sz="1600" dirty="0"/>
              <a:t>Меньше неопределенности при подготовке к тестированию</a:t>
            </a:r>
          </a:p>
          <a:p>
            <a:r>
              <a:rPr lang="ru-RU" sz="1600" dirty="0"/>
              <a:t>Более широкие возможности модификации ОП по результатам тестирования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8" name="Рисунок 7" descr="Изображение выглядит как текст, снимок экрана, докумен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29C6C4B6-4F15-7AAE-CE55-A3F6714BC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602" y="525982"/>
            <a:ext cx="1905991" cy="269398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снимок экрана, документ, чек&#10;&#10;Автоматически созданное описание">
            <a:extLst>
              <a:ext uri="{FF2B5EF4-FFF2-40B4-BE49-F238E27FC236}">
                <a16:creationId xmlns:a16="http://schemas.microsoft.com/office/drawing/2014/main" id="{6297B570-AE76-E43A-C6A3-86F4224C8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2" y="3218268"/>
            <a:ext cx="2000280" cy="26939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снимок экрана, чек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F64F8400-A69D-5F7B-AA9E-63054C326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2" y="525982"/>
            <a:ext cx="1995082" cy="254962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снимок экрана, документ, Паралл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A016979-5DC2-0473-72E2-8A0D11FC7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0388" y="3368903"/>
            <a:ext cx="1889796" cy="2407385"/>
          </a:xfrm>
          <a:prstGeom prst="rect">
            <a:avLst/>
          </a:prstGeom>
        </p:spPr>
      </p:pic>
      <p:pic>
        <p:nvPicPr>
          <p:cNvPr id="13" name="Объект 4" descr="Изображение выглядит как текст, снимок экрана, докумен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1D9C850-0B4F-2828-9B59-588909044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862158" y="2837856"/>
            <a:ext cx="1938910" cy="226111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снимок экрана, докумен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B3E753F8-C689-CA95-2352-90ACBDE465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2158" y="583284"/>
            <a:ext cx="1935327" cy="222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6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CE1E8-51C2-33EA-C56D-8B0CA784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Более широкие возможности модификации ОП по результатам тестирования</a:t>
            </a:r>
            <a:br>
              <a:rPr lang="ru-RU" sz="3200" dirty="0"/>
            </a:br>
            <a:endParaRPr lang="ru-KZ" sz="3200" dirty="0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A25D74B0-D55A-7D02-9A46-E3C3FFA97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527282"/>
              </p:ext>
            </p:extLst>
          </p:nvPr>
        </p:nvGraphicFramePr>
        <p:xfrm>
          <a:off x="336176" y="1076446"/>
          <a:ext cx="7951297" cy="4917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2">
            <a:extLst>
              <a:ext uri="{FF2B5EF4-FFF2-40B4-BE49-F238E27FC236}">
                <a16:creationId xmlns:a16="http://schemas.microsoft.com/office/drawing/2014/main" id="{CB4FFD6C-2F03-CD35-1E48-54A04013ED4E}"/>
              </a:ext>
            </a:extLst>
          </p:cNvPr>
          <p:cNvSpPr txBox="1">
            <a:spLocks/>
          </p:cNvSpPr>
          <p:nvPr/>
        </p:nvSpPr>
        <p:spPr>
          <a:xfrm>
            <a:off x="8599990" y="1690688"/>
            <a:ext cx="3246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Университеты смогут</a:t>
            </a:r>
            <a:r>
              <a:rPr lang="en-US" sz="2400" b="1" dirty="0"/>
              <a:t>:</a:t>
            </a:r>
            <a:r>
              <a:rPr lang="ru-RU" sz="2400" b="1" dirty="0"/>
              <a:t> </a:t>
            </a:r>
          </a:p>
          <a:p>
            <a:r>
              <a:rPr lang="ru-RU" sz="2000" b="1" dirty="0"/>
              <a:t>провести прицельную корректировку своих ОП </a:t>
            </a:r>
            <a:endParaRPr lang="en-US" sz="2000" b="1" dirty="0"/>
          </a:p>
          <a:p>
            <a:r>
              <a:rPr lang="ru-RU" sz="2000" b="1" dirty="0"/>
              <a:t>оценить соответствие своей ОП международным стандартам</a:t>
            </a:r>
          </a:p>
          <a:p>
            <a:r>
              <a:rPr lang="ru-RU" sz="2000" b="1" dirty="0"/>
              <a:t>оценить адекватность системы оценивания в вузе</a:t>
            </a:r>
            <a:endParaRPr lang="en-US" sz="2000" b="1" dirty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4236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80862-EBE4-0092-DCFB-5F2803918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25" y="288962"/>
            <a:ext cx="10515600" cy="620993"/>
          </a:xfrm>
        </p:spPr>
        <p:txBody>
          <a:bodyPr>
            <a:normAutofit/>
          </a:bodyPr>
          <a:lstStyle/>
          <a:p>
            <a:r>
              <a:rPr lang="ru-KZ" sz="3200" dirty="0"/>
              <a:t>Варианты проведения пилота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FB8E146-F6AD-213F-70C5-58CCC8D28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041129"/>
              </p:ext>
            </p:extLst>
          </p:nvPr>
        </p:nvGraphicFramePr>
        <p:xfrm>
          <a:off x="237925" y="986118"/>
          <a:ext cx="11672424" cy="55829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890808">
                  <a:extLst>
                    <a:ext uri="{9D8B030D-6E8A-4147-A177-3AD203B41FA5}">
                      <a16:colId xmlns:a16="http://schemas.microsoft.com/office/drawing/2014/main" val="2212835648"/>
                    </a:ext>
                  </a:extLst>
                </a:gridCol>
                <a:gridCol w="3890808">
                  <a:extLst>
                    <a:ext uri="{9D8B030D-6E8A-4147-A177-3AD203B41FA5}">
                      <a16:colId xmlns:a16="http://schemas.microsoft.com/office/drawing/2014/main" val="1585977758"/>
                    </a:ext>
                  </a:extLst>
                </a:gridCol>
                <a:gridCol w="3890808">
                  <a:extLst>
                    <a:ext uri="{9D8B030D-6E8A-4147-A177-3AD203B41FA5}">
                      <a16:colId xmlns:a16="http://schemas.microsoft.com/office/drawing/2014/main" val="3936836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KZ" dirty="0"/>
                        <a:t>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KZ" dirty="0"/>
                        <a:t>Риски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KZ" dirty="0"/>
                        <a:t>Плюсы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364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KZ" dirty="0"/>
                        <a:t>Тесты с нуля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Длительная подготовка тестов (разработка и экспертиза)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b="1" dirty="0"/>
                        <a:t>Неопределенность будущего после пилота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База будет полностью соответствовать спецификации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Максимальные возможности прицельной корректировки ОП</a:t>
                      </a:r>
                    </a:p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400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KZ" dirty="0"/>
                        <a:t>Имеющиеся тесты НАО «МУК» по прогрессивному тестированию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Необходимость доработки тестов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Неполное соответствие спецификации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Недостаточное количество для серьезного анализа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b="1" dirty="0"/>
                        <a:t>Неопределенность будущего после пилота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Готовая верифицированная база тестов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Меньшие возможности прицельной корректировки ОП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068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KZ" dirty="0"/>
                        <a:t>База тестов НЦНЭ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Неполное соответствие спецификации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Необходимость доработки базы тестов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Готовая верифицированная база тестов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Широкие возможности прицельной корректировки ОП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b="1" dirty="0"/>
                        <a:t>Определенность будущего после пилота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01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19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07942-183B-6EDB-B291-F6CB3445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KZ" dirty="0"/>
              <a:t>Плюсы от участия НЦНЭ в предоставлении базы тестов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6979F-559E-586F-A615-D5D35FCA4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KZ" dirty="0"/>
              <a:t>Устойчивость оценки и прозрачность процедуры для вузов-участников – есть гарантия, что в случае успешного прохождения пилота, успешно будет пройдено и основное тестирование</a:t>
            </a:r>
          </a:p>
          <a:p>
            <a:r>
              <a:rPr lang="ru-KZ" dirty="0"/>
              <a:t>Возможность апробации/модификации базы тестов на основании психометрического анализа</a:t>
            </a:r>
          </a:p>
          <a:p>
            <a:r>
              <a:rPr lang="ru-KZ" dirty="0"/>
              <a:t>Конкретные рекомендации по доработке информационной системы проведения тестирования по результатам взаимодействия с вузами</a:t>
            </a:r>
          </a:p>
          <a:p>
            <a:r>
              <a:rPr lang="ru-KZ" dirty="0"/>
              <a:t>Получение подробного профиля вузами (по всем пунктам спецификации) по тестам, близким к тем, которые будут использоваться в дальнейшем</a:t>
            </a:r>
          </a:p>
          <a:p>
            <a:r>
              <a:rPr lang="ru-KZ" dirty="0"/>
              <a:t>Рекомендации тестологам по разработке тестов для реального тестирования в 2025 г.</a:t>
            </a:r>
          </a:p>
        </p:txBody>
      </p:sp>
    </p:spTree>
    <p:extLst>
      <p:ext uri="{BB962C8B-B14F-4D97-AF65-F5344CB8AC3E}">
        <p14:creationId xmlns:p14="http://schemas.microsoft.com/office/powerpoint/2010/main" val="36458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CB485-7DBD-CF45-33C2-29954E44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KZ" dirty="0"/>
              <a:t>Общая информация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D4CC16-214D-1504-E7BE-088A570B5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сроки проведения пилота: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май 2024 г.</a:t>
            </a:r>
            <a:endParaRPr lang="ru-K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программы: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Общая медицина, Педиатрия, Стоматология</a:t>
            </a:r>
            <a:endParaRPr lang="ru-K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Вузы: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КазНМУ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МУА, МУК, МУС, ЗКМУ, ЮКМА</a:t>
            </a:r>
            <a:endParaRPr lang="ru-K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Участники: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студенты, обучающиеся на 3 курсе указанных ОП, не менее 50 студентов соответственно по каждой ОП и языку обучения. При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малокомплектности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специальности – не менее 80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тудентов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 данной ОП/языку.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Анализ и представление результатов: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июнь 2024 г.</a:t>
            </a:r>
            <a:endParaRPr lang="ru-K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112090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BCC73-1450-9F47-909B-CA20D55F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KZ" dirty="0"/>
              <a:t>Предлагаемая процедура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DB7B5D-64E6-91F2-14AF-9317A754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04858" cy="4351338"/>
          </a:xfrm>
        </p:spPr>
        <p:txBody>
          <a:bodyPr>
            <a:normAutofit fontScale="70000" lnSpcReduction="20000"/>
          </a:bodyPr>
          <a:lstStyle/>
          <a:p>
            <a:r>
              <a:rPr lang="ru-KZ" dirty="0"/>
              <a:t>Требуется минимум 600 тестов по каждой ОП/языку (по ≈4 вопроса на пункт)</a:t>
            </a:r>
          </a:p>
          <a:p>
            <a:r>
              <a:rPr lang="ru-KZ" dirty="0"/>
              <a:t>Валидация тестов на соответствие спецификации и качества перевода на каз/англ</a:t>
            </a:r>
          </a:p>
          <a:p>
            <a:r>
              <a:rPr lang="ru-RU" dirty="0"/>
              <a:t>Отбор студентов из списков предоставленных вузами в МУК - нынешний 3 курс</a:t>
            </a:r>
          </a:p>
          <a:p>
            <a:r>
              <a:rPr lang="ru-RU" dirty="0"/>
              <a:t>Предоставление недостающих тестов НЦНЭ от МУК (по медицине/педиатрии) и </a:t>
            </a:r>
            <a:r>
              <a:rPr lang="ru-RU" dirty="0" err="1"/>
              <a:t>КазНМУ</a:t>
            </a:r>
            <a:r>
              <a:rPr lang="ru-RU" dirty="0"/>
              <a:t> (по стоматологии)</a:t>
            </a:r>
          </a:p>
          <a:p>
            <a:r>
              <a:rPr lang="ru-RU" dirty="0"/>
              <a:t>Предоставление списков тестируемых (вместе с баллом </a:t>
            </a:r>
            <a:r>
              <a:rPr lang="en-US" dirty="0"/>
              <a:t>GPA</a:t>
            </a:r>
            <a:r>
              <a:rPr lang="ru-RU" dirty="0"/>
              <a:t> и контактной информацией) по отобранным студентам вузами в НЦНЭ</a:t>
            </a:r>
          </a:p>
          <a:p>
            <a:r>
              <a:rPr lang="ru-RU" dirty="0"/>
              <a:t>Проведение тестирования и регистрация тестируемых в базе НЦНЭ каждым вузом самостоятельно, </a:t>
            </a:r>
            <a:r>
              <a:rPr lang="ru-RU" dirty="0" err="1"/>
              <a:t>прокторинг</a:t>
            </a:r>
            <a:r>
              <a:rPr lang="ru-RU" dirty="0"/>
              <a:t> обеспечивает каждый вуз сам.</a:t>
            </a:r>
          </a:p>
          <a:p>
            <a:r>
              <a:rPr lang="ru-RU" dirty="0"/>
              <a:t>Анализ результатов (МУК), психометрический анализ (НЦНЭ совместно с МУК), представление на УМО и рассылка в вузы/НЦНЭ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E30C4-7A10-7264-667D-4C40FCFB04E3}"/>
              </a:ext>
            </a:extLst>
          </p:cNvPr>
          <p:cNvSpPr txBox="1"/>
          <p:nvPr/>
        </p:nvSpPr>
        <p:spPr>
          <a:xfrm>
            <a:off x="9239008" y="1770045"/>
            <a:ext cx="1406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Ф</a:t>
            </a:r>
            <a:r>
              <a:rPr lang="ru-KZ" sz="2400" b="1" dirty="0"/>
              <a:t>евраль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3FF72-49FF-6779-DCC8-39C28861B65B}"/>
              </a:ext>
            </a:extLst>
          </p:cNvPr>
          <p:cNvSpPr txBox="1"/>
          <p:nvPr/>
        </p:nvSpPr>
        <p:spPr>
          <a:xfrm>
            <a:off x="9216220" y="3948811"/>
            <a:ext cx="1406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Апрель</a:t>
            </a:r>
            <a:endParaRPr lang="ru-KZ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12BE5-1C61-4BF9-4322-CDD03AF0BF8A}"/>
              </a:ext>
            </a:extLst>
          </p:cNvPr>
          <p:cNvSpPr txBox="1"/>
          <p:nvPr/>
        </p:nvSpPr>
        <p:spPr>
          <a:xfrm>
            <a:off x="9239008" y="2406627"/>
            <a:ext cx="1406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Март</a:t>
            </a:r>
            <a:endParaRPr lang="ru-KZ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A89C38-1849-5ED6-0743-BB3428A0D682}"/>
              </a:ext>
            </a:extLst>
          </p:cNvPr>
          <p:cNvSpPr txBox="1"/>
          <p:nvPr/>
        </p:nvSpPr>
        <p:spPr>
          <a:xfrm>
            <a:off x="8640981" y="4589278"/>
            <a:ext cx="2291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Апрель</a:t>
            </a:r>
            <a:endParaRPr lang="ru-KZ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04C5E-CAC2-FEE5-83B9-F53DA70FE1E0}"/>
              </a:ext>
            </a:extLst>
          </p:cNvPr>
          <p:cNvSpPr txBox="1"/>
          <p:nvPr/>
        </p:nvSpPr>
        <p:spPr>
          <a:xfrm>
            <a:off x="9239008" y="2913887"/>
            <a:ext cx="1406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Март</a:t>
            </a:r>
            <a:endParaRPr lang="ru-KZ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5BBB3-6816-C910-A43C-7719F930E166}"/>
              </a:ext>
            </a:extLst>
          </p:cNvPr>
          <p:cNvSpPr txBox="1"/>
          <p:nvPr/>
        </p:nvSpPr>
        <p:spPr>
          <a:xfrm>
            <a:off x="8577481" y="5290882"/>
            <a:ext cx="2291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Июнь</a:t>
            </a:r>
            <a:endParaRPr lang="ru-KZ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B2746-1ACC-5373-28F3-49BBA27F7EC2}"/>
              </a:ext>
            </a:extLst>
          </p:cNvPr>
          <p:cNvSpPr txBox="1"/>
          <p:nvPr/>
        </p:nvSpPr>
        <p:spPr>
          <a:xfrm>
            <a:off x="9226308" y="3444722"/>
            <a:ext cx="1406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Апрель</a:t>
            </a:r>
            <a:endParaRPr lang="ru-KZ" sz="2400" b="1" dirty="0"/>
          </a:p>
        </p:txBody>
      </p:sp>
    </p:spTree>
    <p:extLst>
      <p:ext uri="{BB962C8B-B14F-4D97-AF65-F5344CB8AC3E}">
        <p14:creationId xmlns:p14="http://schemas.microsoft.com/office/powerpoint/2010/main" val="4065032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624</Words>
  <Application>Microsoft Macintosh PowerPoint</Application>
  <PresentationFormat>Широкоэкранный</PresentationFormat>
  <Paragraphs>76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Пилотное проведение независимой оценки обучающихся</vt:lpstr>
      <vt:lpstr>Техническая спецификация, предлагаемая НЦНЭ</vt:lpstr>
      <vt:lpstr>Предлагаемая техническая спецификация на основе IFOM/NBDE</vt:lpstr>
      <vt:lpstr>Более широкие возможности модификации ОП по результатам тестирования </vt:lpstr>
      <vt:lpstr>Варианты проведения пилота</vt:lpstr>
      <vt:lpstr>Плюсы от участия НЦНЭ в предоставлении базы тестов</vt:lpstr>
      <vt:lpstr>Общая информация</vt:lpstr>
      <vt:lpstr>Предлагаемая процедура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Пилотное проведение независимой оценки обучающихся</dc:title>
  <dc:creator>Риклефс Виктор</dc:creator>
  <cp:lastModifiedBy>Риклефс Виктор</cp:lastModifiedBy>
  <cp:revision>5</cp:revision>
  <cp:lastPrinted>2024-02-02T09:30:31Z</cp:lastPrinted>
  <dcterms:created xsi:type="dcterms:W3CDTF">2024-02-02T06:15:55Z</dcterms:created>
  <dcterms:modified xsi:type="dcterms:W3CDTF">2024-03-18T08:36:49Z</dcterms:modified>
</cp:coreProperties>
</file>