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</p:sldMasterIdLst>
  <p:notesMasterIdLst>
    <p:notesMasterId r:id="rId4"/>
  </p:notesMasterIdLst>
  <p:handoutMasterIdLst>
    <p:handoutMasterId r:id="rId5"/>
  </p:handoutMasterIdLst>
  <p:sldIdLst>
    <p:sldId id="695" r:id="rId2"/>
    <p:sldId id="694" r:id="rId3"/>
  </p:sldIdLst>
  <p:sldSz cx="9144000" cy="5143500" type="screen16x9"/>
  <p:notesSz cx="6797675" cy="9925050"/>
  <p:defaultTextStyle>
    <a:defPPr>
      <a:defRPr lang="ru-RU"/>
    </a:defPPr>
    <a:lvl1pPr marL="0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4732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9463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34193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8925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23655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68388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13118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57850" algn="l" defTabSz="6894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4D80"/>
    <a:srgbClr val="F8F8F8"/>
    <a:srgbClr val="D5DCEB"/>
    <a:srgbClr val="EAEAEA"/>
    <a:srgbClr val="FBEFFB"/>
    <a:srgbClr val="D0D8E8"/>
    <a:srgbClr val="D9ECFF"/>
    <a:srgbClr val="F5F5F5"/>
    <a:srgbClr val="F4D8F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95958" autoAdjust="0"/>
  </p:normalViewPr>
  <p:slideViewPr>
    <p:cSldViewPr snapToGrid="0">
      <p:cViewPr varScale="1">
        <p:scale>
          <a:sx n="149" d="100"/>
          <a:sy n="149" d="100"/>
        </p:scale>
        <p:origin x="294" y="108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75178-03E3-449A-B0FA-1A4C84B72A5E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34F41-AC17-4542-82BB-B7B897302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484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A9466-8282-4525-96AE-E3CDD9E04288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400"/>
            <a:ext cx="5438140" cy="446627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7079"/>
            <a:ext cx="2945659" cy="4962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57AC52-2602-43B3-AAF1-72EC288C29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67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4732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9463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34193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8925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23655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68388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13118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57850" algn="l" defTabSz="68946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68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57AC52-2602-43B3-AAF1-72EC288C29F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62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331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99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637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6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54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151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3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44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66242-C8A3-479D-98D3-23E9E7312D1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49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66242-C8A3-479D-98D3-23E9E7312D10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56AD-A244-4012-B08A-98BE179C2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9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41041" y="200142"/>
            <a:ext cx="8078410" cy="287098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lang="ru-RU" sz="1800" b="1" dirty="0" smtClean="0">
                <a:solidFill>
                  <a:srgbClr val="8B4D80"/>
                </a:solidFill>
                <a:latin typeface="+mn-lt"/>
              </a:rPr>
              <a:t>ПОРЯДОК ПРИЕМА В ДОКТОРАНТУРУ </a:t>
            </a:r>
            <a:r>
              <a:rPr lang="ru-RU" sz="1400" b="1" dirty="0" smtClean="0">
                <a:solidFill>
                  <a:srgbClr val="8B4D80"/>
                </a:solidFill>
                <a:latin typeface="+mn-lt"/>
              </a:rPr>
              <a:t>(Технология фармацевтического производства)</a:t>
            </a:r>
            <a:r>
              <a:rPr lang="ru-RU" sz="1800" b="1" dirty="0" smtClean="0">
                <a:solidFill>
                  <a:srgbClr val="8B4D80"/>
                </a:solidFill>
                <a:latin typeface="+mn-lt"/>
              </a:rPr>
              <a:t> </a:t>
            </a:r>
            <a:endParaRPr lang="ru-RU" sz="1800" b="1" dirty="0">
              <a:solidFill>
                <a:srgbClr val="8B4D80"/>
              </a:solidFill>
              <a:latin typeface="+mn-lt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780B9200-BF1B-6B08-B9E7-B89AAE7FC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162492"/>
            <a:ext cx="375825" cy="450343"/>
          </a:xfrm>
          <a:prstGeom prst="rect">
            <a:avLst/>
          </a:prstGeom>
        </p:spPr>
      </p:pic>
      <p:cxnSp>
        <p:nvCxnSpPr>
          <p:cNvPr id="37" name="Прямая соединительная линия 36">
            <a:extLst>
              <a:ext uri="{FF2B5EF4-FFF2-40B4-BE49-F238E27FC236}">
                <a16:creationId xmlns="" xmlns:a16="http://schemas.microsoft.com/office/drawing/2014/main" id="{BD15E922-F726-DBC0-4A68-84553747C997}"/>
              </a:ext>
            </a:extLst>
          </p:cNvPr>
          <p:cNvCxnSpPr/>
          <p:nvPr/>
        </p:nvCxnSpPr>
        <p:spPr>
          <a:xfrm>
            <a:off x="0" y="610526"/>
            <a:ext cx="292608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C85AD0F3-6BBE-2AC9-9786-0801A4F61DD8}"/>
              </a:ext>
            </a:extLst>
          </p:cNvPr>
          <p:cNvCxnSpPr/>
          <p:nvPr/>
        </p:nvCxnSpPr>
        <p:spPr>
          <a:xfrm>
            <a:off x="668433" y="610526"/>
            <a:ext cx="8475567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1CF5DEF-960D-232F-2CBD-7B48357AAE03}"/>
              </a:ext>
            </a:extLst>
          </p:cNvPr>
          <p:cNvSpPr/>
          <p:nvPr/>
        </p:nvSpPr>
        <p:spPr>
          <a:xfrm>
            <a:off x="9088669" y="-12940"/>
            <a:ext cx="61565" cy="698270"/>
          </a:xfrm>
          <a:prstGeom prst="rect">
            <a:avLst/>
          </a:prstGeom>
          <a:solidFill>
            <a:srgbClr val="DBBE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750484F6-D3EE-4EEA-9AD3-E2D6A5F59E79}"/>
              </a:ext>
            </a:extLst>
          </p:cNvPr>
          <p:cNvSpPr/>
          <p:nvPr/>
        </p:nvSpPr>
        <p:spPr>
          <a:xfrm>
            <a:off x="6552322" y="4873596"/>
            <a:ext cx="2184188" cy="25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lnSpc>
                <a:spcPct val="150000"/>
              </a:lnSpc>
              <a:defRPr/>
            </a:pP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 им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88" dirty="0" err="1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С.Д.Асфендиярова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endParaRPr lang="ru-RU" sz="788" dirty="0">
              <a:solidFill>
                <a:srgbClr val="8B4D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Номер слайда 1">
            <a:extLst>
              <a:ext uri="{FF2B5EF4-FFF2-40B4-BE49-F238E27FC236}">
                <a16:creationId xmlns="" xmlns:a16="http://schemas.microsoft.com/office/drawing/2014/main" id="{0779AA8D-4FF9-4C04-9833-185E9433622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779011" y="4947078"/>
            <a:ext cx="2104838" cy="138500"/>
          </a:xfrm>
        </p:spPr>
        <p:txBody>
          <a:bodyPr/>
          <a:lstStyle/>
          <a:p>
            <a:pPr defTabSz="685800"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graphicFrame>
        <p:nvGraphicFramePr>
          <p:cNvPr id="13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15090"/>
              </p:ext>
            </p:extLst>
          </p:nvPr>
        </p:nvGraphicFramePr>
        <p:xfrm>
          <a:off x="292608" y="702328"/>
          <a:ext cx="8772774" cy="417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1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616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26820">
                <a:tc gridSpan="2">
                  <a:txBody>
                    <a:bodyPr/>
                    <a:lstStyle/>
                    <a:p>
                      <a:pPr marL="0" marR="0" lvl="0" indent="0" algn="just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1" dirty="0" smtClean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В докторантуру принимаются лица, имеющие степень "магистр" и стаж работы не менее 9 (девяти) месяцев </a:t>
                      </a:r>
                      <a:endParaRPr lang="ru-RU" sz="1200" i="1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409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этап –</a:t>
                      </a:r>
                      <a:r>
                        <a:rPr lang="ru-RU" sz="1400" b="1" i="0" u="none" strike="noStrike" baseline="0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Прием документов </a:t>
                      </a:r>
                      <a:r>
                        <a:rPr lang="ru-RU" sz="14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200" b="0" i="0" u="none" strike="noStrike" kern="1200" dirty="0" smtClean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>
                    <a:solidFill>
                      <a:srgbClr val="D5DCE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Прием документов 2 раза в год: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1) с 3 июля по 3 августа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                                                                     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2) с 25 октября по 10 ноября</a:t>
                      </a:r>
                    </a:p>
                    <a:p>
                      <a:pPr marL="285750" marR="0" indent="-285750" algn="just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М</a:t>
                      </a:r>
                      <a:r>
                        <a:rPr lang="ru-RU" sz="1200" b="1" dirty="0" err="1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еждународные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 сертификаты владения иностранным языком:</a:t>
                      </a:r>
                    </a:p>
                    <a:p>
                      <a:pPr marL="0" marR="0" indent="0" algn="just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         </a:t>
                      </a:r>
                      <a:r>
                        <a:rPr lang="ru-RU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IELTS </a:t>
                      </a:r>
                      <a:r>
                        <a:rPr lang="en-US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Academic</a:t>
                      </a:r>
                      <a:r>
                        <a:rPr lang="ru-RU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-  не менее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5.0 </a:t>
                      </a:r>
                    </a:p>
                    <a:p>
                      <a:pPr marL="0" marR="0" indent="0" algn="just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         </a:t>
                      </a:r>
                      <a:r>
                        <a:rPr lang="ru-RU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TOEFL IBT             - не менее 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35</a:t>
                      </a:r>
                    </a:p>
                    <a:p>
                      <a:pPr marL="0" marR="0" indent="0" algn="just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         </a:t>
                      </a:r>
                      <a:r>
                        <a:rPr lang="ru-RU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TOEFL ITP             -</a:t>
                      </a:r>
                      <a:r>
                        <a:rPr lang="ru-RU" sz="1200" b="1" kern="1200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менее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417 </a:t>
                      </a:r>
                      <a:r>
                        <a:rPr lang="ru-RU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+ </a:t>
                      </a:r>
                      <a:r>
                        <a:rPr lang="ru-RU" sz="1200" b="1" kern="1200" dirty="0" err="1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доп.тестирование</a:t>
                      </a:r>
                      <a:r>
                        <a:rPr lang="ru-RU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(не менее 75 баллов)</a:t>
                      </a:r>
                    </a:p>
                    <a:p>
                      <a:pPr marL="0" marR="0" indent="0" algn="just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         </a:t>
                      </a:r>
                      <a:r>
                        <a:rPr lang="en-US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TOEIC                    -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менее  550</a:t>
                      </a:r>
                    </a:p>
                    <a:p>
                      <a:pPr marL="0" marR="0" indent="0" algn="just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         </a:t>
                      </a:r>
                      <a:r>
                        <a:rPr lang="en-US" sz="1200" b="1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Duolingo</a:t>
                      </a:r>
                      <a:r>
                        <a:rPr lang="en-US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ET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lang="en-US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 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менее </a:t>
                      </a:r>
                      <a:r>
                        <a:rPr lang="en-US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80</a:t>
                      </a:r>
                      <a:endParaRPr lang="ru-RU" sz="12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>
                    <a:solidFill>
                      <a:srgbClr val="D5D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96750">
                <a:tc>
                  <a:txBody>
                    <a:bodyPr/>
                    <a:lstStyle/>
                    <a:p>
                      <a:pPr marL="0" marR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этап – </a:t>
                      </a:r>
                      <a:r>
                        <a:rPr lang="ru-RU" sz="1400" b="1" i="0" u="none" strike="noStrike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Вступительный экзамен,</a:t>
                      </a:r>
                      <a:r>
                        <a:rPr lang="ru-RU" sz="1400" b="1" i="0" u="none" strike="noStrike" kern="1200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endParaRPr lang="ru-RU" sz="1400" b="1" i="0" u="none" strike="noStrike" kern="1200" dirty="0" smtClean="0">
                        <a:solidFill>
                          <a:srgbClr val="8B4D8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              проводимый НЦТ РК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8B4D8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l" fontAlgn="ctr"/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buFont typeface="Wingdings" pitchFamily="2" charset="2"/>
                        <a:buChar char="Ø"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Вступительные экзамены 2 раза в год: 1) с 4 по 20 августа</a:t>
                      </a:r>
                    </a:p>
                    <a:p>
                      <a:pPr marL="0" indent="0" algn="just" fontAlgn="ctr">
                        <a:buFont typeface="Wingdings" pitchFamily="2" charset="2"/>
                        <a:buNone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                                                                              2) с 19 ноября по 11 декабря</a:t>
                      </a:r>
                    </a:p>
                    <a:p>
                      <a:pPr marL="285750" marR="0" indent="-285750" algn="just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Формат вступительного экзамена:</a:t>
                      </a:r>
                    </a:p>
                    <a:p>
                      <a:pPr marL="0" lvl="0" indent="177800"/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20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1) собеседование - </a:t>
                      </a:r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30 баллов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lvl="0" indent="177800"/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20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2) эссе – </a:t>
                      </a:r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20 баллов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0" lvl="0" indent="177800"/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20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3) экзамен по профилю группы образовательной программы – </a:t>
                      </a:r>
                      <a:r>
                        <a:rPr lang="ru-RU" sz="12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 баллов</a:t>
                      </a:r>
                    </a:p>
                    <a:p>
                      <a:pPr marL="285750" indent="-285750" algn="just" fontAlgn="ctr">
                        <a:buFont typeface="Wingdings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Пороговый балл –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75  баллов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из возможных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100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баллов</a:t>
                      </a:r>
                      <a:endParaRPr lang="ru-RU" sz="1200" b="1" i="0" u="none" strike="noStrike" dirty="0">
                        <a:solidFill>
                          <a:srgbClr val="8B4D8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7762">
                <a:tc>
                  <a:txBody>
                    <a:bodyPr/>
                    <a:lstStyle/>
                    <a:p>
                      <a:pPr marL="1077913" marR="0" lvl="0" indent="-10779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III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этап -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Конкурс на обучение </a:t>
                      </a:r>
                    </a:p>
                    <a:p>
                      <a:pPr marL="1077913" marR="0" lvl="0" indent="-10779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                по госзаказу</a:t>
                      </a:r>
                      <a:endParaRPr lang="ru-RU" sz="1400" b="1" i="0" u="none" strike="noStrike" dirty="0" smtClean="0">
                        <a:solidFill>
                          <a:srgbClr val="8B4D8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anose="020B0604020202020204" pitchFamily="34" charset="0"/>
                        </a:rPr>
                        <a:t> Пороговый балл для участия в конкурсе –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75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anose="020B0604020202020204" pitchFamily="34" charset="0"/>
                        </a:rPr>
                        <a:t>баллов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из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100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баллов</a:t>
                      </a:r>
                      <a:endParaRPr lang="ru-RU" sz="1200" kern="1200" dirty="0" smtClean="0">
                        <a:solidFill>
                          <a:srgbClr val="8B4D8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89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 </a:t>
                      </a:r>
                      <a:r>
                        <a:rPr lang="en-US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этап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– </a:t>
                      </a:r>
                      <a:r>
                        <a:rPr lang="ru-RU" sz="14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Зачисление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171450" indent="-171450" algn="just" fontAlgn="ctr">
                        <a:buFont typeface="Wingdings" pitchFamily="2" charset="2"/>
                        <a:buChar char="Ø"/>
                      </a:pP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15 -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 августа и 26 декабря - 10 января</a:t>
                      </a:r>
                      <a:endParaRPr lang="ru-RU" sz="12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07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863245" y="200142"/>
            <a:ext cx="7873265" cy="287098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lang="ru-RU" sz="1800" b="1" dirty="0" smtClean="0">
                <a:solidFill>
                  <a:srgbClr val="8B4D80"/>
                </a:solidFill>
                <a:latin typeface="+mn-lt"/>
              </a:rPr>
              <a:t>ПОРЯДОК ПРИЕМА В </a:t>
            </a:r>
            <a:r>
              <a:rPr lang="ru-RU" sz="1800" b="1" dirty="0" smtClean="0">
                <a:solidFill>
                  <a:srgbClr val="8B4D80"/>
                </a:solidFill>
                <a:latin typeface="+mn-lt"/>
              </a:rPr>
              <a:t>ДОКТОРАНТУРУ </a:t>
            </a:r>
            <a:r>
              <a:rPr lang="ru-RU" sz="1400" b="1" dirty="0" smtClean="0">
                <a:solidFill>
                  <a:srgbClr val="8B4D80"/>
                </a:solidFill>
                <a:latin typeface="+mn-lt"/>
              </a:rPr>
              <a:t>на ОП области </a:t>
            </a:r>
            <a:r>
              <a:rPr lang="ru-RU" sz="1400" b="1" dirty="0">
                <a:solidFill>
                  <a:srgbClr val="8B4D80"/>
                </a:solidFill>
                <a:latin typeface="+mn-lt"/>
              </a:rPr>
              <a:t>образования «Здравоохранение»</a:t>
            </a:r>
            <a:endParaRPr lang="ru-RU" sz="1400" b="1" dirty="0">
              <a:solidFill>
                <a:srgbClr val="8B4D80"/>
              </a:solidFill>
              <a:latin typeface="+mn-lt"/>
            </a:endParaRPr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780B9200-BF1B-6B08-B9E7-B89AAE7FCA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" y="162492"/>
            <a:ext cx="375825" cy="450343"/>
          </a:xfrm>
          <a:prstGeom prst="rect">
            <a:avLst/>
          </a:prstGeom>
        </p:spPr>
      </p:pic>
      <p:cxnSp>
        <p:nvCxnSpPr>
          <p:cNvPr id="37" name="Прямая соединительная линия 36">
            <a:extLst>
              <a:ext uri="{FF2B5EF4-FFF2-40B4-BE49-F238E27FC236}">
                <a16:creationId xmlns="" xmlns:a16="http://schemas.microsoft.com/office/drawing/2014/main" id="{BD15E922-F726-DBC0-4A68-84553747C997}"/>
              </a:ext>
            </a:extLst>
          </p:cNvPr>
          <p:cNvCxnSpPr/>
          <p:nvPr/>
        </p:nvCxnSpPr>
        <p:spPr>
          <a:xfrm>
            <a:off x="0" y="610526"/>
            <a:ext cx="292608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C85AD0F3-6BBE-2AC9-9786-0801A4F61DD8}"/>
              </a:ext>
            </a:extLst>
          </p:cNvPr>
          <p:cNvCxnSpPr/>
          <p:nvPr/>
        </p:nvCxnSpPr>
        <p:spPr>
          <a:xfrm>
            <a:off x="668433" y="610526"/>
            <a:ext cx="8475567" cy="0"/>
          </a:xfrm>
          <a:prstGeom prst="line">
            <a:avLst/>
          </a:prstGeom>
          <a:ln>
            <a:solidFill>
              <a:srgbClr val="8B4D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1CF5DEF-960D-232F-2CBD-7B48357AAE03}"/>
              </a:ext>
            </a:extLst>
          </p:cNvPr>
          <p:cNvSpPr/>
          <p:nvPr/>
        </p:nvSpPr>
        <p:spPr>
          <a:xfrm>
            <a:off x="9088669" y="-12940"/>
            <a:ext cx="61565" cy="698270"/>
          </a:xfrm>
          <a:prstGeom prst="rect">
            <a:avLst/>
          </a:prstGeom>
          <a:solidFill>
            <a:srgbClr val="DBBE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750484F6-D3EE-4EEA-9AD3-E2D6A5F59E79}"/>
              </a:ext>
            </a:extLst>
          </p:cNvPr>
          <p:cNvSpPr/>
          <p:nvPr/>
        </p:nvSpPr>
        <p:spPr>
          <a:xfrm>
            <a:off x="6552322" y="4873596"/>
            <a:ext cx="2184188" cy="252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lnSpc>
                <a:spcPct val="150000"/>
              </a:lnSpc>
              <a:defRPr/>
            </a:pP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КазНМУ им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88" dirty="0" err="1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С.Д.Асфендиярова</a:t>
            </a:r>
            <a:r>
              <a:rPr lang="en-US" sz="788" dirty="0">
                <a:solidFill>
                  <a:srgbClr val="8B4D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|</a:t>
            </a:r>
            <a:endParaRPr lang="ru-RU" sz="788" dirty="0">
              <a:solidFill>
                <a:srgbClr val="8B4D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Номер слайда 1">
            <a:extLst>
              <a:ext uri="{FF2B5EF4-FFF2-40B4-BE49-F238E27FC236}">
                <a16:creationId xmlns="" xmlns:a16="http://schemas.microsoft.com/office/drawing/2014/main" id="{0779AA8D-4FF9-4C04-9833-185E9433622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779011" y="4947078"/>
            <a:ext cx="2104838" cy="138500"/>
          </a:xfrm>
        </p:spPr>
        <p:txBody>
          <a:bodyPr/>
          <a:lstStyle/>
          <a:p>
            <a:pPr defTabSz="685800">
              <a:defRPr/>
            </a:pPr>
            <a:r>
              <a:rPr lang="ru-RU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graphicFrame>
        <p:nvGraphicFramePr>
          <p:cNvPr id="1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175741"/>
              </p:ext>
            </p:extLst>
          </p:nvPr>
        </p:nvGraphicFramePr>
        <p:xfrm>
          <a:off x="211015" y="610527"/>
          <a:ext cx="8769212" cy="4399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0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8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022">
                <a:tc gridSpan="2">
                  <a:txBody>
                    <a:bodyPr/>
                    <a:lstStyle/>
                    <a:p>
                      <a:pPr marL="0" marR="0" lvl="0" indent="0" algn="just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>
                          <a:solidFill>
                            <a:srgbClr val="002060"/>
                          </a:solidFill>
                          <a:latin typeface="+mn-lt"/>
                          <a:cs typeface="Arial" pitchFamily="34" charset="0"/>
                        </a:rPr>
                        <a:t>В докторантуру принимаются лица, имеющие степень "магистр" и стаж работы не менее 9 (девяти) месяцев или завершившие обучение в резидентуре по медицинским специальностям</a:t>
                      </a:r>
                      <a:endParaRPr lang="ru-RU" sz="1400" i="1" dirty="0">
                        <a:solidFill>
                          <a:srgbClr val="002060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80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</a:t>
                      </a:r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</a:t>
                      </a:r>
                      <a:r>
                        <a:rPr lang="en-US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этап – </a:t>
                      </a:r>
                      <a:r>
                        <a:rPr lang="ru-RU" sz="1200" b="1" i="0" u="none" strike="noStrike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Предварительный отбор 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ru-RU" sz="1200" b="0" i="0" u="none" strike="noStrike" kern="1200" dirty="0" smtClean="0">
                        <a:solidFill>
                          <a:srgbClr val="8B4D8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285750" marR="0" lvl="0" indent="-285750" algn="just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1" i="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Срок проведения -</a:t>
                      </a:r>
                      <a:r>
                        <a:rPr lang="ru-RU" sz="1200" b="0" i="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ru-RU" sz="1200" b="1" i="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1 февраля</a:t>
                      </a:r>
                      <a:r>
                        <a:rPr lang="ru-RU" sz="1200" b="1" i="0" kern="1200" baseline="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i="0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– 15 апреля</a:t>
                      </a:r>
                    </a:p>
                    <a:p>
                      <a:pPr marL="285750" marR="0" lvl="0" indent="-285750" algn="just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1" i="0" u="none" strike="noStrike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Результат отбора –   Допуск / 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Недопуск</a:t>
                      </a:r>
                      <a:endParaRPr lang="ru-RU" sz="1200" b="1" i="0" u="none" strike="noStrike" dirty="0">
                        <a:solidFill>
                          <a:srgbClr val="8B4D8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323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</a:t>
                      </a:r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этап – </a:t>
                      </a:r>
                      <a:r>
                        <a:rPr lang="ru-RU" sz="1200" b="1" i="0" u="none" strike="noStrike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Вступительный экзамен </a:t>
                      </a:r>
                    </a:p>
                    <a:p>
                      <a:pPr algn="l" fontAlgn="ctr"/>
                      <a:r>
                        <a:rPr lang="ru-RU" sz="1200" b="1" i="0" u="none" strike="noStrike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              проводится в </a:t>
                      </a:r>
                      <a:r>
                        <a:rPr lang="ru-RU" sz="1200" b="1" i="0" u="none" strike="noStrike" kern="1200" dirty="0" err="1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КазНМУ</a:t>
                      </a:r>
                      <a:endParaRPr lang="ru-RU" sz="1200" b="1" i="0" u="none" strike="noStrike" kern="1200" dirty="0" smtClean="0">
                        <a:solidFill>
                          <a:srgbClr val="8B4D8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ru-RU" sz="12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              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285750" indent="-285750" algn="just" fontAlgn="ctr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Прием документов -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3 июля - 3 августа</a:t>
                      </a:r>
                    </a:p>
                    <a:p>
                      <a:pPr marL="285750" indent="-285750" algn="just" fontAlgn="ctr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Сертификат КАЗТЕСТ </a:t>
                      </a:r>
                    </a:p>
                    <a:p>
                      <a:pPr marL="285750" indent="-285750" algn="just" fontAlgn="ctr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М</a:t>
                      </a:r>
                      <a:r>
                        <a:rPr lang="ru-RU" sz="1200" b="1" dirty="0" err="1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еждународные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itchFamily="34" charset="0"/>
                        </a:rPr>
                        <a:t> сертификаты владения иностранным языком:</a:t>
                      </a:r>
                    </a:p>
                    <a:p>
                      <a:pPr marL="0" lvl="0" indent="903288" algn="just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IELTS </a:t>
                      </a:r>
                      <a:r>
                        <a:rPr lang="en-US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Academic</a:t>
                      </a:r>
                      <a:r>
                        <a:rPr lang="ru-RU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-  не менее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5,5 </a:t>
                      </a:r>
                    </a:p>
                    <a:p>
                      <a:pPr marL="0" lvl="0" indent="903288" algn="just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TOEFL IBT               - не менее 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46</a:t>
                      </a:r>
                    </a:p>
                    <a:p>
                      <a:pPr marL="0" lvl="0" indent="903288" algn="just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ru-RU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TOEFL ITP     </a:t>
                      </a:r>
                      <a:r>
                        <a:rPr lang="en-US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    </a:t>
                      </a:r>
                      <a:r>
                        <a:rPr lang="ru-RU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 не менее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460 </a:t>
                      </a:r>
                      <a:r>
                        <a:rPr lang="ru-RU" sz="12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+ </a:t>
                      </a:r>
                      <a:r>
                        <a:rPr lang="ru-RU" sz="1200" b="1" kern="1200" dirty="0" err="1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доп.тестирование</a:t>
                      </a:r>
                      <a:r>
                        <a:rPr lang="ru-RU" sz="1200" b="1" kern="1200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(не менее 75 баллов)</a:t>
                      </a:r>
                    </a:p>
                    <a:p>
                      <a:pPr marL="0" marR="0" indent="0" algn="just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                    </a:t>
                      </a:r>
                      <a:r>
                        <a:rPr lang="en-US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TOEIC                   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менее  550</a:t>
                      </a:r>
                    </a:p>
                    <a:p>
                      <a:pPr marL="0" marR="0" indent="0" algn="just" defTabSz="914377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                    </a:t>
                      </a:r>
                      <a:r>
                        <a:rPr lang="en-US" sz="1200" b="1" kern="1200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Duolingo</a:t>
                      </a:r>
                      <a:r>
                        <a:rPr lang="en-US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ET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lang="en-US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-  </a:t>
                      </a:r>
                      <a:r>
                        <a:rPr lang="ru-RU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не менее </a:t>
                      </a:r>
                      <a:r>
                        <a:rPr lang="en-US" sz="12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80</a:t>
                      </a:r>
                      <a:endParaRPr lang="ru-RU" sz="12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 algn="just" fontAlgn="ctr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Проведение вступительных экзаменов - 4 - 20 августа</a:t>
                      </a:r>
                    </a:p>
                    <a:p>
                      <a:pPr marL="285750" indent="-285750" algn="just" fontAlgn="ctr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kk-K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Формат комбинированного экзамена:</a:t>
                      </a:r>
                    </a:p>
                    <a:p>
                      <a:pPr marL="0" indent="0" algn="just" font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1) собеседование;</a:t>
                      </a:r>
                    </a:p>
                    <a:p>
                      <a:pPr marL="0" indent="0" algn="just" fontAlgn="ctr">
                        <a:lnSpc>
                          <a:spcPct val="100000"/>
                        </a:lnSpc>
                        <a:buFont typeface="Wingdings" pitchFamily="2" charset="2"/>
                        <a:buNone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   </a:t>
                      </a: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2) </a:t>
                      </a:r>
                      <a:r>
                        <a:rPr kumimoji="0" lang="kk-KZ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письменный экзамен.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8B4D8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marL="285750" indent="-285750" algn="just" fontAlgn="ctr">
                        <a:lnSpc>
                          <a:spcPct val="100000"/>
                        </a:lnSpc>
                        <a:buFont typeface="Wingdings" pitchFamily="2" charset="2"/>
                        <a:buChar char="Ø"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Пороговый балл –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75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из возможных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100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баллов</a:t>
                      </a:r>
                      <a:endParaRPr lang="ru-RU" sz="1200" b="1" i="0" u="none" strike="noStrike" dirty="0">
                        <a:solidFill>
                          <a:srgbClr val="8B4D8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8788">
                <a:tc>
                  <a:txBody>
                    <a:bodyPr/>
                    <a:lstStyle/>
                    <a:p>
                      <a:pPr marL="1077913" marR="0" lvl="0" indent="-10779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</a:t>
                      </a:r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III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этап -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Конкурс на обучение </a:t>
                      </a:r>
                    </a:p>
                    <a:p>
                      <a:pPr marL="1077913" marR="0" lvl="0" indent="-10779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                по государственному</a:t>
                      </a:r>
                    </a:p>
                    <a:p>
                      <a:pPr marL="1077913" marR="0" lvl="0" indent="-1077913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8B4D8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                     образовательному заказу</a:t>
                      </a:r>
                      <a:endParaRPr lang="ru-RU" sz="1200" b="1" i="0" u="none" strike="noStrike" dirty="0" smtClean="0">
                        <a:solidFill>
                          <a:srgbClr val="8B4D8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206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anose="020B0604020202020204" pitchFamily="34" charset="0"/>
                        </a:rPr>
                        <a:t>Пороговый балл для участия в конкурсе –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75 </a:t>
                      </a:r>
                      <a:r>
                        <a:rPr lang="ru-RU" sz="1200" b="1" dirty="0" smtClean="0">
                          <a:solidFill>
                            <a:srgbClr val="8B4D80"/>
                          </a:solidFill>
                          <a:latin typeface="+mn-lt"/>
                          <a:cs typeface="Arial" panose="020B0604020202020204" pitchFamily="34" charset="0"/>
                        </a:rPr>
                        <a:t>баллов</a:t>
                      </a:r>
                    </a:p>
                    <a:p>
                      <a:pPr marL="0" lvl="0" indent="0">
                        <a:buFont typeface="Wingdings" pitchFamily="2" charset="2"/>
                        <a:buNone/>
                      </a:pP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22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8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    </a:t>
                      </a:r>
                      <a:r>
                        <a:rPr lang="en-US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IV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этап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– </a:t>
                      </a:r>
                      <a:r>
                        <a:rPr lang="ru-RU" sz="1200" b="1" i="0" u="none" strike="noStrike" dirty="0" smtClean="0">
                          <a:solidFill>
                            <a:srgbClr val="8B4D8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Зачисление</a:t>
                      </a:r>
                    </a:p>
                  </a:txBody>
                  <a:tcPr marL="12700" marR="12700" marT="9525" marB="0" anchor="ctr"/>
                </a:tc>
                <a:tc>
                  <a:txBody>
                    <a:bodyPr/>
                    <a:lstStyle/>
                    <a:p>
                      <a:pPr marL="171450" indent="-171450" algn="just" fontAlgn="ctr">
                        <a:buFont typeface="Wingdings" pitchFamily="2" charset="2"/>
                        <a:buChar char="Ø"/>
                      </a:pPr>
                      <a:r>
                        <a:rPr lang="ru-RU" sz="12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15 - 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28 августа </a:t>
                      </a:r>
                      <a:endParaRPr lang="ru-RU" sz="1200" b="1" i="0" u="none" strike="noStrike" dirty="0" smtClean="0">
                        <a:solidFill>
                          <a:srgbClr val="C00000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12700" marR="12700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87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12800</TotalTime>
  <Words>423</Words>
  <Application>Microsoft Office PowerPoint</Application>
  <PresentationFormat>Экран (16:9)</PresentationFormat>
  <Paragraphs>58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ПОРЯДОК ПРИЕМА В ДОКТОРАНТУРУ (Технология фармацевтического производства) </vt:lpstr>
      <vt:lpstr>ПОРЯДОК ПРИЕМА В ДОКТОРАНТУРУ на ОП области образования «Здравоохранение»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медицинский университет имени С. Д. Асфендиярова</dc:title>
  <dc:creator>Razor</dc:creator>
  <cp:lastModifiedBy>User</cp:lastModifiedBy>
  <cp:revision>1247</cp:revision>
  <cp:lastPrinted>2023-05-29T11:04:51Z</cp:lastPrinted>
  <dcterms:created xsi:type="dcterms:W3CDTF">2018-09-14T04:48:31Z</dcterms:created>
  <dcterms:modified xsi:type="dcterms:W3CDTF">2024-06-10T08:17:04Z</dcterms:modified>
</cp:coreProperties>
</file>